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860" r:id="rId2"/>
    <p:sldId id="861" r:id="rId3"/>
    <p:sldId id="692" r:id="rId4"/>
    <p:sldId id="832" r:id="rId5"/>
    <p:sldId id="833" r:id="rId6"/>
    <p:sldId id="837" r:id="rId7"/>
    <p:sldId id="869" r:id="rId8"/>
    <p:sldId id="868" r:id="rId9"/>
    <p:sldId id="835" r:id="rId10"/>
    <p:sldId id="836" r:id="rId11"/>
    <p:sldId id="840" r:id="rId12"/>
    <p:sldId id="839" r:id="rId13"/>
    <p:sldId id="838" r:id="rId14"/>
    <p:sldId id="842" r:id="rId15"/>
    <p:sldId id="843" r:id="rId16"/>
    <p:sldId id="849" r:id="rId17"/>
    <p:sldId id="844" r:id="rId18"/>
    <p:sldId id="855" r:id="rId19"/>
    <p:sldId id="857" r:id="rId20"/>
    <p:sldId id="856" r:id="rId21"/>
    <p:sldId id="864" r:id="rId22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6600"/>
    <a:srgbClr val="6600FF"/>
    <a:srgbClr val="99CCFF"/>
    <a:srgbClr val="993300"/>
    <a:srgbClr val="FF0000"/>
    <a:srgbClr val="00FF00"/>
    <a:srgbClr val="FFFF0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FBB1EC-A748-417B-B470-8D6C0BAAAA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E9AAA8-D1AA-49DB-970D-1846DD2590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037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44EA71AE-5BD2-42FF-9B66-49FC1C9CEEF1}" type="slidenum">
              <a:rPr lang="en-GB" sz="1200" smtClean="0">
                <a:solidFill>
                  <a:schemeClr val="tx1"/>
                </a:solidFill>
              </a:rPr>
              <a:pPr algn="r"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6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94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80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62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7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01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8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59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0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30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385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4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9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1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40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6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7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00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888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1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0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08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2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89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29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09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04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55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779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31228"/>
            <a:ext cx="7772400" cy="1143000"/>
          </a:xfrm>
        </p:spPr>
        <p:txBody>
          <a:bodyPr/>
          <a:lstStyle/>
          <a:p>
            <a:r>
              <a:rPr lang="en-GB" dirty="0"/>
              <a:t>The Fruit of Faith: </a:t>
            </a:r>
            <a:br>
              <a:rPr lang="en-GB" dirty="0"/>
            </a:br>
            <a:r>
              <a:rPr lang="en-GB" dirty="0"/>
              <a:t>LD 32-44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747266"/>
            <a:ext cx="6858000" cy="1655762"/>
          </a:xfrm>
        </p:spPr>
        <p:txBody>
          <a:bodyPr/>
          <a:lstStyle/>
          <a:p>
            <a:r>
              <a:rPr lang="en-GB" dirty="0"/>
              <a:t>Give God Your Heart</a:t>
            </a:r>
          </a:p>
          <a:p>
            <a:r>
              <a:rPr lang="en-GB" dirty="0"/>
              <a:t>Lesson 20 – LD 44</a:t>
            </a:r>
          </a:p>
        </p:txBody>
      </p:sp>
      <p:grpSp>
        <p:nvGrpSpPr>
          <p:cNvPr id="2052" name="Group 12"/>
          <p:cNvGrpSpPr>
            <a:grpSpLocks/>
          </p:cNvGrpSpPr>
          <p:nvPr/>
        </p:nvGrpSpPr>
        <p:grpSpPr bwMode="auto">
          <a:xfrm>
            <a:off x="3505200" y="0"/>
            <a:ext cx="2514600" cy="2362200"/>
            <a:chOff x="2832" y="0"/>
            <a:chExt cx="1584" cy="1488"/>
          </a:xfrm>
        </p:grpSpPr>
        <p:pic>
          <p:nvPicPr>
            <p:cNvPr id="205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1584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5" name="Text Box 11"/>
            <p:cNvSpPr txBox="1">
              <a:spLocks noChangeArrowheads="1"/>
            </p:cNvSpPr>
            <p:nvPr/>
          </p:nvSpPr>
          <p:spPr bwMode="auto">
            <a:xfrm>
              <a:off x="3360" y="461"/>
              <a:ext cx="52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>
                  <a:solidFill>
                    <a:srgbClr val="FF0000"/>
                  </a:solidFill>
                  <a:sym typeface="Symbol" pitchFamily="18" charset="2"/>
                </a:rPr>
                <a:t></a:t>
              </a:r>
              <a:endParaRPr lang="en-GB" sz="2800"/>
            </a:p>
          </p:txBody>
        </p:sp>
      </p:grp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3779838" y="1144588"/>
            <a:ext cx="982662" cy="1347787"/>
          </a:xfrm>
          <a:prstGeom prst="straightConnector1">
            <a:avLst/>
          </a:prstGeom>
          <a:noFill/>
          <a:ln w="76200" algn="ctr">
            <a:solidFill>
              <a:srgbClr val="00FF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4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6th commandment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------ 6th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thought		 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hate			I can make 			I keep calling</a:t>
            </a:r>
          </a:p>
          <a:p>
            <a:pPr>
              <a:buFontTx/>
              <a:buNone/>
            </a:pPr>
            <a:r>
              <a:rPr lang="en-GB" dirty="0" err="1">
                <a:solidFill>
                  <a:srgbClr val="FF6600"/>
                </a:solidFill>
                <a:sym typeface="Monotype Sorts" pitchFamily="2" charset="2"/>
              </a:rPr>
              <a:t>Remka</a:t>
            </a: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		her life			her names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				miserable</a:t>
            </a:r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17D1FF1-09EA-41CD-8DC8-623DB9A4990E}"/>
              </a:ext>
            </a:extLst>
          </p:cNvPr>
          <p:cNvSpPr/>
          <p:nvPr/>
        </p:nvSpPr>
        <p:spPr bwMode="auto">
          <a:xfrm>
            <a:off x="1601924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F812271-76ED-471C-8D4F-EE46F749DA7C}"/>
              </a:ext>
            </a:extLst>
          </p:cNvPr>
          <p:cNvSpPr/>
          <p:nvPr/>
        </p:nvSpPr>
        <p:spPr bwMode="auto">
          <a:xfrm>
            <a:off x="5012922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BBCD7FA-4141-40A7-A724-189DEC1EB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29000"/>
            <a:ext cx="1354368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7th commandment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------ 7th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thought	 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to		----------			 ----------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date Jenny		----------			 ----------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but she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likes Peter</a:t>
            </a:r>
          </a:p>
          <a:p>
            <a:pPr>
              <a:buFontTx/>
              <a:buNone/>
            </a:pPr>
            <a:r>
              <a:rPr lang="en-GB"/>
              <a:t>--</a:t>
            </a:r>
            <a:r>
              <a:rPr lang="en-GB" dirty="0"/>
              <a:t>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FCA2154-A1C2-435B-B7ED-46D094BC8D5A}"/>
              </a:ext>
            </a:extLst>
          </p:cNvPr>
          <p:cNvSpPr/>
          <p:nvPr/>
        </p:nvSpPr>
        <p:spPr bwMode="auto">
          <a:xfrm>
            <a:off x="140364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FC140D4-6F4E-41B5-83D6-9AB4F4FEF370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026" name="Picture 2" descr="Teens on date flat illustration. boy and girl dating clipart on blue Premium Vector">
            <a:extLst>
              <a:ext uri="{FF2B5EF4-FFF2-40B4-BE49-F238E27FC236}">
                <a16:creationId xmlns:a16="http://schemas.microsoft.com/office/drawing/2014/main" id="{B68A0D70-31A7-45A7-B2E5-BE4A6B0D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981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7th commandment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------ 7th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thought	 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to		I’ve got to			I give Jenny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date Jenny    	get Jenny 	 		money and 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but she 		to like me 			say bad things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likes Peter					        	about Peter</a:t>
            </a:r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F18AB0-A544-44BD-8129-6F7746364FD3}"/>
              </a:ext>
            </a:extLst>
          </p:cNvPr>
          <p:cNvSpPr/>
          <p:nvPr/>
        </p:nvSpPr>
        <p:spPr bwMode="auto">
          <a:xfrm>
            <a:off x="1584176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E6D5962-C484-4C84-9CB8-4C2363B12BD6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2" descr="Teens on date flat illustration. boy and girl dating clipart on blue Premium Vector">
            <a:extLst>
              <a:ext uri="{FF2B5EF4-FFF2-40B4-BE49-F238E27FC236}">
                <a16:creationId xmlns:a16="http://schemas.microsoft.com/office/drawing/2014/main" id="{F75A23D8-BBA6-4FC4-B8EB-156EF03D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981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9th commandment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------ 9th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	thought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to be			----------		 ----------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more popular		----------		 ----------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than Jack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5DBB0DD-938A-4EBA-A91E-C764DF08D8FA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1E894D3-2D5B-4942-9852-C5D019E1D419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7" name="Picture 2" descr="Image result for popular guy clipart">
            <a:extLst>
              <a:ext uri="{FF2B5EF4-FFF2-40B4-BE49-F238E27FC236}">
                <a16:creationId xmlns:a16="http://schemas.microsoft.com/office/drawing/2014/main" id="{E4EAAC17-4BD1-4A93-B1B6-DFAD8FCCF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203053" cy="26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9th commandment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------ 9th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	thought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to be			I need to		I spread the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more popular		give Jack a		story Jack is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than Jack			bad name		a drug-addict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		(During political campaigns </a:t>
            </a:r>
          </a:p>
          <a:p>
            <a:pPr>
              <a:buFontTx/>
              <a:buNone/>
            </a:pPr>
            <a:r>
              <a:rPr lang="en-GB" dirty="0"/>
              <a:t>		these are “attack ads”)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BA553C5-4539-4713-9B48-E551C6256F23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91AB1A2-7FA5-402D-B5F5-EE54DACD63E3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7" name="Picture 2" descr="Image result for popular guy clipart">
            <a:extLst>
              <a:ext uri="{FF2B5EF4-FFF2-40B4-BE49-F238E27FC236}">
                <a16:creationId xmlns:a16="http://schemas.microsoft.com/office/drawing/2014/main" id="{E6A1E49D-5101-4E4F-B176-A2A0DD7E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203053" cy="26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What’s new is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Not just </a:t>
            </a:r>
            <a:r>
              <a:rPr lang="en-GB" i="1" dirty="0"/>
              <a:t>thoughts </a:t>
            </a:r>
            <a:r>
              <a:rPr lang="en-GB" dirty="0"/>
              <a:t>and </a:t>
            </a:r>
            <a:r>
              <a:rPr lang="en-GB" i="1" dirty="0"/>
              <a:t>actions </a:t>
            </a:r>
            <a:r>
              <a:rPr lang="en-GB" dirty="0"/>
              <a:t>can be wrong.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Even </a:t>
            </a:r>
            <a:r>
              <a:rPr lang="en-GB" i="1" dirty="0">
                <a:solidFill>
                  <a:srgbClr val="00FF00"/>
                </a:solidFill>
              </a:rPr>
              <a:t>desiring </a:t>
            </a:r>
            <a:r>
              <a:rPr lang="en-GB" dirty="0">
                <a:solidFill>
                  <a:srgbClr val="00FF00"/>
                </a:solidFill>
              </a:rPr>
              <a:t>can be wrong!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God doesn’t just look at the outside.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He judges people by their heart.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Luther called the tenth commandment </a:t>
            </a:r>
          </a:p>
          <a:p>
            <a:pPr>
              <a:buFontTx/>
              <a:buNone/>
            </a:pPr>
            <a:r>
              <a:rPr lang="en-GB" dirty="0"/>
              <a:t>	the commandment for the pious. 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	Any idea why that might be?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086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819400"/>
            <a:ext cx="299085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Bible Study: Romans 7:7-12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1. The law makes known to us what sin is</a:t>
            </a:r>
          </a:p>
          <a:p>
            <a:pPr>
              <a:buFontTx/>
              <a:buNone/>
            </a:pPr>
            <a:r>
              <a:rPr lang="en-GB" dirty="0"/>
              <a:t>2. The tenth commandment is about our ‘inside’, not our outside. We can look kind of fine on the outside, but even the converted are still sinful within.</a:t>
            </a:r>
          </a:p>
          <a:p>
            <a:pPr>
              <a:buFontTx/>
              <a:buNone/>
            </a:pPr>
            <a:r>
              <a:rPr lang="en-GB" dirty="0"/>
              <a:t>3. (Spiritual) death.</a:t>
            </a:r>
          </a:p>
          <a:p>
            <a:pPr>
              <a:buFontTx/>
              <a:buNone/>
            </a:pPr>
            <a:r>
              <a:rPr lang="en-GB" dirty="0"/>
              <a:t>4. It has us look at our desires and causes us to realize how sinful we actually are: dead in our sins.</a:t>
            </a:r>
          </a:p>
          <a:p>
            <a:pPr>
              <a:buFontTx/>
              <a:buNone/>
            </a:pPr>
            <a:r>
              <a:rPr lang="en-GB" dirty="0"/>
              <a:t>5. Because it seeks what is good for all: God and all creatures.</a:t>
            </a:r>
          </a:p>
          <a:p>
            <a:pPr>
              <a:buFontTx/>
              <a:buNone/>
            </a:pPr>
            <a:r>
              <a:rPr lang="en-GB" dirty="0"/>
              <a:t>6. Sin (our own self-centredness).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714756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God asks everything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What does the tenth commandment require of us?</a:t>
            </a:r>
          </a:p>
          <a:p>
            <a:pPr>
              <a:buFontTx/>
              <a:buNone/>
            </a:pPr>
            <a:endParaRPr lang="en-GB" i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That not even the slightest thought or desire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contrary to any of God’s commandments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should ever arise in our heart.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Rather, with all our heart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we should always hate all sin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and delight in all righteousness.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610780" y="2365279"/>
            <a:ext cx="1385156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03649" y="3817322"/>
            <a:ext cx="792088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851487" y="4535017"/>
            <a:ext cx="577974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77247" y="5269529"/>
            <a:ext cx="534713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51487" y="5269529"/>
            <a:ext cx="1208345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409769" y="5996404"/>
            <a:ext cx="506047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610780" y="3085359"/>
            <a:ext cx="649982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27584" y="2374245"/>
            <a:ext cx="1312890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law </a:t>
            </a:r>
            <a:r>
              <a:rPr lang="en-GB">
                <a:solidFill>
                  <a:schemeClr val="bg1"/>
                </a:solidFill>
              </a:rPr>
              <a:t>makes us pray</a:t>
            </a:r>
            <a:endParaRPr lang="en-GB"/>
          </a:p>
        </p:txBody>
      </p:sp>
      <p:sp>
        <p:nvSpPr>
          <p:cNvPr id="7208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219200"/>
            <a:ext cx="69342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Head: Know what God expects</a:t>
            </a:r>
          </a:p>
          <a:p>
            <a:pPr lvl="1">
              <a:buFontTx/>
              <a:buNone/>
            </a:pPr>
            <a:r>
              <a:rPr lang="en-GB" dirty="0"/>
              <a:t>Know the ten commandments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Pray for insight and understanding</a:t>
            </a:r>
            <a:endParaRPr lang="en-GB" dirty="0"/>
          </a:p>
          <a:p>
            <a:pPr lvl="1"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Heart: Desire what God expects</a:t>
            </a:r>
          </a:p>
          <a:p>
            <a:pPr lvl="1">
              <a:buFontTx/>
              <a:buNone/>
            </a:pPr>
            <a:r>
              <a:rPr lang="en-GB" dirty="0"/>
              <a:t>Purify and adjust your desires</a:t>
            </a:r>
            <a:endParaRPr lang="en-GB" dirty="0">
              <a:solidFill>
                <a:srgbClr val="00FF00"/>
              </a:solidFill>
            </a:endParaRP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Pray for a pure and </a:t>
            </a:r>
            <a:r>
              <a:rPr lang="en-GB" dirty="0" err="1">
                <a:solidFill>
                  <a:schemeClr val="bg1"/>
                </a:solidFill>
              </a:rPr>
              <a:t>godfearing</a:t>
            </a:r>
            <a:r>
              <a:rPr lang="en-GB" dirty="0">
                <a:solidFill>
                  <a:schemeClr val="bg1"/>
                </a:solidFill>
              </a:rPr>
              <a:t> heart</a:t>
            </a:r>
          </a:p>
          <a:p>
            <a:pPr lvl="1"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Hands: Do what God expects</a:t>
            </a:r>
          </a:p>
          <a:p>
            <a:pPr lvl="1">
              <a:buFontTx/>
              <a:buNone/>
            </a:pPr>
            <a:r>
              <a:rPr lang="en-GB" dirty="0"/>
              <a:t>Adjust your thoughts and lifestyle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Pray for power unto love and loyalty</a:t>
            </a:r>
            <a:endParaRPr lang="en-GB" dirty="0"/>
          </a:p>
        </p:txBody>
      </p:sp>
      <p:pic>
        <p:nvPicPr>
          <p:cNvPr id="720900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90600"/>
            <a:ext cx="210978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990600"/>
            <a:ext cx="2109788" cy="20783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2924944"/>
            <a:ext cx="2109788" cy="20783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728071"/>
            <a:ext cx="2109788" cy="20783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uiExpand="1" build="p"/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</a:t>
            </a:r>
            <a:r>
              <a:rPr lang="en-GB">
                <a:solidFill>
                  <a:schemeClr val="tx1"/>
                </a:solidFill>
              </a:rPr>
              <a:t>law makes us pray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72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No man can keep the commandments of God</a:t>
            </a:r>
          </a:p>
          <a:p>
            <a:pPr lvl="1">
              <a:buFontTx/>
              <a:buNone/>
            </a:pPr>
            <a:r>
              <a:rPr lang="en-GB" dirty="0"/>
              <a:t>Man cannot keep them by nature</a:t>
            </a:r>
          </a:p>
          <a:p>
            <a:pPr lvl="1">
              <a:buFontTx/>
              <a:buNone/>
            </a:pPr>
            <a:r>
              <a:rPr lang="en-GB" dirty="0"/>
              <a:t>Man cannot keep them when converted</a:t>
            </a:r>
          </a:p>
          <a:p>
            <a:pPr>
              <a:buFontTx/>
              <a:buNone/>
            </a:pPr>
            <a:r>
              <a:rPr lang="en-GB" dirty="0"/>
              <a:t>Even the best people still sin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We need superhuman power, indeed divine power!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We need the Holy Spirit</a:t>
            </a:r>
          </a:p>
          <a:p>
            <a:pPr>
              <a:buFontTx/>
              <a:buNone/>
            </a:pPr>
            <a:r>
              <a:rPr lang="en-GB" dirty="0"/>
              <a:t>Only God </a:t>
            </a:r>
            <a:r>
              <a:rPr lang="en-GB" dirty="0">
                <a:solidFill>
                  <a:srgbClr val="00FF00"/>
                </a:solidFill>
              </a:rPr>
              <a:t>can give us the Holy Spirit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And so we ask God to give Him to us, </a:t>
            </a:r>
          </a:p>
          <a:p>
            <a:pPr algn="ctr"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We </a:t>
            </a:r>
            <a:r>
              <a:rPr lang="en-GB" u="sng" dirty="0">
                <a:solidFill>
                  <a:srgbClr val="00FF00"/>
                </a:solidFill>
              </a:rPr>
              <a:t>PRAY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722948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13" descr="C:\Documents and Settings\Karlo Janssen\Mijn documenten\Mijn afbeeldingen\Liturgy\Liturgie\bid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70" y="4869160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llout: Line 1">
            <a:extLst>
              <a:ext uri="{FF2B5EF4-FFF2-40B4-BE49-F238E27FC236}">
                <a16:creationId xmlns:a16="http://schemas.microsoft.com/office/drawing/2014/main" id="{C5072EA7-A49B-4746-A1E6-712A320F3ECA}"/>
              </a:ext>
            </a:extLst>
          </p:cNvPr>
          <p:cNvSpPr/>
          <p:nvPr/>
        </p:nvSpPr>
        <p:spPr bwMode="auto">
          <a:xfrm>
            <a:off x="7080957" y="2008811"/>
            <a:ext cx="1224136" cy="461665"/>
          </a:xfrm>
          <a:prstGeom prst="borderCallout1">
            <a:avLst>
              <a:gd name="adj1" fmla="val 263292"/>
              <a:gd name="adj2" fmla="val -70951"/>
              <a:gd name="adj3" fmla="val 48434"/>
              <a:gd name="adj4" fmla="val 580"/>
            </a:avLst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godly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uiExpand="1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119:1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19200"/>
            <a:ext cx="8244408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How blessed are those upright in their way,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who keep the </a:t>
            </a:r>
            <a:r>
              <a:rPr lang="en-US" cap="small" dirty="0"/>
              <a:t>Lord’s</a:t>
            </a:r>
            <a:r>
              <a:rPr lang="en-US" dirty="0"/>
              <a:t> decrees with dedication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and in their walk of life his law obey.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How blest are those who with determination,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wholeheartedly, seek him by night and day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and look to him for guidance and salvation.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4901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The law makes us pray</a:t>
            </a:r>
            <a:endParaRPr lang="en-GB"/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219200"/>
            <a:ext cx="69342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Head: Know what God expects</a:t>
            </a:r>
          </a:p>
          <a:p>
            <a:pPr lvl="1">
              <a:buFontTx/>
              <a:buNone/>
            </a:pPr>
            <a:r>
              <a:rPr lang="en-GB" dirty="0"/>
              <a:t>I have to </a:t>
            </a:r>
            <a:r>
              <a:rPr lang="en-GB" dirty="0">
                <a:solidFill>
                  <a:srgbClr val="00FF00"/>
                </a:solidFill>
              </a:rPr>
              <a:t>know the ten commandments</a:t>
            </a:r>
          </a:p>
          <a:p>
            <a:pPr lvl="1">
              <a:buFontTx/>
              <a:buNone/>
            </a:pPr>
            <a:r>
              <a:rPr lang="en-GB" dirty="0"/>
              <a:t>I need to pray for </a:t>
            </a:r>
            <a:r>
              <a:rPr lang="en-GB" dirty="0">
                <a:solidFill>
                  <a:srgbClr val="00FF00"/>
                </a:solidFill>
              </a:rPr>
              <a:t>insight and understanding</a:t>
            </a:r>
          </a:p>
          <a:p>
            <a:pPr lvl="1">
              <a:buFontTx/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Heart: Desire what God expects</a:t>
            </a:r>
          </a:p>
          <a:p>
            <a:pPr lvl="1">
              <a:buFontTx/>
              <a:buNone/>
            </a:pPr>
            <a:r>
              <a:rPr lang="en-GB" dirty="0"/>
              <a:t>I have to </a:t>
            </a:r>
            <a:r>
              <a:rPr lang="en-GB" dirty="0">
                <a:solidFill>
                  <a:srgbClr val="00FF00"/>
                </a:solidFill>
              </a:rPr>
              <a:t>purify and adjust my desires</a:t>
            </a:r>
          </a:p>
          <a:p>
            <a:pPr lvl="1">
              <a:buFontTx/>
              <a:buNone/>
            </a:pPr>
            <a:r>
              <a:rPr lang="en-GB" dirty="0"/>
              <a:t>I need to pray </a:t>
            </a:r>
            <a:r>
              <a:rPr lang="en-GB" dirty="0">
                <a:solidFill>
                  <a:srgbClr val="00FF00"/>
                </a:solidFill>
              </a:rPr>
              <a:t>to </a:t>
            </a:r>
            <a:r>
              <a:rPr lang="en-GB" i="1" dirty="0">
                <a:solidFill>
                  <a:srgbClr val="00FF00"/>
                </a:solidFill>
              </a:rPr>
              <a:t>want</a:t>
            </a:r>
            <a:r>
              <a:rPr lang="en-GB" dirty="0">
                <a:solidFill>
                  <a:srgbClr val="00FF00"/>
                </a:solidFill>
              </a:rPr>
              <a:t> to do what is right</a:t>
            </a:r>
          </a:p>
          <a:p>
            <a:pPr lvl="1">
              <a:buFontTx/>
              <a:buNone/>
            </a:pPr>
            <a:endParaRPr lang="en-GB" sz="1400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Hands: Do what God expects</a:t>
            </a:r>
          </a:p>
          <a:p>
            <a:pPr lvl="1">
              <a:buFontTx/>
              <a:buNone/>
            </a:pPr>
            <a:r>
              <a:rPr lang="en-GB" dirty="0"/>
              <a:t>I have to </a:t>
            </a:r>
            <a:r>
              <a:rPr lang="en-GB" dirty="0">
                <a:solidFill>
                  <a:srgbClr val="00FF00"/>
                </a:solidFill>
              </a:rPr>
              <a:t>adjust my thoughts and lifestyle</a:t>
            </a:r>
          </a:p>
          <a:p>
            <a:pPr lvl="1">
              <a:buFontTx/>
              <a:buNone/>
            </a:pPr>
            <a:r>
              <a:rPr lang="en-GB" dirty="0"/>
              <a:t>I need to pray for </a:t>
            </a:r>
            <a:r>
              <a:rPr lang="en-GB" dirty="0">
                <a:solidFill>
                  <a:srgbClr val="00FF00"/>
                </a:solidFill>
              </a:rPr>
              <a:t>power unto love and loyalty</a:t>
            </a:r>
          </a:p>
        </p:txBody>
      </p:sp>
      <p:pic>
        <p:nvPicPr>
          <p:cNvPr id="721924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90600"/>
            <a:ext cx="210978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925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5960"/>
            <a:ext cx="3944938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20071" y="1628800"/>
            <a:ext cx="3427217" cy="3312368"/>
          </a:xfrm>
          <a:prstGeom prst="ellipse">
            <a:avLst/>
          </a:prstGeom>
          <a:noFill/>
          <a:ln w="454025" cap="flat" cmpd="sng" algn="ctr">
            <a:solidFill>
              <a:srgbClr val="99FF33">
                <a:alpha val="2509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572000" y="908719"/>
            <a:ext cx="4741333" cy="4686733"/>
          </a:xfrm>
          <a:prstGeom prst="ellipse">
            <a:avLst/>
          </a:prstGeom>
          <a:noFill/>
          <a:ln w="9969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Calvin’s Motto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80938" y="24685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Embedded image perma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5699"/>
            <a:ext cx="4176464" cy="38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3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10th commandment</a:t>
            </a:r>
          </a:p>
        </p:txBody>
      </p:sp>
      <p:pic>
        <p:nvPicPr>
          <p:cNvPr id="521219" name="Picture 2051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2052"/>
          <p:cNvSpPr>
            <a:spLocks noChangeArrowheads="1"/>
          </p:cNvSpPr>
          <p:nvPr/>
        </p:nvSpPr>
        <p:spPr bwMode="auto">
          <a:xfrm>
            <a:off x="152400" y="609600"/>
            <a:ext cx="18288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You shall </a:t>
            </a:r>
          </a:p>
          <a:p>
            <a:r>
              <a:rPr lang="en-GB"/>
              <a:t>not even desire wrong</a:t>
            </a:r>
          </a:p>
        </p:txBody>
      </p:sp>
      <p:sp>
        <p:nvSpPr>
          <p:cNvPr id="521221" name="AutoShape 2053"/>
          <p:cNvSpPr>
            <a:spLocks noChangeArrowheads="1"/>
          </p:cNvSpPr>
          <p:nvPr/>
        </p:nvSpPr>
        <p:spPr bwMode="auto">
          <a:xfrm>
            <a:off x="2514600" y="20574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2054"/>
          <p:cNvSpPr>
            <a:spLocks noChangeArrowheads="1"/>
          </p:cNvSpPr>
          <p:nvPr/>
        </p:nvSpPr>
        <p:spPr bwMode="auto">
          <a:xfrm>
            <a:off x="2590800" y="47244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53" name="Oval 2085"/>
          <p:cNvSpPr>
            <a:spLocks noChangeArrowheads="1"/>
          </p:cNvSpPr>
          <p:nvPr/>
        </p:nvSpPr>
        <p:spPr bwMode="auto">
          <a:xfrm>
            <a:off x="4724400" y="2133600"/>
            <a:ext cx="44196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want to do wrong things</a:t>
            </a:r>
          </a:p>
        </p:txBody>
      </p:sp>
      <p:sp>
        <p:nvSpPr>
          <p:cNvPr id="521254" name="Line 2086"/>
          <p:cNvSpPr>
            <a:spLocks noChangeShapeType="1"/>
          </p:cNvSpPr>
          <p:nvPr/>
        </p:nvSpPr>
        <p:spPr bwMode="auto">
          <a:xfrm flipV="1">
            <a:off x="3733800" y="26670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5" name="Oval 2087"/>
          <p:cNvSpPr>
            <a:spLocks noChangeArrowheads="1"/>
          </p:cNvSpPr>
          <p:nvPr/>
        </p:nvSpPr>
        <p:spPr bwMode="auto">
          <a:xfrm>
            <a:off x="4648200" y="4676775"/>
            <a:ext cx="44958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do want to keep all God’s commandments</a:t>
            </a:r>
          </a:p>
        </p:txBody>
      </p:sp>
      <p:sp>
        <p:nvSpPr>
          <p:cNvPr id="521256" name="Line 2088"/>
          <p:cNvSpPr>
            <a:spLocks noChangeShapeType="1"/>
          </p:cNvSpPr>
          <p:nvPr/>
        </p:nvSpPr>
        <p:spPr bwMode="auto">
          <a:xfrm flipV="1">
            <a:off x="3810000" y="525780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Desires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There are good and bad desires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Thus there is nothing wrong with desiring itself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The Lord forbids the type of desiring that does damage to God or a person</a:t>
            </a:r>
            <a:endParaRPr lang="en-GB" dirty="0"/>
          </a:p>
        </p:txBody>
      </p:sp>
      <p:pic>
        <p:nvPicPr>
          <p:cNvPr id="69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9797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4279" name="Text Box 7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desire to act</a:t>
            </a:r>
          </a:p>
        </p:txBody>
      </p:sp>
      <p:sp>
        <p:nvSpPr>
          <p:cNvPr id="695300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      thought	 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an		  I need to			I get a job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iPad			  get money			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 algn="ctr">
              <a:buFontTx/>
              <a:buNone/>
            </a:pPr>
            <a:endParaRPr lang="en-GB" dirty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en-GB" dirty="0"/>
              <a:t>This applies to both good and bad desires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4E7F836-DFAB-43E9-9328-E18D713C3F1E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9619B79-FA3D-4389-9B3A-0D5E78051D3C}"/>
              </a:ext>
            </a:extLst>
          </p:cNvPr>
          <p:cNvSpPr/>
          <p:nvPr/>
        </p:nvSpPr>
        <p:spPr bwMode="auto">
          <a:xfrm>
            <a:off x="529208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Desire – thought - act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		------other commandments-----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Desire 	</a:t>
            </a:r>
            <a:r>
              <a:rPr lang="en-GB" dirty="0"/>
              <a:t>     </a:t>
            </a:r>
            <a:r>
              <a:rPr lang="en-GB" dirty="0">
                <a:solidFill>
                  <a:srgbClr val="00FF00"/>
                </a:solidFill>
                <a:sym typeface="Monotype Sorts" pitchFamily="2" charset="2"/>
              </a:rPr>
              <a:t>		thought	 	act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00FF00"/>
                </a:solidFill>
                <a:sym typeface="Monotype Sorts" pitchFamily="2" charset="2"/>
              </a:rPr>
              <a:t>I want an		 	I need to		I get a job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00FF00"/>
                </a:solidFill>
                <a:sym typeface="Monotype Sorts" pitchFamily="2" charset="2"/>
              </a:rPr>
              <a:t>iPad				get money		&amp; earn money</a:t>
            </a:r>
          </a:p>
          <a:p>
            <a:pPr algn="ctr"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DB92115-9CF2-4B65-85B2-1BB42D73122F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028DE6-F074-4F74-80F7-0515CDD10F00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" name="Picture 2" descr="A picture containing computer, indoor, electronics&#10;&#10;Description automatically generated">
            <a:extLst>
              <a:ext uri="{FF2B5EF4-FFF2-40B4-BE49-F238E27FC236}">
                <a16:creationId xmlns:a16="http://schemas.microsoft.com/office/drawing/2014/main" id="{FA186F19-1703-4385-B378-3A665EAD3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3145532" cy="31455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10</a:t>
            </a:r>
            <a:r>
              <a:rPr lang="en-GB" baseline="30000" dirty="0"/>
              <a:t>th</a:t>
            </a:r>
            <a:r>
              <a:rPr lang="en-GB" dirty="0"/>
              <a:t> and 8</a:t>
            </a:r>
            <a:r>
              <a:rPr lang="en-GB" baseline="30000" dirty="0"/>
              <a:t>th</a:t>
            </a:r>
            <a:r>
              <a:rPr lang="en-GB" dirty="0"/>
              <a:t> commandment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		</a:t>
            </a:r>
            <a:r>
              <a:rPr lang="en-GB" dirty="0"/>
              <a:t>------8</a:t>
            </a:r>
            <a:r>
              <a:rPr lang="en-GB" baseline="30000" dirty="0"/>
              <a:t>th</a:t>
            </a:r>
            <a:r>
              <a:rPr lang="en-GB" dirty="0"/>
              <a:t> commandment-----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	thought	 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an		 	-----------		------------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iPad				-----------		------------</a:t>
            </a:r>
          </a:p>
          <a:p>
            <a:pPr algn="ctr"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315BEDE-64FB-47B9-B036-E7D52262BE10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5B1F9C1-2DCE-48D5-A8E7-D7E0C7488575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5" descr="A picture containing computer, indoor, electronics&#10;&#10;Description automatically generated">
            <a:extLst>
              <a:ext uri="{FF2B5EF4-FFF2-40B4-BE49-F238E27FC236}">
                <a16:creationId xmlns:a16="http://schemas.microsoft.com/office/drawing/2014/main" id="{0FD5C873-8831-489B-A8C0-E5B39C5A3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3145532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8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10</a:t>
            </a:r>
            <a:r>
              <a:rPr lang="en-GB" baseline="30000" dirty="0"/>
              <a:t>th</a:t>
            </a:r>
            <a:r>
              <a:rPr lang="en-GB" dirty="0"/>
              <a:t> and 8</a:t>
            </a:r>
            <a:r>
              <a:rPr lang="en-GB" baseline="30000" dirty="0"/>
              <a:t>th</a:t>
            </a:r>
            <a:r>
              <a:rPr lang="en-GB" dirty="0"/>
              <a:t> commandment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		</a:t>
            </a:r>
            <a:r>
              <a:rPr lang="en-GB" dirty="0"/>
              <a:t>------8</a:t>
            </a:r>
            <a:r>
              <a:rPr lang="en-GB" baseline="30000" dirty="0"/>
              <a:t>th</a:t>
            </a:r>
            <a:r>
              <a:rPr lang="en-GB" dirty="0"/>
              <a:t> commandment-----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	thought	 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an		 	The store		I steal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iPod				has plenty		an iPad</a:t>
            </a:r>
          </a:p>
          <a:p>
            <a:pPr algn="ctr"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BE0262D-CACA-4226-BA75-D2AA26042F77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911E1D-CBD6-43B3-B14A-C9C2D49773F8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5" descr="A picture containing computer, indoor, electronics&#10;&#10;Description automatically generated">
            <a:extLst>
              <a:ext uri="{FF2B5EF4-FFF2-40B4-BE49-F238E27FC236}">
                <a16:creationId xmlns:a16="http://schemas.microsoft.com/office/drawing/2014/main" id="{2D2E4E5D-BE32-4497-99F6-CCC69F2D5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3145532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6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6th commandment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------ 6th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thought	 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hate			----------			 ----------</a:t>
            </a:r>
          </a:p>
          <a:p>
            <a:pPr>
              <a:buFontTx/>
              <a:buNone/>
            </a:pPr>
            <a:r>
              <a:rPr lang="en-GB" dirty="0" err="1">
                <a:solidFill>
                  <a:srgbClr val="FF6600"/>
                </a:solidFill>
                <a:sym typeface="Monotype Sorts" pitchFamily="2" charset="2"/>
              </a:rPr>
              <a:t>Remka</a:t>
            </a: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		----------			 ----------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 algn="ctr">
              <a:buFontTx/>
              <a:buNone/>
            </a:pPr>
            <a:endParaRPr lang="en-GB" dirty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EF858A4-1070-4A74-9BBA-9A277301EE2A}"/>
              </a:ext>
            </a:extLst>
          </p:cNvPr>
          <p:cNvSpPr/>
          <p:nvPr/>
        </p:nvSpPr>
        <p:spPr bwMode="auto">
          <a:xfrm>
            <a:off x="169168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A924314-7A40-4FAC-887A-4DA9B71EF17F}"/>
              </a:ext>
            </a:extLst>
          </p:cNvPr>
          <p:cNvSpPr/>
          <p:nvPr/>
        </p:nvSpPr>
        <p:spPr bwMode="auto">
          <a:xfrm>
            <a:off x="4932040" y="1934336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84FB497-0634-40F5-936C-DFDE9CC66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29000"/>
            <a:ext cx="1354368" cy="3284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6757</TotalTime>
  <Words>1148</Words>
  <Application>Microsoft Office PowerPoint</Application>
  <PresentationFormat>On-screen Show (4:3)</PresentationFormat>
  <Paragraphs>186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1_Office Theme</vt:lpstr>
      <vt:lpstr>The Fruit of Faith:  LD 32-44</vt:lpstr>
      <vt:lpstr>Psalm 119:1</vt:lpstr>
      <vt:lpstr>10th commandment</vt:lpstr>
      <vt:lpstr>Desires</vt:lpstr>
      <vt:lpstr>From desire to act</vt:lpstr>
      <vt:lpstr>Desire – thought - act</vt:lpstr>
      <vt:lpstr>Example: 10th and 8th commandment</vt:lpstr>
      <vt:lpstr>Example: 10th and 8th commandment</vt:lpstr>
      <vt:lpstr>Example: 10th and 6th commandment</vt:lpstr>
      <vt:lpstr>Example: 10th and 6th commandment</vt:lpstr>
      <vt:lpstr>Example: 10th and 7th commandment</vt:lpstr>
      <vt:lpstr>Example: 10th and 7th commandment</vt:lpstr>
      <vt:lpstr>Example: 10th and 9th commandment</vt:lpstr>
      <vt:lpstr>Example: 10th and 9th commandment</vt:lpstr>
      <vt:lpstr>What’s new is</vt:lpstr>
      <vt:lpstr>Bible Study: Romans 7:7-12</vt:lpstr>
      <vt:lpstr>God asks everything</vt:lpstr>
      <vt:lpstr>The law makes us pray</vt:lpstr>
      <vt:lpstr>The law makes us pray</vt:lpstr>
      <vt:lpstr>The law makes us pray</vt:lpstr>
      <vt:lpstr>Calvin’s Motto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196</cp:revision>
  <cp:lastPrinted>2010-02-18T18:14:08Z</cp:lastPrinted>
  <dcterms:created xsi:type="dcterms:W3CDTF">2008-08-14T09:20:46Z</dcterms:created>
  <dcterms:modified xsi:type="dcterms:W3CDTF">2023-02-24T18:58:57Z</dcterms:modified>
</cp:coreProperties>
</file>