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1" r:id="rId2"/>
    <p:sldId id="883" r:id="rId3"/>
    <p:sldId id="869" r:id="rId4"/>
    <p:sldId id="860" r:id="rId5"/>
    <p:sldId id="889" r:id="rId6"/>
    <p:sldId id="890" r:id="rId7"/>
    <p:sldId id="885" r:id="rId8"/>
    <p:sldId id="886" r:id="rId9"/>
    <p:sldId id="875" r:id="rId10"/>
    <p:sldId id="891" r:id="rId11"/>
    <p:sldId id="887" r:id="rId12"/>
    <p:sldId id="893" r:id="rId13"/>
    <p:sldId id="879" r:id="rId14"/>
    <p:sldId id="892" r:id="rId15"/>
    <p:sldId id="888" r:id="rId16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CCFF"/>
    <a:srgbClr val="993300"/>
    <a:srgbClr val="FF0000"/>
    <a:srgbClr val="00FF00"/>
    <a:srgbClr val="FFFF00"/>
    <a:srgbClr val="2929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0" autoAdjust="0"/>
  </p:normalViewPr>
  <p:slideViewPr>
    <p:cSldViewPr>
      <p:cViewPr varScale="1">
        <p:scale>
          <a:sx n="100" d="100"/>
          <a:sy n="100" d="100"/>
        </p:scale>
        <p:origin x="19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66A106-6D40-4F69-A964-8F1244CEA8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4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FD4717-0A38-4C06-BFB6-B427B3ED87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2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A8061-14A5-4802-96A2-B0A2E01F07E9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2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8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2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5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“LORD of hosts”: Yahweh of the heavenly armies.</a:t>
            </a:r>
          </a:p>
          <a:p>
            <a:r>
              <a:rPr lang="en-CA" dirty="0"/>
              <a:t>Answer to q.7 is v.8b, answer to q.8 is vs.8a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9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4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5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D4717-0A38-4C06-BFB6-B427B3ED87D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2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97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52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84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46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95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5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48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42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5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441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896"/>
            <a:ext cx="7772400" cy="1447800"/>
          </a:xfrm>
        </p:spPr>
        <p:txBody>
          <a:bodyPr/>
          <a:lstStyle/>
          <a:p>
            <a:r>
              <a:rPr lang="en-GB" sz="4800" dirty="0"/>
              <a:t>The communication of Faith: </a:t>
            </a:r>
            <a:br>
              <a:rPr lang="en-GB" sz="4800" dirty="0"/>
            </a:br>
            <a:r>
              <a:rPr lang="en-GB" sz="4800" dirty="0"/>
              <a:t>LD 45-52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8760" y="4833814"/>
            <a:ext cx="6858000" cy="1655762"/>
          </a:xfrm>
        </p:spPr>
        <p:txBody>
          <a:bodyPr/>
          <a:lstStyle/>
          <a:p>
            <a:r>
              <a:rPr lang="en-GB" dirty="0"/>
              <a:t>Our Heavenly Father</a:t>
            </a:r>
          </a:p>
          <a:p>
            <a:r>
              <a:rPr lang="en-GB" dirty="0"/>
              <a:t>Lesson 22 – LD 46</a:t>
            </a:r>
          </a:p>
        </p:txBody>
      </p:sp>
      <p:pic>
        <p:nvPicPr>
          <p:cNvPr id="126989" name="Picture 13" descr="C:\Documents and Settings\Karlo Janssen\Mijn documenten\Mijn afbeeldingen\Liturgy\Liturgie\b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i="1" u="sng" dirty="0">
                <a:solidFill>
                  <a:srgbClr val="FFFF00"/>
                </a:solidFill>
              </a:rPr>
              <a:t>120.Q. Why has Christ commanded us to address God as Our Father?</a:t>
            </a:r>
          </a:p>
          <a:p>
            <a:pPr>
              <a:buFontTx/>
              <a:buNone/>
            </a:pPr>
            <a:r>
              <a:rPr lang="en-GB" sz="2400" i="1" dirty="0">
                <a:solidFill>
                  <a:srgbClr val="FFFF00"/>
                </a:solidFill>
              </a:rPr>
              <a:t>A. To awaken in us at the very beginning of our prayer that childlike reverence and trust toward God which should be basic to our prayer: God has become our Father through Christ and will much less deny us what we ask of Him </a:t>
            </a:r>
            <a:br>
              <a:rPr lang="en-GB" sz="2400" i="1" dirty="0">
                <a:solidFill>
                  <a:srgbClr val="FFFF00"/>
                </a:solidFill>
              </a:rPr>
            </a:br>
            <a:r>
              <a:rPr lang="en-GB" sz="2400" i="1" dirty="0">
                <a:solidFill>
                  <a:srgbClr val="FFFF00"/>
                </a:solidFill>
              </a:rPr>
              <a:t>in faith than our fathers would refuse us earthly things.</a:t>
            </a:r>
          </a:p>
          <a:p>
            <a:pPr>
              <a:buFontTx/>
              <a:buNone/>
            </a:pPr>
            <a:r>
              <a:rPr lang="en-GB" sz="2400" i="1" u="sng" dirty="0">
                <a:solidFill>
                  <a:srgbClr val="FFFF00"/>
                </a:solidFill>
              </a:rPr>
              <a:t>121.Q. Why is there added, in heaven?</a:t>
            </a:r>
          </a:p>
          <a:p>
            <a:pPr>
              <a:buFontTx/>
              <a:buNone/>
            </a:pPr>
            <a:r>
              <a:rPr lang="en-GB" sz="2400" i="1" dirty="0">
                <a:solidFill>
                  <a:srgbClr val="FFFF00"/>
                </a:solidFill>
              </a:rPr>
              <a:t>A. These words teach us not to think of God’s  heavenly majesty in an earthly manner, and to expect from His almighty power all things we need for body and soul.</a:t>
            </a:r>
          </a:p>
          <a:p>
            <a:pPr>
              <a:buFontTx/>
              <a:buNone/>
            </a:pPr>
            <a:endParaRPr lang="en-GB" sz="24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741380" name="Oval 4"/>
          <p:cNvSpPr>
            <a:spLocks noChangeArrowheads="1"/>
          </p:cNvSpPr>
          <p:nvPr/>
        </p:nvSpPr>
        <p:spPr bwMode="auto">
          <a:xfrm>
            <a:off x="323528" y="3068960"/>
            <a:ext cx="1080120" cy="58864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9918" y="6093768"/>
            <a:ext cx="7611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faith means</a:t>
            </a: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with trust, having confidence in, believing in</a:t>
            </a:r>
          </a:p>
        </p:txBody>
      </p:sp>
    </p:spTree>
    <p:extLst>
      <p:ext uri="{BB962C8B-B14F-4D97-AF65-F5344CB8AC3E}">
        <p14:creationId xmlns:p14="http://schemas.microsoft.com/office/powerpoint/2010/main" val="39686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0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Earthly Fathers and Heavenly Father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7162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God compares Himself with earthly fathers. </a:t>
            </a:r>
            <a:r>
              <a:rPr lang="en-GB" dirty="0">
                <a:solidFill>
                  <a:srgbClr val="00FF00"/>
                </a:solidFill>
              </a:rPr>
              <a:t>This means earthly fathers (and mothers) must be mirror images of God.</a:t>
            </a:r>
          </a:p>
          <a:p>
            <a:pPr>
              <a:buFontTx/>
              <a:buNone/>
            </a:pPr>
            <a:r>
              <a:rPr lang="en-GB" dirty="0"/>
              <a:t>However, </a:t>
            </a:r>
            <a:r>
              <a:rPr lang="en-GB" dirty="0">
                <a:solidFill>
                  <a:srgbClr val="00FF00"/>
                </a:solidFill>
              </a:rPr>
              <a:t>earthly parents are not almighty, and are sinful</a:t>
            </a:r>
          </a:p>
          <a:p>
            <a:pPr>
              <a:buFontTx/>
              <a:buNone/>
            </a:pPr>
            <a:r>
              <a:rPr lang="en-GB" dirty="0"/>
              <a:t>Our understanding of God</a:t>
            </a:r>
            <a:r>
              <a:rPr lang="en-GB" dirty="0">
                <a:solidFill>
                  <a:srgbClr val="00FF00"/>
                </a:solidFill>
              </a:rPr>
              <a:t> may thus be skewed by the way our parents, especially our fathers, are.</a:t>
            </a:r>
          </a:p>
          <a:p>
            <a:pPr>
              <a:buFontTx/>
              <a:buNone/>
            </a:pPr>
            <a:r>
              <a:rPr lang="en-GB" dirty="0"/>
              <a:t>Besides, </a:t>
            </a:r>
            <a:r>
              <a:rPr lang="en-GB" dirty="0">
                <a:solidFill>
                  <a:srgbClr val="00FF00"/>
                </a:solidFill>
              </a:rPr>
              <a:t>how </a:t>
            </a:r>
            <a:r>
              <a:rPr lang="en-GB">
                <a:solidFill>
                  <a:srgbClr val="00FF00"/>
                </a:solidFill>
              </a:rPr>
              <a:t>fathers are, </a:t>
            </a:r>
            <a:r>
              <a:rPr lang="en-GB" dirty="0">
                <a:solidFill>
                  <a:srgbClr val="00FF00"/>
                </a:solidFill>
              </a:rPr>
              <a:t>changes with time...</a:t>
            </a:r>
          </a:p>
        </p:txBody>
      </p:sp>
      <p:sp>
        <p:nvSpPr>
          <p:cNvPr id="743428" name="Text Box 4"/>
          <p:cNvSpPr txBox="1">
            <a:spLocks noChangeArrowheads="1"/>
          </p:cNvSpPr>
          <p:nvPr/>
        </p:nvSpPr>
        <p:spPr bwMode="auto">
          <a:xfrm>
            <a:off x="7696200" y="6858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43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8166" r="7703" b="9862"/>
          <a:stretch>
            <a:fillRect/>
          </a:stretch>
        </p:blipFill>
        <p:spPr bwMode="auto">
          <a:xfrm>
            <a:off x="7086600" y="1828800"/>
            <a:ext cx="2057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5"/>
          <a:stretch>
            <a:fillRect/>
          </a:stretch>
        </p:blipFill>
        <p:spPr bwMode="auto">
          <a:xfrm>
            <a:off x="7094538" y="4267200"/>
            <a:ext cx="204946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Earthly Fathers and Heavenly Father</a:t>
            </a:r>
          </a:p>
        </p:txBody>
      </p:sp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1524000" y="17526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/>
              <a:t>I</a:t>
            </a:r>
          </a:p>
        </p:txBody>
      </p:sp>
      <p:grpSp>
        <p:nvGrpSpPr>
          <p:cNvPr id="744464" name="Group 16"/>
          <p:cNvGrpSpPr>
            <a:grpSpLocks/>
          </p:cNvGrpSpPr>
          <p:nvPr/>
        </p:nvGrpSpPr>
        <p:grpSpPr bwMode="auto">
          <a:xfrm>
            <a:off x="457200" y="4343400"/>
            <a:ext cx="6934200" cy="914400"/>
            <a:chOff x="288" y="2736"/>
            <a:chExt cx="4368" cy="5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44455" name="Line 7"/>
            <p:cNvSpPr>
              <a:spLocks noChangeShapeType="1"/>
            </p:cNvSpPr>
            <p:nvPr/>
          </p:nvSpPr>
          <p:spPr bwMode="auto">
            <a:xfrm>
              <a:off x="1536" y="3024"/>
              <a:ext cx="912" cy="0"/>
            </a:xfrm>
            <a:prstGeom prst="line">
              <a:avLst/>
            </a:prstGeom>
            <a:grpFill/>
            <a:ln w="571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4456" name="Line 8"/>
            <p:cNvSpPr>
              <a:spLocks noChangeShapeType="1"/>
            </p:cNvSpPr>
            <p:nvPr/>
          </p:nvSpPr>
          <p:spPr bwMode="auto">
            <a:xfrm>
              <a:off x="3264" y="3024"/>
              <a:ext cx="816" cy="0"/>
            </a:xfrm>
            <a:prstGeom prst="line">
              <a:avLst/>
            </a:prstGeom>
            <a:grpFill/>
            <a:ln w="571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4457" name="Rectangle 9"/>
            <p:cNvSpPr>
              <a:spLocks noChangeArrowheads="1"/>
            </p:cNvSpPr>
            <p:nvPr/>
          </p:nvSpPr>
          <p:spPr bwMode="auto">
            <a:xfrm>
              <a:off x="288" y="2736"/>
              <a:ext cx="1248" cy="576"/>
            </a:xfrm>
            <a:prstGeom prst="rect">
              <a:avLst/>
            </a:prstGeom>
            <a:grp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God my Father</a:t>
              </a:r>
            </a:p>
          </p:txBody>
        </p:sp>
        <p:sp>
          <p:nvSpPr>
            <p:cNvPr id="744458" name="Rectangle 10"/>
            <p:cNvSpPr>
              <a:spLocks noChangeArrowheads="1"/>
            </p:cNvSpPr>
            <p:nvPr/>
          </p:nvSpPr>
          <p:spPr bwMode="auto">
            <a:xfrm>
              <a:off x="2448" y="2736"/>
              <a:ext cx="816" cy="576"/>
            </a:xfrm>
            <a:prstGeom prst="rect">
              <a:avLst/>
            </a:prstGeom>
            <a:grp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my dad</a:t>
              </a:r>
            </a:p>
          </p:txBody>
        </p:sp>
        <p:sp>
          <p:nvSpPr>
            <p:cNvPr id="744459" name="Rectangle 11"/>
            <p:cNvSpPr>
              <a:spLocks noChangeArrowheads="1"/>
            </p:cNvSpPr>
            <p:nvPr/>
          </p:nvSpPr>
          <p:spPr bwMode="auto">
            <a:xfrm>
              <a:off x="4080" y="2736"/>
              <a:ext cx="576" cy="576"/>
            </a:xfrm>
            <a:prstGeom prst="rect">
              <a:avLst/>
            </a:prstGeom>
            <a:grp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I</a:t>
              </a:r>
            </a:p>
          </p:txBody>
        </p:sp>
      </p:grpSp>
      <p:grpSp>
        <p:nvGrpSpPr>
          <p:cNvPr id="744463" name="Group 15"/>
          <p:cNvGrpSpPr>
            <a:grpSpLocks/>
          </p:cNvGrpSpPr>
          <p:nvPr/>
        </p:nvGrpSpPr>
        <p:grpSpPr bwMode="auto">
          <a:xfrm>
            <a:off x="5029200" y="1752600"/>
            <a:ext cx="3276600" cy="914400"/>
            <a:chOff x="3168" y="1104"/>
            <a:chExt cx="2064" cy="5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44454" name="Rectangle 6"/>
            <p:cNvSpPr>
              <a:spLocks noChangeArrowheads="1"/>
            </p:cNvSpPr>
            <p:nvPr/>
          </p:nvSpPr>
          <p:spPr bwMode="auto">
            <a:xfrm>
              <a:off x="3984" y="1104"/>
              <a:ext cx="1248" cy="576"/>
            </a:xfrm>
            <a:prstGeom prst="rect">
              <a:avLst/>
            </a:prstGeom>
            <a:grp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dirty="0"/>
                <a:t>God my Father</a:t>
              </a:r>
            </a:p>
          </p:txBody>
        </p:sp>
        <p:sp>
          <p:nvSpPr>
            <p:cNvPr id="744460" name="Line 12"/>
            <p:cNvSpPr>
              <a:spLocks noChangeShapeType="1"/>
            </p:cNvSpPr>
            <p:nvPr/>
          </p:nvSpPr>
          <p:spPr bwMode="auto">
            <a:xfrm>
              <a:off x="3168" y="1392"/>
              <a:ext cx="816" cy="0"/>
            </a:xfrm>
            <a:prstGeom prst="line">
              <a:avLst/>
            </a:prstGeom>
            <a:grpFill/>
            <a:ln w="571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44462" name="Group 14"/>
          <p:cNvGrpSpPr>
            <a:grpSpLocks/>
          </p:cNvGrpSpPr>
          <p:nvPr/>
        </p:nvGrpSpPr>
        <p:grpSpPr bwMode="auto">
          <a:xfrm>
            <a:off x="2438400" y="1752600"/>
            <a:ext cx="2590800" cy="914400"/>
            <a:chOff x="1536" y="1104"/>
            <a:chExt cx="1632" cy="5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44453" name="Rectangle 5"/>
            <p:cNvSpPr>
              <a:spLocks noChangeArrowheads="1"/>
            </p:cNvSpPr>
            <p:nvPr/>
          </p:nvSpPr>
          <p:spPr bwMode="auto">
            <a:xfrm>
              <a:off x="2352" y="1104"/>
              <a:ext cx="816" cy="576"/>
            </a:xfrm>
            <a:prstGeom prst="rect">
              <a:avLst/>
            </a:prstGeom>
            <a:grp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my dad</a:t>
              </a:r>
            </a:p>
          </p:txBody>
        </p:sp>
        <p:sp>
          <p:nvSpPr>
            <p:cNvPr id="744461" name="Line 13"/>
            <p:cNvSpPr>
              <a:spLocks noChangeShapeType="1"/>
            </p:cNvSpPr>
            <p:nvPr/>
          </p:nvSpPr>
          <p:spPr bwMode="auto">
            <a:xfrm>
              <a:off x="1536" y="1392"/>
              <a:ext cx="816" cy="0"/>
            </a:xfrm>
            <a:prstGeom prst="line">
              <a:avLst/>
            </a:prstGeom>
            <a:grpFill/>
            <a:ln w="571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44467" name="Group 19"/>
          <p:cNvGrpSpPr>
            <a:grpSpLocks/>
          </p:cNvGrpSpPr>
          <p:nvPr/>
        </p:nvGrpSpPr>
        <p:grpSpPr bwMode="auto">
          <a:xfrm>
            <a:off x="533400" y="1295400"/>
            <a:ext cx="8382000" cy="1981200"/>
            <a:chOff x="336" y="816"/>
            <a:chExt cx="5280" cy="1248"/>
          </a:xfrm>
        </p:grpSpPr>
        <p:sp>
          <p:nvSpPr>
            <p:cNvPr id="744465" name="Line 17"/>
            <p:cNvSpPr>
              <a:spLocks noChangeShapeType="1"/>
            </p:cNvSpPr>
            <p:nvPr/>
          </p:nvSpPr>
          <p:spPr bwMode="auto">
            <a:xfrm>
              <a:off x="336" y="864"/>
              <a:ext cx="5280" cy="1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4466" name="Line 18"/>
            <p:cNvSpPr>
              <a:spLocks noChangeShapeType="1"/>
            </p:cNvSpPr>
            <p:nvPr/>
          </p:nvSpPr>
          <p:spPr bwMode="auto">
            <a:xfrm flipV="1">
              <a:off x="384" y="816"/>
              <a:ext cx="5232" cy="1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4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4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Heaven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7924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What is meant by God being in heaven?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Not so much a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reference to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i="1" u="sng" dirty="0">
                <a:solidFill>
                  <a:srgbClr val="00FF00"/>
                </a:solidFill>
              </a:rPr>
              <a:t>where</a:t>
            </a:r>
            <a:r>
              <a:rPr lang="en-GB" i="1" dirty="0">
                <a:solidFill>
                  <a:srgbClr val="00FF00"/>
                </a:solidFill>
              </a:rPr>
              <a:t> </a:t>
            </a:r>
            <a:r>
              <a:rPr lang="en-GB" dirty="0">
                <a:solidFill>
                  <a:srgbClr val="00FF00"/>
                </a:solidFill>
              </a:rPr>
              <a:t>God is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(for God is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everywhere)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But a reference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to </a:t>
            </a:r>
            <a:r>
              <a:rPr lang="en-GB" i="1" u="sng" dirty="0">
                <a:solidFill>
                  <a:srgbClr val="00FF00"/>
                </a:solidFill>
              </a:rPr>
              <a:t>how</a:t>
            </a:r>
            <a:r>
              <a:rPr lang="en-GB" dirty="0">
                <a:solidFill>
                  <a:srgbClr val="00FF00"/>
                </a:solidFill>
              </a:rPr>
              <a:t> God is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God is the exalted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One, Almighty.</a:t>
            </a:r>
          </a:p>
        </p:txBody>
      </p:sp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4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08250"/>
            <a:ext cx="594015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Father?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943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	Muslims </a:t>
            </a:r>
            <a:r>
              <a:rPr lang="en-GB" altLang="en-US" dirty="0">
                <a:solidFill>
                  <a:srgbClr val="00FF00"/>
                </a:solidFill>
              </a:rPr>
              <a:t>pray to Allah. 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	Their </a:t>
            </a:r>
            <a:r>
              <a:rPr lang="en-GB" altLang="en-US" i="1" dirty="0" err="1"/>
              <a:t>subha</a:t>
            </a:r>
            <a:r>
              <a:rPr lang="en-GB" altLang="en-US" i="1" dirty="0"/>
              <a:t> </a:t>
            </a:r>
            <a:r>
              <a:rPr lang="en-GB" altLang="en-US" dirty="0"/>
              <a:t>(a kind of rosary) has 99 small beads, one for each name of Allah, and one large one, for Allah himself. There’s one name missing: father.</a:t>
            </a:r>
          </a:p>
          <a:p>
            <a:pPr>
              <a:buFontTx/>
              <a:buNone/>
            </a:pPr>
            <a:r>
              <a:rPr lang="en-GB" altLang="en-US" dirty="0"/>
              <a:t>	Muslims won’t </a:t>
            </a:r>
            <a:r>
              <a:rPr lang="en-GB" altLang="en-US" dirty="0">
                <a:solidFill>
                  <a:srgbClr val="00FF00"/>
                </a:solidFill>
              </a:rPr>
              <a:t>call Allah father. They are afraid of Allah. Their religion is one of pure </a:t>
            </a:r>
            <a:r>
              <a:rPr lang="en-GB" altLang="en-US" u="sng" dirty="0">
                <a:solidFill>
                  <a:srgbClr val="00FF00"/>
                </a:solidFill>
              </a:rPr>
              <a:t>submission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00FF00"/>
                </a:solidFill>
              </a:rPr>
              <a:t>	</a:t>
            </a:r>
            <a:r>
              <a:rPr lang="en-GB" altLang="en-US" i="1" dirty="0"/>
              <a:t>(Islam</a:t>
            </a:r>
            <a:r>
              <a:rPr lang="en-GB" altLang="en-US" dirty="0"/>
              <a:t> is Arabic for “</a:t>
            </a:r>
            <a:r>
              <a:rPr lang="en-GB" altLang="en-US" dirty="0">
                <a:solidFill>
                  <a:srgbClr val="00FF00"/>
                </a:solidFill>
              </a:rPr>
              <a:t>submission</a:t>
            </a:r>
            <a:r>
              <a:rPr lang="en-GB" altLang="en-US" dirty="0"/>
              <a:t>”.)</a:t>
            </a:r>
          </a:p>
        </p:txBody>
      </p:sp>
      <p:pic>
        <p:nvPicPr>
          <p:cNvPr id="74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752600"/>
            <a:ext cx="308292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01" name="Line 5"/>
          <p:cNvSpPr>
            <a:spLocks noChangeShapeType="1"/>
          </p:cNvSpPr>
          <p:nvPr/>
        </p:nvSpPr>
        <p:spPr bwMode="auto">
          <a:xfrm>
            <a:off x="5257800" y="2895600"/>
            <a:ext cx="2590800" cy="685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Father!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876800" cy="5638800"/>
          </a:xfrm>
        </p:spPr>
        <p:txBody>
          <a:bodyPr/>
          <a:lstStyle/>
          <a:p>
            <a:pPr>
              <a:buNone/>
            </a:pPr>
            <a:r>
              <a:rPr lang="en-GB" dirty="0"/>
              <a:t>In the OT we hardly ever read of God being addressed as father. </a:t>
            </a:r>
            <a:r>
              <a:rPr lang="en-GB"/>
              <a:t>How did the Israelites address God?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Christians pray to God. </a:t>
            </a:r>
            <a:r>
              <a:rPr lang="en-GB" dirty="0">
                <a:solidFill>
                  <a:srgbClr val="00FF00"/>
                </a:solidFill>
              </a:rPr>
              <a:t>Christ taught us to address God as Father. Christians have respect for God, their religion is one of </a:t>
            </a:r>
            <a:r>
              <a:rPr lang="en-GB" u="sng" dirty="0">
                <a:solidFill>
                  <a:srgbClr val="00FF00"/>
                </a:solidFill>
              </a:rPr>
              <a:t>love and loyalty</a:t>
            </a:r>
            <a:r>
              <a:rPr lang="en-GB" dirty="0">
                <a:solidFill>
                  <a:srgbClr val="00FF00"/>
                </a:solidFill>
              </a:rPr>
              <a:t>.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</a:t>
            </a:r>
          </a:p>
        </p:txBody>
      </p:sp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219200"/>
            <a:ext cx="418306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63:1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0"/>
            <a:ext cx="7668344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1. Our Father, great in majesty,</a:t>
            </a:r>
          </a:p>
          <a:p>
            <a:pPr marL="0" indent="0">
              <a:buNone/>
            </a:pPr>
            <a:r>
              <a:rPr lang="en-CA" dirty="0"/>
              <a:t>enthroned in heaven eternally, </a:t>
            </a:r>
          </a:p>
          <a:p>
            <a:pPr marL="0" indent="0">
              <a:buNone/>
            </a:pPr>
            <a:r>
              <a:rPr lang="en-CA" dirty="0"/>
              <a:t>with childlike trust we seek your face,</a:t>
            </a:r>
          </a:p>
          <a:p>
            <a:pPr marL="0" indent="0">
              <a:buNone/>
            </a:pPr>
            <a:r>
              <a:rPr lang="en-CA" dirty="0"/>
              <a:t>relying on your love and grace.</a:t>
            </a:r>
          </a:p>
          <a:p>
            <a:pPr marL="0" indent="0">
              <a:buNone/>
            </a:pPr>
            <a:r>
              <a:rPr lang="en-CA" dirty="0"/>
              <a:t>In faith and reverence we draw near</a:t>
            </a:r>
          </a:p>
          <a:p>
            <a:pPr marL="0" indent="0">
              <a:buNone/>
            </a:pPr>
            <a:r>
              <a:rPr lang="en-CA" dirty="0"/>
              <a:t>for you, in Christ, our prayer will hear.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13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Lord’s Prayer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Our Father who is in heaven</a:t>
            </a:r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			Hallowed be</a:t>
            </a:r>
          </a:p>
          <a:p>
            <a:pPr>
              <a:buFontTx/>
              <a:buNone/>
            </a:pPr>
            <a:r>
              <a:rPr lang="en-GB" sz="2000" dirty="0"/>
              <a:t>						 Your Name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	      Your Kingdom Come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Your will be done, on earth as it is in heaven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Give us		And forgive us		   And lead us not</a:t>
            </a:r>
          </a:p>
          <a:p>
            <a:pPr>
              <a:buFontTx/>
              <a:buNone/>
            </a:pPr>
            <a:r>
              <a:rPr lang="en-GB" sz="2000" dirty="0"/>
              <a:t>			this day		our debts as we	 	 into temptation</a:t>
            </a:r>
          </a:p>
          <a:p>
            <a:pPr>
              <a:buFontTx/>
              <a:buNone/>
            </a:pPr>
            <a:r>
              <a:rPr lang="en-GB" sz="2000" dirty="0"/>
              <a:t>			our daily 	have forgiven our	   	but deliver us </a:t>
            </a:r>
          </a:p>
          <a:p>
            <a:pPr>
              <a:buFontTx/>
              <a:buNone/>
            </a:pPr>
            <a:r>
              <a:rPr lang="en-GB" sz="2000" dirty="0"/>
              <a:t>			bread		debtors		  	 from evil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For Yours is the Kingdom, the power, and the glory, forever</a:t>
            </a:r>
          </a:p>
          <a:p>
            <a:pPr>
              <a:buFontTx/>
              <a:buNone/>
            </a:pPr>
            <a:r>
              <a:rPr lang="en-GB" sz="2000" dirty="0"/>
              <a:t>							Amen</a:t>
            </a:r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1600200" y="4038600"/>
            <a:ext cx="7543800" cy="190500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8" name="Line 6"/>
          <p:cNvSpPr>
            <a:spLocks noChangeShapeType="1"/>
          </p:cNvSpPr>
          <p:nvPr/>
        </p:nvSpPr>
        <p:spPr bwMode="auto">
          <a:xfrm>
            <a:off x="34290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9" name="Line 7"/>
          <p:cNvSpPr>
            <a:spLocks noChangeShapeType="1"/>
          </p:cNvSpPr>
          <p:nvPr/>
        </p:nvSpPr>
        <p:spPr bwMode="auto">
          <a:xfrm>
            <a:off x="63246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6" name="AutoShape 4"/>
          <p:cNvSpPr>
            <a:spLocks noChangeArrowheads="1"/>
          </p:cNvSpPr>
          <p:nvPr/>
        </p:nvSpPr>
        <p:spPr bwMode="auto">
          <a:xfrm>
            <a:off x="1600200" y="1447800"/>
            <a:ext cx="7543800" cy="2590800"/>
          </a:xfrm>
          <a:prstGeom prst="triangle">
            <a:avLst>
              <a:gd name="adj" fmla="val 50000"/>
            </a:avLst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0" name="Line 8"/>
          <p:cNvSpPr>
            <a:spLocks noChangeShapeType="1"/>
          </p:cNvSpPr>
          <p:nvPr/>
        </p:nvSpPr>
        <p:spPr bwMode="auto">
          <a:xfrm>
            <a:off x="2743200" y="3276600"/>
            <a:ext cx="5257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1" name="Line 9"/>
          <p:cNvSpPr>
            <a:spLocks noChangeShapeType="1"/>
          </p:cNvSpPr>
          <p:nvPr/>
        </p:nvSpPr>
        <p:spPr bwMode="auto">
          <a:xfrm>
            <a:off x="3505200" y="2743200"/>
            <a:ext cx="3733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1600200" y="5943600"/>
            <a:ext cx="7543800" cy="914400"/>
          </a:xfrm>
          <a:prstGeom prst="rect">
            <a:avLst/>
          </a:prstGeom>
          <a:noFill/>
          <a:ln w="635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2057400" y="23622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1066800" y="2971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228600" y="3733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grpSp>
        <p:nvGrpSpPr>
          <p:cNvPr id="735250" name="Group 18"/>
          <p:cNvGrpSpPr>
            <a:grpSpLocks/>
          </p:cNvGrpSpPr>
          <p:nvPr/>
        </p:nvGrpSpPr>
        <p:grpSpPr bwMode="auto">
          <a:xfrm>
            <a:off x="3581400" y="4076700"/>
            <a:ext cx="3581400" cy="533400"/>
            <a:chOff x="2304" y="2544"/>
            <a:chExt cx="2256" cy="336"/>
          </a:xfrm>
        </p:grpSpPr>
        <p:sp>
          <p:nvSpPr>
            <p:cNvPr id="735247" name="Oval 15"/>
            <p:cNvSpPr>
              <a:spLocks noChangeArrowheads="1"/>
            </p:cNvSpPr>
            <p:nvPr/>
          </p:nvSpPr>
          <p:spPr bwMode="auto">
            <a:xfrm>
              <a:off x="4176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735248" name="Oval 16"/>
            <p:cNvSpPr>
              <a:spLocks noChangeArrowheads="1"/>
            </p:cNvSpPr>
            <p:nvPr/>
          </p:nvSpPr>
          <p:spPr bwMode="auto">
            <a:xfrm>
              <a:off x="2304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 i="1" dirty="0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35249" name="Oval 17"/>
          <p:cNvSpPr>
            <a:spLocks noChangeArrowheads="1"/>
          </p:cNvSpPr>
          <p:nvPr/>
        </p:nvSpPr>
        <p:spPr bwMode="auto">
          <a:xfrm>
            <a:off x="1409700" y="5905500"/>
            <a:ext cx="8382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For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55" name="Oval 23"/>
          <p:cNvSpPr>
            <a:spLocks noChangeArrowheads="1"/>
          </p:cNvSpPr>
          <p:nvPr/>
        </p:nvSpPr>
        <p:spPr bwMode="auto">
          <a:xfrm>
            <a:off x="0" y="990600"/>
            <a:ext cx="3657600" cy="8382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Praying to … whom?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do you see (picture) God when you pray?</a:t>
            </a:r>
          </a:p>
          <a:p>
            <a:pPr>
              <a:buFontTx/>
              <a:buNone/>
            </a:pPr>
            <a:r>
              <a:rPr lang="en-GB" dirty="0"/>
              <a:t>Do the exercise at the top of the worksheet.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GB" dirty="0"/>
              <a:t>	He is an awesome God, worthy of respect</a:t>
            </a:r>
            <a:br>
              <a:rPr lang="en-GB" dirty="0"/>
            </a:br>
            <a:r>
              <a:rPr lang="en-GB" dirty="0"/>
              <a:t>He is a loving and loyal God, worthy of trust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72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403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644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177641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Bible Study: Isaiah 6 &amp; 63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The Lord. On a throne. High and lifted up.</a:t>
            </a:r>
          </a:p>
          <a:p>
            <a:pPr>
              <a:buFontTx/>
              <a:buNone/>
            </a:pPr>
            <a:r>
              <a:rPr lang="en-GB" altLang="en-US" dirty="0"/>
              <a:t>2. Holy, holy, holy is the LORD of hosts, the whole earth is full of His glory.</a:t>
            </a:r>
          </a:p>
          <a:p>
            <a:pPr>
              <a:buFontTx/>
              <a:buNone/>
            </a:pPr>
            <a:r>
              <a:rPr lang="en-GB" altLang="en-US" dirty="0"/>
              <a:t>3. Unclean, very small and frightened.</a:t>
            </a:r>
          </a:p>
          <a:p>
            <a:pPr>
              <a:buFontTx/>
              <a:buNone/>
            </a:pPr>
            <a:r>
              <a:rPr lang="en-GB" altLang="en-US" dirty="0"/>
              <a:t>4. Because he was sinful and God is the King</a:t>
            </a:r>
          </a:p>
          <a:p>
            <a:pPr>
              <a:buFontTx/>
              <a:buNone/>
            </a:pPr>
            <a:r>
              <a:rPr lang="en-GB" altLang="en-US" dirty="0"/>
              <a:t>5. Atonement was made from the altar</a:t>
            </a:r>
          </a:p>
          <a:p>
            <a:pPr>
              <a:buFontTx/>
              <a:buNone/>
            </a:pPr>
            <a:r>
              <a:rPr lang="en-GB" altLang="en-US" dirty="0"/>
              <a:t>6. The steadfast love of the LORD</a:t>
            </a:r>
          </a:p>
          <a:p>
            <a:pPr>
              <a:buFontTx/>
              <a:buNone/>
            </a:pPr>
            <a:r>
              <a:rPr lang="en-GB" altLang="en-US" dirty="0"/>
              <a:t>7. Their saviour</a:t>
            </a:r>
          </a:p>
          <a:p>
            <a:pPr>
              <a:buFontTx/>
              <a:buNone/>
            </a:pPr>
            <a:r>
              <a:rPr lang="en-GB" altLang="en-US" dirty="0"/>
              <a:t>8. Because the Israelites are His people and His children.</a:t>
            </a:r>
            <a:endParaRPr lang="en-GB" altLang="en-US" dirty="0">
              <a:solidFill>
                <a:srgbClr val="FF6600"/>
              </a:solidFill>
            </a:endParaRPr>
          </a:p>
        </p:txBody>
      </p:sp>
      <p:pic>
        <p:nvPicPr>
          <p:cNvPr id="71475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0FEB4-B8CC-4B9F-BA6B-10112EE7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6400800" cy="4876800"/>
          </a:xfrm>
          <a:prstGeom prst="rect">
            <a:avLst/>
          </a:prstGeom>
        </p:spPr>
      </p:pic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Respect and Trust</a:t>
            </a:r>
          </a:p>
        </p:txBody>
      </p:sp>
      <p:sp>
        <p:nvSpPr>
          <p:cNvPr id="739334" name="AutoShape 6"/>
          <p:cNvSpPr>
            <a:spLocks noChangeArrowheads="1"/>
          </p:cNvSpPr>
          <p:nvPr/>
        </p:nvSpPr>
        <p:spPr bwMode="auto">
          <a:xfrm>
            <a:off x="6400800" y="2895600"/>
            <a:ext cx="2743200" cy="914400"/>
          </a:xfrm>
          <a:prstGeom prst="leftArrowCallout">
            <a:avLst>
              <a:gd name="adj1" fmla="val 25000"/>
              <a:gd name="adj2" fmla="val 25000"/>
              <a:gd name="adj3" fmla="val 50000"/>
              <a:gd name="adj4" fmla="val 66667"/>
            </a:avLst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endParaRPr lang="en-GB" altLang="en-US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9335" name="AutoShape 7"/>
          <p:cNvSpPr>
            <a:spLocks noChangeArrowheads="1"/>
          </p:cNvSpPr>
          <p:nvPr/>
        </p:nvSpPr>
        <p:spPr bwMode="auto">
          <a:xfrm>
            <a:off x="6400800" y="5105400"/>
            <a:ext cx="2743200" cy="914400"/>
          </a:xfrm>
          <a:prstGeom prst="leftArrowCallout">
            <a:avLst>
              <a:gd name="adj1" fmla="val 25000"/>
              <a:gd name="adj2" fmla="val 25000"/>
              <a:gd name="adj3" fmla="val 50000"/>
              <a:gd name="adj4" fmla="val 66667"/>
            </a:avLst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GB" altLang="en-US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9337" name="Rectangle 9"/>
          <p:cNvSpPr>
            <a:spLocks noChangeArrowheads="1"/>
          </p:cNvSpPr>
          <p:nvPr/>
        </p:nvSpPr>
        <p:spPr bwMode="auto">
          <a:xfrm>
            <a:off x="0" y="2209800"/>
            <a:ext cx="6400800" cy="2438400"/>
          </a:xfrm>
          <a:prstGeom prst="rect">
            <a:avLst/>
          </a:prstGeom>
          <a:solidFill>
            <a:srgbClr val="FF9900">
              <a:alpha val="5000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9338" name="Rectangle 10"/>
          <p:cNvSpPr>
            <a:spLocks noChangeArrowheads="1"/>
          </p:cNvSpPr>
          <p:nvPr/>
        </p:nvSpPr>
        <p:spPr bwMode="auto">
          <a:xfrm>
            <a:off x="0" y="4724400"/>
            <a:ext cx="6400800" cy="1295400"/>
          </a:xfrm>
          <a:prstGeom prst="rect">
            <a:avLst/>
          </a:prstGeom>
          <a:solidFill>
            <a:srgbClr val="66FF99">
              <a:alpha val="50000"/>
            </a:srgbClr>
          </a:solidFill>
          <a:ln w="38100">
            <a:solidFill>
              <a:srgbClr val="66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3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Father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219200"/>
            <a:ext cx="6629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Because we have been created by God</a:t>
            </a:r>
            <a:r>
              <a:rPr lang="en-GB" dirty="0">
                <a:solidFill>
                  <a:srgbClr val="00FF00"/>
                </a:solidFill>
              </a:rPr>
              <a:t>, all people are God’s children.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However</a:t>
            </a:r>
            <a:r>
              <a:rPr lang="en-GB" dirty="0">
                <a:solidFill>
                  <a:srgbClr val="00FF00"/>
                </a:solidFill>
              </a:rPr>
              <a:t>, by their fallen nature people turn their backs on God, they disown God as Father.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God restores </a:t>
            </a:r>
            <a:r>
              <a:rPr lang="en-GB" dirty="0">
                <a:solidFill>
                  <a:srgbClr val="00FF00"/>
                </a:solidFill>
              </a:rPr>
              <a:t>us in the Father-child relationship through Jesus Christ.</a:t>
            </a:r>
          </a:p>
          <a:p>
            <a:pPr>
              <a:buFontTx/>
              <a:buNone/>
            </a:pPr>
            <a:r>
              <a:rPr lang="en-GB" dirty="0"/>
              <a:t>Thus believers </a:t>
            </a:r>
            <a:r>
              <a:rPr lang="en-GB" dirty="0">
                <a:solidFill>
                  <a:srgbClr val="00FF00"/>
                </a:solidFill>
              </a:rPr>
              <a:t>are children of God only through Christ. </a:t>
            </a:r>
          </a:p>
        </p:txBody>
      </p:sp>
      <p:pic>
        <p:nvPicPr>
          <p:cNvPr id="7403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3622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62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62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Children of God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Christ is the Son of God.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are children of God too.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What is the difference between Christ and us?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The difference between Christ and us is the following. </a:t>
            </a:r>
            <a:r>
              <a:rPr lang="en-GB" dirty="0">
                <a:solidFill>
                  <a:srgbClr val="00FF00"/>
                </a:solidFill>
              </a:rPr>
              <a:t>Christ is the natural Son of God, like the Father He is God. Today we are children of God by </a:t>
            </a:r>
            <a:r>
              <a:rPr lang="en-GB" i="1" dirty="0">
                <a:solidFill>
                  <a:srgbClr val="00FF00"/>
                </a:solidFill>
              </a:rPr>
              <a:t>adoption </a:t>
            </a:r>
            <a:r>
              <a:rPr lang="en-GB" dirty="0">
                <a:solidFill>
                  <a:srgbClr val="00FF00"/>
                </a:solidFill>
              </a:rPr>
              <a:t>in Christ.</a:t>
            </a:r>
          </a:p>
        </p:txBody>
      </p:sp>
      <p:sp>
        <p:nvSpPr>
          <p:cNvPr id="74854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i="1" u="sng" dirty="0">
                <a:solidFill>
                  <a:srgbClr val="FFFF00"/>
                </a:solidFill>
              </a:rPr>
              <a:t>120.Q. Why has Christ commanded us to address God as Our Father?</a:t>
            </a:r>
          </a:p>
          <a:p>
            <a:pPr>
              <a:buFontTx/>
              <a:buNone/>
            </a:pPr>
            <a:r>
              <a:rPr lang="en-GB" sz="2400" i="1" dirty="0">
                <a:solidFill>
                  <a:srgbClr val="FFFF00"/>
                </a:solidFill>
              </a:rPr>
              <a:t>A. To awaken in us at the very beginning of our prayer that childlike reverence and trust toward God which should be basic to our prayer: God has become our Father through Christ and will much less deny us what we ask of Him </a:t>
            </a:r>
            <a:br>
              <a:rPr lang="en-GB" sz="2400" i="1" dirty="0">
                <a:solidFill>
                  <a:srgbClr val="FFFF00"/>
                </a:solidFill>
              </a:rPr>
            </a:br>
            <a:r>
              <a:rPr lang="en-GB" sz="2400" i="1" dirty="0">
                <a:solidFill>
                  <a:srgbClr val="FFFF00"/>
                </a:solidFill>
              </a:rPr>
              <a:t>in faith than our fathers would refuse us earthly things.</a:t>
            </a:r>
          </a:p>
          <a:p>
            <a:pPr>
              <a:buFontTx/>
              <a:buNone/>
            </a:pPr>
            <a:r>
              <a:rPr lang="en-GB" sz="2400" i="1" u="sng" dirty="0">
                <a:solidFill>
                  <a:srgbClr val="FFFF00"/>
                </a:solidFill>
              </a:rPr>
              <a:t>121.Q. Why is there added, in heaven?</a:t>
            </a:r>
          </a:p>
          <a:p>
            <a:pPr>
              <a:buFontTx/>
              <a:buNone/>
            </a:pPr>
            <a:r>
              <a:rPr lang="en-GB" sz="2400" i="1" dirty="0">
                <a:solidFill>
                  <a:srgbClr val="FFFF00"/>
                </a:solidFill>
              </a:rPr>
              <a:t>A. These words teach us not to think of God’s  heavenly majesty in an earthly manner, and to expect from His almighty power all things we need for body and soul.</a:t>
            </a:r>
          </a:p>
        </p:txBody>
      </p:sp>
      <p:sp>
        <p:nvSpPr>
          <p:cNvPr id="741380" name="Oval 4"/>
          <p:cNvSpPr>
            <a:spLocks noChangeArrowheads="1"/>
          </p:cNvSpPr>
          <p:nvPr/>
        </p:nvSpPr>
        <p:spPr bwMode="auto">
          <a:xfrm>
            <a:off x="179512" y="1988840"/>
            <a:ext cx="2808312" cy="576064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4251584" y="6246168"/>
            <a:ext cx="4838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Do the exercise: Fathers and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0" grpId="0" animBg="1"/>
      <p:bldP spid="741382" grpId="0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1048</Words>
  <Application>Microsoft Office PowerPoint</Application>
  <PresentationFormat>On-screen Show (4:3)</PresentationFormat>
  <Paragraphs>129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1_Office Theme</vt:lpstr>
      <vt:lpstr>The communication of Faith:  LD 45-52</vt:lpstr>
      <vt:lpstr>Hymn 63:1</vt:lpstr>
      <vt:lpstr>The Lord’s Prayer</vt:lpstr>
      <vt:lpstr>Praying to … whom?</vt:lpstr>
      <vt:lpstr>Bible Study: Isaiah 6 &amp; 63</vt:lpstr>
      <vt:lpstr>Respect and Trust</vt:lpstr>
      <vt:lpstr>Father</vt:lpstr>
      <vt:lpstr>Children of God</vt:lpstr>
      <vt:lpstr>Catechism</vt:lpstr>
      <vt:lpstr>Catechism</vt:lpstr>
      <vt:lpstr>Earthly Fathers and Heavenly Father</vt:lpstr>
      <vt:lpstr>Earthly Fathers and Heavenly Father</vt:lpstr>
      <vt:lpstr>In Heaven</vt:lpstr>
      <vt:lpstr>Father?</vt:lpstr>
      <vt:lpstr>Father!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214</cp:revision>
  <cp:lastPrinted>2010-02-18T18:14:08Z</cp:lastPrinted>
  <dcterms:created xsi:type="dcterms:W3CDTF">2008-08-14T09:20:46Z</dcterms:created>
  <dcterms:modified xsi:type="dcterms:W3CDTF">2023-03-15T03:59:48Z</dcterms:modified>
</cp:coreProperties>
</file>