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71" r:id="rId2"/>
    <p:sldId id="712" r:id="rId3"/>
    <p:sldId id="713" r:id="rId4"/>
    <p:sldId id="699" r:id="rId5"/>
    <p:sldId id="701" r:id="rId6"/>
    <p:sldId id="711" r:id="rId7"/>
    <p:sldId id="702" r:id="rId8"/>
    <p:sldId id="693" r:id="rId9"/>
    <p:sldId id="696" r:id="rId10"/>
    <p:sldId id="697" r:id="rId11"/>
    <p:sldId id="707" r:id="rId12"/>
    <p:sldId id="706" r:id="rId13"/>
    <p:sldId id="694" r:id="rId14"/>
    <p:sldId id="695" r:id="rId15"/>
    <p:sldId id="708" r:id="rId16"/>
    <p:sldId id="698" r:id="rId17"/>
    <p:sldId id="700" r:id="rId18"/>
    <p:sldId id="709" r:id="rId19"/>
    <p:sldId id="710" r:id="rId20"/>
  </p:sldIdLst>
  <p:sldSz cx="9144000" cy="6858000" type="screen4x3"/>
  <p:notesSz cx="9167813" cy="695007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9">
          <p15:clr>
            <a:srgbClr val="A4A3A4"/>
          </p15:clr>
        </p15:guide>
        <p15:guide id="2" pos="288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66CC"/>
    <a:srgbClr val="0000FF"/>
    <a:srgbClr val="3399FF"/>
    <a:srgbClr val="0066FF"/>
    <a:srgbClr val="FF6600"/>
    <a:srgbClr val="FFFF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66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650" y="-84"/>
      </p:cViewPr>
      <p:guideLst>
        <p:guide orient="horz" pos="2189"/>
        <p:guide pos="288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136FF62-EAEA-48D4-B895-0DE59436EF4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661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0803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37256" y="0"/>
            <a:ext cx="3905429" cy="3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30513" y="533400"/>
            <a:ext cx="3484562" cy="2613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7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3404" y="3305949"/>
            <a:ext cx="6675877" cy="3147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11898"/>
            <a:ext cx="400803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37256" y="6611898"/>
            <a:ext cx="3905429" cy="32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D4F1D78-D5DB-4E03-B344-39FC43CC1A1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1548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00E23E-15BE-4D15-84F7-C01C846F5FBE}" type="slidenum">
              <a:rPr lang="en-GB"/>
              <a:pPr/>
              <a:t>1</a:t>
            </a:fld>
            <a:endParaRPr lang="en-GB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27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279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DB5A15-1C9B-4E99-B3DB-9128EFBC17B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19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0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850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850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9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23609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238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0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40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63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809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80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8099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390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F1D78-D5DB-4E03-B344-39FC43CC1A1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28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3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951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472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922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4958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5638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3014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3299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4283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995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897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360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/>
              <a:t>Click to edit Master text styles</a:t>
            </a:r>
          </a:p>
          <a:p>
            <a:pPr lvl="1"/>
            <a:r>
              <a:rPr lang="en-GB" altLang="en-US" dirty="0"/>
              <a:t>Second level</a:t>
            </a:r>
          </a:p>
          <a:p>
            <a:pPr lvl="2"/>
            <a:r>
              <a:rPr lang="en-GB" altLang="en-US" dirty="0"/>
              <a:t>Third level</a:t>
            </a:r>
          </a:p>
          <a:p>
            <a:pPr lvl="3"/>
            <a:r>
              <a:rPr lang="en-GB" altLang="en-US" dirty="0"/>
              <a:t>Fourth level</a:t>
            </a:r>
          </a:p>
          <a:p>
            <a:pPr lvl="4"/>
            <a:r>
              <a:rPr lang="en-GB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22555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omic Sans MS" panose="030F0702030302020204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278543"/>
            <a:ext cx="7772400" cy="1143000"/>
          </a:xfrm>
        </p:spPr>
        <p:txBody>
          <a:bodyPr/>
          <a:lstStyle/>
          <a:p>
            <a:r>
              <a:rPr lang="en-GB" dirty="0"/>
              <a:t>The Order of Salvation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72765"/>
            <a:ext cx="6400800" cy="1752600"/>
          </a:xfrm>
        </p:spPr>
        <p:txBody>
          <a:bodyPr/>
          <a:lstStyle/>
          <a:p>
            <a:r>
              <a:rPr lang="en-GB" dirty="0"/>
              <a:t>Glorification - Millennialism</a:t>
            </a:r>
          </a:p>
          <a:p>
            <a:r>
              <a:rPr lang="en-GB"/>
              <a:t>Lesson 18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41EB09-D52B-440D-AE90-7EAA9A9E4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48" y="133827"/>
            <a:ext cx="7308304" cy="2874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Common in evangelical circles</a:t>
            </a:r>
            <a:br>
              <a:rPr lang="en-GB"/>
            </a:br>
            <a:r>
              <a:rPr lang="en-GB" sz="2800"/>
              <a:t>(</a:t>
            </a:r>
            <a:r>
              <a:rPr lang="en-GB" sz="2800" i="1"/>
              <a:t>Left Behind </a:t>
            </a:r>
            <a:r>
              <a:rPr lang="en-GB" sz="2800"/>
              <a:t>by Jerry B. Jenkins and Tim LaHaye)</a:t>
            </a:r>
            <a:endParaRPr lang="en-GB"/>
          </a:p>
        </p:txBody>
      </p:sp>
      <p:pic>
        <p:nvPicPr>
          <p:cNvPr id="527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9"/>
          <a:stretch>
            <a:fillRect/>
          </a:stretch>
        </p:blipFill>
        <p:spPr bwMode="auto">
          <a:xfrm>
            <a:off x="-28749" y="1196752"/>
            <a:ext cx="9144000" cy="484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two compared…</a:t>
            </a:r>
          </a:p>
        </p:txBody>
      </p:sp>
      <p:pic>
        <p:nvPicPr>
          <p:cNvPr id="527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9"/>
          <a:stretch>
            <a:fillRect/>
          </a:stretch>
        </p:blipFill>
        <p:spPr bwMode="auto">
          <a:xfrm>
            <a:off x="0" y="3933056"/>
            <a:ext cx="9144000" cy="290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9"/>
          <a:stretch>
            <a:fillRect/>
          </a:stretch>
        </p:blipFill>
        <p:spPr bwMode="auto">
          <a:xfrm>
            <a:off x="0" y="1268759"/>
            <a:ext cx="9144000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320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Rapture</a:t>
            </a:r>
          </a:p>
        </p:txBody>
      </p:sp>
      <p:pic>
        <p:nvPicPr>
          <p:cNvPr id="8" name="The Rapture Left Behind Coming of Chris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4613" y="1125538"/>
            <a:ext cx="6559550" cy="4919662"/>
          </a:xfrm>
          <a:ln w="76200"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73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76400"/>
          </a:xfrm>
        </p:spPr>
        <p:txBody>
          <a:bodyPr/>
          <a:lstStyle/>
          <a:p>
            <a:r>
              <a:rPr lang="en-GB"/>
              <a:t>A flyer for those left behind</a:t>
            </a:r>
            <a:br>
              <a:rPr lang="en-GB"/>
            </a:br>
            <a:r>
              <a:rPr lang="en-GB"/>
              <a:t>(by premillennialists)</a:t>
            </a:r>
          </a:p>
        </p:txBody>
      </p:sp>
      <p:pic>
        <p:nvPicPr>
          <p:cNvPr id="5242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Most Common Reformed view</a:t>
            </a:r>
          </a:p>
        </p:txBody>
      </p:sp>
      <p:pic>
        <p:nvPicPr>
          <p:cNvPr id="525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7"/>
          <a:stretch>
            <a:fillRect/>
          </a:stretch>
        </p:blipFill>
        <p:spPr bwMode="auto">
          <a:xfrm>
            <a:off x="-11742" y="1052736"/>
            <a:ext cx="9144000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5316" name="Rectangle 4"/>
          <p:cNvSpPr>
            <a:spLocks noChangeArrowheads="1"/>
          </p:cNvSpPr>
          <p:nvPr/>
        </p:nvSpPr>
        <p:spPr bwMode="auto">
          <a:xfrm>
            <a:off x="6781800" y="3429000"/>
            <a:ext cx="1905000" cy="533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1800">
                <a:solidFill>
                  <a:schemeClr val="bg1"/>
                </a:solidFill>
                <a:latin typeface="Arial" charset="0"/>
              </a:rPr>
              <a:t>New Creation</a:t>
            </a:r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2" y="5733256"/>
            <a:ext cx="90320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Amillennialism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 is actually a wrong name, it should be </a:t>
            </a:r>
            <a:r>
              <a:rPr lang="en-C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Nunc</a:t>
            </a:r>
            <a:r>
              <a:rPr lang="en-CA" sz="2800" dirty="0">
                <a:latin typeface="Calibri" panose="020F0502020204030204" pitchFamily="34" charset="0"/>
                <a:cs typeface="Calibri" panose="020F0502020204030204" pitchFamily="34" charset="0"/>
              </a:rPr>
              <a:t>-millennialism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comparison</a:t>
            </a:r>
          </a:p>
        </p:txBody>
      </p:sp>
      <p:pic>
        <p:nvPicPr>
          <p:cNvPr id="525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7"/>
          <a:stretch>
            <a:fillRect/>
          </a:stretch>
        </p:blipFill>
        <p:spPr bwMode="auto">
          <a:xfrm>
            <a:off x="13447" y="4149081"/>
            <a:ext cx="9144000" cy="2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9"/>
          <a:stretch>
            <a:fillRect/>
          </a:stretch>
        </p:blipFill>
        <p:spPr bwMode="auto">
          <a:xfrm>
            <a:off x="13447" y="1042126"/>
            <a:ext cx="9144000" cy="2904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92062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Preterism</a:t>
            </a:r>
            <a:endParaRPr lang="en-GB" dirty="0"/>
          </a:p>
        </p:txBody>
      </p:sp>
      <p:pic>
        <p:nvPicPr>
          <p:cNvPr id="528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40208" r="1054"/>
          <a:stretch>
            <a:fillRect/>
          </a:stretch>
        </p:blipFill>
        <p:spPr bwMode="auto">
          <a:xfrm>
            <a:off x="-17007" y="1124744"/>
            <a:ext cx="914400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8388" name="Rectangle 4"/>
          <p:cNvSpPr>
            <a:spLocks noChangeArrowheads="1"/>
          </p:cNvSpPr>
          <p:nvPr/>
        </p:nvSpPr>
        <p:spPr bwMode="auto">
          <a:xfrm>
            <a:off x="7524329" y="3553172"/>
            <a:ext cx="1440160" cy="4122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GB" sz="1600" dirty="0">
                <a:solidFill>
                  <a:schemeClr val="bg1"/>
                </a:solidFill>
                <a:latin typeface="Arial" charset="0"/>
              </a:rPr>
              <a:t>New Creation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Rev. Janssen’s view</a:t>
            </a:r>
          </a:p>
        </p:txBody>
      </p:sp>
      <p:sp>
        <p:nvSpPr>
          <p:cNvPr id="530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Revelation was written prior to the destruction of Jerusalem in 70 AD, and is mostly about that event</a:t>
            </a:r>
          </a:p>
          <a:p>
            <a:pPr>
              <a:buFontTx/>
              <a:buNone/>
            </a:pPr>
            <a:r>
              <a:rPr lang="en-GB" dirty="0"/>
              <a:t>In other words: Christ came in 70 AD, and there was a Judgment Day then.</a:t>
            </a:r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endParaRPr lang="en-GB" dirty="0"/>
          </a:p>
          <a:p>
            <a:pPr>
              <a:buFontTx/>
              <a:buNone/>
            </a:pPr>
            <a:r>
              <a:rPr lang="en-GB" dirty="0"/>
              <a:t>Revelation is also about a future, last coming of Christ, when He will usher in the new world.</a:t>
            </a:r>
          </a:p>
          <a:p>
            <a:pPr>
              <a:buFontTx/>
              <a:buNone/>
            </a:pPr>
            <a:r>
              <a:rPr lang="en-GB" dirty="0"/>
              <a:t>The Lord Jesus Christ can return any moment.</a:t>
            </a:r>
          </a:p>
          <a:p>
            <a:pPr>
              <a:buFontTx/>
              <a:buNone/>
            </a:pPr>
            <a:r>
              <a:rPr lang="en-GB" dirty="0"/>
              <a:t>This position is generally referred to as “partial </a:t>
            </a:r>
            <a:r>
              <a:rPr lang="en-GB" dirty="0" err="1"/>
              <a:t>preterism</a:t>
            </a:r>
            <a:r>
              <a:rPr lang="en-GB" dirty="0"/>
              <a:t>”. 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52400" y="3211979"/>
            <a:ext cx="8813800" cy="967621"/>
          </a:xfrm>
          <a:prstGeom prst="horizontalScroll">
            <a:avLst>
              <a:gd name="adj" fmla="val 7194"/>
            </a:avLst>
          </a:prstGeom>
          <a:solidFill>
            <a:srgbClr val="FF9900"/>
          </a:solidFill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l"/>
            <a:r>
              <a:rPr lang="en-CA" sz="2400" i="1" dirty="0">
                <a:solidFill>
                  <a:schemeClr val="bg1"/>
                </a:solidFill>
              </a:rPr>
              <a:t>I tell you the truth, this generation will certainly not pass away until all these things have happened.			 </a:t>
            </a:r>
            <a:r>
              <a:rPr lang="en-US" sz="2400" dirty="0">
                <a:solidFill>
                  <a:schemeClr val="bg1"/>
                </a:solidFill>
              </a:rPr>
              <a:t>Matthew 24:34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Rev. Janssen’s view</a:t>
            </a:r>
          </a:p>
        </p:txBody>
      </p:sp>
      <p:pic>
        <p:nvPicPr>
          <p:cNvPr id="528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" t="40208" r="1054"/>
          <a:stretch>
            <a:fillRect/>
          </a:stretch>
        </p:blipFill>
        <p:spPr bwMode="auto">
          <a:xfrm>
            <a:off x="-17007" y="4005064"/>
            <a:ext cx="9144000" cy="27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57"/>
          <a:stretch>
            <a:fillRect/>
          </a:stretch>
        </p:blipFill>
        <p:spPr bwMode="auto">
          <a:xfrm>
            <a:off x="-35002" y="980728"/>
            <a:ext cx="9144000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 bwMode="auto">
          <a:xfrm>
            <a:off x="2915816" y="4957328"/>
            <a:ext cx="2016224" cy="775928"/>
          </a:xfrm>
          <a:prstGeom prst="roundRect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2699792" y="2852936"/>
            <a:ext cx="504056" cy="2104392"/>
          </a:xfrm>
          <a:prstGeom prst="straightConnector1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ounded Rectangle 8"/>
          <p:cNvSpPr/>
          <p:nvPr/>
        </p:nvSpPr>
        <p:spPr bwMode="auto">
          <a:xfrm>
            <a:off x="4804463" y="4109608"/>
            <a:ext cx="1008112" cy="903567"/>
          </a:xfrm>
          <a:prstGeom prst="roundRect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44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009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Two returns of Christ?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When analyzed, Rev. J’s view implies </a:t>
            </a:r>
            <a:r>
              <a:rPr lang="en-CA" i="1" dirty="0"/>
              <a:t>two </a:t>
            </a:r>
            <a:r>
              <a:rPr lang="en-CA" dirty="0"/>
              <a:t>returns of Jesus Christ. Is that Biblical?</a:t>
            </a:r>
          </a:p>
          <a:p>
            <a:pPr marL="0" indent="0">
              <a:buNone/>
            </a:pPr>
            <a:r>
              <a:rPr lang="en-CA" dirty="0"/>
              <a:t>Yes. The nature of prophecy is that it looks from a distance at a mountain range, and all things blend as one.</a:t>
            </a:r>
          </a:p>
          <a:p>
            <a:pPr marL="0" indent="0">
              <a:buNone/>
            </a:pPr>
            <a:r>
              <a:rPr lang="en-CA" dirty="0"/>
              <a:t>When Isaiah prophesied of the virgin/young maiden bearing a son, that was a reference to Hezekiah and to Jesus.</a:t>
            </a:r>
          </a:p>
          <a:p>
            <a:pPr marL="0" indent="0">
              <a:buNone/>
            </a:pPr>
            <a:r>
              <a:rPr lang="en-CA" dirty="0"/>
              <a:t>The Judgment that came over Israel in 70 AD forewarns the world: the Final Judgment is coming.</a:t>
            </a:r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8551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70:</a:t>
            </a:r>
            <a:r>
              <a:rPr lang="en-CA" u="sng" dirty="0"/>
              <a:t>1,2</a:t>
            </a:r>
            <a:r>
              <a:rPr lang="en-CA" dirty="0"/>
              <a:t>,3,4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1. Day of judgment! Day of wonders!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Hark! The trumpet’s awesome sound,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louder than a thousand thunders,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shakes the vast creation round.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How the summons will the sinner’s heart confound!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2. See the Judge, our nature wearing,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clothed in majesty divine;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you who long for his appearing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then shall say, "This God is mine!"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Gracious </a:t>
            </a:r>
            <a:r>
              <a:rPr lang="en-US" dirty="0" err="1"/>
              <a:t>Saviour</a:t>
            </a:r>
            <a:r>
              <a:rPr lang="en-US" dirty="0"/>
              <a:t>, own me in that day as </a:t>
            </a:r>
            <a:r>
              <a:rPr lang="en-US" dirty="0" err="1"/>
              <a:t>thine</a:t>
            </a:r>
            <a:r>
              <a:rPr lang="en-US" dirty="0"/>
              <a:t>.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18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Hymn 70:1,2,</a:t>
            </a:r>
            <a:r>
              <a:rPr lang="en-CA" u="sng" dirty="0"/>
              <a:t>3,4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3. At his call the dead awaken,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rise to life from earth and sea;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all the evildoers, shaken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by his looks, prepare to flee.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Careless sinner, what will then become of thee? 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 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4. But to those who have </a:t>
            </a:r>
            <a:r>
              <a:rPr lang="en-US" dirty="0" err="1"/>
              <a:t>confessèd</a:t>
            </a:r>
            <a:r>
              <a:rPr lang="en-US" dirty="0"/>
              <a:t>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loved and served the Lord below,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he will say, "Come near, you </a:t>
            </a:r>
            <a:r>
              <a:rPr lang="en-US" dirty="0" err="1"/>
              <a:t>blessèd</a:t>
            </a:r>
            <a:r>
              <a:rPr lang="en-US" dirty="0"/>
              <a:t>,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see the kingdom I bestow;</a:t>
            </a:r>
            <a:endParaRPr lang="en-CA" dirty="0"/>
          </a:p>
          <a:p>
            <a:pPr marL="0" indent="0">
              <a:buNone/>
            </a:pPr>
            <a:r>
              <a:rPr lang="en-US" dirty="0"/>
              <a:t>	you forever shall my love and glory know." 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29966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God’s Picture Book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Most Old Testament Bible books </a:t>
            </a:r>
            <a:r>
              <a:rPr lang="en-GB" dirty="0">
                <a:solidFill>
                  <a:srgbClr val="00FF00"/>
                </a:solidFill>
              </a:rPr>
              <a:t>belong to the genre “prophecy”. </a:t>
            </a:r>
            <a:r>
              <a:rPr lang="en-GB" dirty="0"/>
              <a:t>In the New Testament,</a:t>
            </a:r>
            <a:r>
              <a:rPr lang="en-GB" dirty="0">
                <a:solidFill>
                  <a:srgbClr val="00FF00"/>
                </a:solidFill>
              </a:rPr>
              <a:t> there is only one such book: the Revelation of Christ to John. </a:t>
            </a:r>
          </a:p>
          <a:p>
            <a:pPr>
              <a:buFontTx/>
              <a:buNone/>
            </a:pPr>
            <a:r>
              <a:rPr lang="en-GB" dirty="0"/>
              <a:t>What is Revelation about? Of all Bible books, </a:t>
            </a:r>
            <a:r>
              <a:rPr lang="en-GB" dirty="0">
                <a:solidFill>
                  <a:srgbClr val="00FF00"/>
                </a:solidFill>
              </a:rPr>
              <a:t>the interpretations of this book differ the most, even among Reformed people, even in the CanRC.</a:t>
            </a:r>
          </a:p>
          <a:p>
            <a:pPr>
              <a:buFontTx/>
              <a:buNone/>
            </a:pPr>
            <a:r>
              <a:rPr lang="en-GB" dirty="0"/>
              <a:t>Some of those differences relate to </a:t>
            </a:r>
            <a:r>
              <a:rPr lang="en-GB" dirty="0">
                <a:solidFill>
                  <a:srgbClr val="00FF00"/>
                </a:solidFill>
              </a:rPr>
              <a:t>Revelation 19-20, about the timing of the various events described there: the 1000 year reign, the tribulation, and the final judgment. </a:t>
            </a:r>
          </a:p>
        </p:txBody>
      </p:sp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Bible Study: Revelation 20</a:t>
            </a:r>
          </a:p>
        </p:txBody>
      </p:sp>
      <p:pic>
        <p:nvPicPr>
          <p:cNvPr id="53248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4.deviantart.net/fs8/i/2005/288/1/8/REVELATION_20_1_3_by_evilcopycat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5800725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Bible Study: Revelation 20</a:t>
            </a:r>
          </a:p>
        </p:txBody>
      </p:sp>
      <p:sp>
        <p:nvSpPr>
          <p:cNvPr id="532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1. An angel</a:t>
            </a:r>
          </a:p>
          <a:p>
            <a:pPr>
              <a:buFontTx/>
              <a:buNone/>
            </a:pPr>
            <a:r>
              <a:rPr lang="en-US" dirty="0"/>
              <a:t>2. The Abyss (the bottomless pit)</a:t>
            </a:r>
          </a:p>
          <a:p>
            <a:pPr>
              <a:buFontTx/>
              <a:buNone/>
            </a:pPr>
            <a:r>
              <a:rPr lang="en-US" dirty="0"/>
              <a:t>	The place of punishment for devils (hell)</a:t>
            </a:r>
          </a:p>
          <a:p>
            <a:pPr>
              <a:buFontTx/>
              <a:buNone/>
            </a:pPr>
            <a:r>
              <a:rPr lang="en-US" dirty="0"/>
              <a:t>3. The dragon = ancient serpent = devil = Satan</a:t>
            </a:r>
          </a:p>
          <a:p>
            <a:pPr>
              <a:buFontTx/>
              <a:buNone/>
            </a:pPr>
            <a:r>
              <a:rPr lang="en-US" dirty="0"/>
              <a:t>4. Deceive the nations</a:t>
            </a:r>
          </a:p>
          <a:p>
            <a:pPr>
              <a:buFontTx/>
              <a:buNone/>
            </a:pPr>
            <a:r>
              <a:rPr lang="en-US" dirty="0"/>
              <a:t>	Convince nations as a whole that God is irrelevant </a:t>
            </a:r>
          </a:p>
          <a:p>
            <a:pPr>
              <a:buFontTx/>
              <a:buNone/>
            </a:pPr>
            <a:r>
              <a:rPr lang="en-US" dirty="0"/>
              <a:t>5. All those who believe in Christ, especially those who have been martyred for the faith</a:t>
            </a:r>
          </a:p>
          <a:p>
            <a:pPr>
              <a:buFontTx/>
              <a:buNone/>
            </a:pPr>
            <a:r>
              <a:rPr lang="en-US" dirty="0"/>
              <a:t>6. The first resurrection</a:t>
            </a:r>
          </a:p>
          <a:p>
            <a:pPr>
              <a:buFontTx/>
              <a:buNone/>
            </a:pPr>
            <a:r>
              <a:rPr lang="en-US" dirty="0"/>
              <a:t>	The complete process of conversion and regeneration, also known as the rebirth.</a:t>
            </a:r>
          </a:p>
        </p:txBody>
      </p:sp>
      <p:pic>
        <p:nvPicPr>
          <p:cNvPr id="532484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51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2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8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Bible Study: Revelation 20</a:t>
            </a:r>
          </a:p>
        </p:txBody>
      </p:sp>
      <p:sp>
        <p:nvSpPr>
          <p:cNvPr id="533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7. He goes out to deceive the nations, and sets up an army to fight God’s people</a:t>
            </a:r>
          </a:p>
          <a:p>
            <a:pPr>
              <a:buFontTx/>
              <a:buNone/>
            </a:pPr>
            <a:r>
              <a:rPr lang="en-US" dirty="0"/>
              <a:t>8. No</a:t>
            </a:r>
          </a:p>
          <a:p>
            <a:pPr>
              <a:buFontTx/>
              <a:buNone/>
            </a:pPr>
            <a:r>
              <a:rPr lang="en-US" dirty="0"/>
              <a:t>9. Into the lake of burning </a:t>
            </a:r>
            <a:r>
              <a:rPr lang="en-US" dirty="0" err="1"/>
              <a:t>sulphur</a:t>
            </a:r>
            <a:endParaRPr lang="en-US" dirty="0"/>
          </a:p>
          <a:p>
            <a:pPr>
              <a:buFontTx/>
              <a:buNone/>
            </a:pPr>
            <a:r>
              <a:rPr lang="en-US" dirty="0"/>
              <a:t>10. All people who have ever lived</a:t>
            </a:r>
          </a:p>
          <a:p>
            <a:pPr>
              <a:buFontTx/>
              <a:buNone/>
            </a:pPr>
            <a:r>
              <a:rPr lang="en-US" dirty="0"/>
              <a:t>11. According to their works</a:t>
            </a:r>
          </a:p>
          <a:p>
            <a:pPr>
              <a:buFontTx/>
              <a:buNone/>
            </a:pPr>
            <a:r>
              <a:rPr lang="en-US" dirty="0"/>
              <a:t>12. When his name is not found in the Book of Life (the citizenship list of the new creation)</a:t>
            </a:r>
          </a:p>
        </p:txBody>
      </p:sp>
      <p:pic>
        <p:nvPicPr>
          <p:cNvPr id="533508" name="Picture 4" descr="G:\Backup - juni 2009\Mijn afbeeldingen\Liturgy\Liturgie\bijbellez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3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3507" grpId="0" uiExpand="1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Millennialism</a:t>
            </a:r>
          </a:p>
        </p:txBody>
      </p:sp>
      <p:sp>
        <p:nvSpPr>
          <p:cNvPr id="52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Coming from Revelation 20, there are four basic views:</a:t>
            </a:r>
          </a:p>
          <a:p>
            <a:pPr lvl="1">
              <a:buFontTx/>
              <a:buNone/>
            </a:pPr>
            <a:r>
              <a:rPr lang="en-GB" u="sng" dirty="0" err="1">
                <a:solidFill>
                  <a:srgbClr val="00FF00"/>
                </a:solidFill>
              </a:rPr>
              <a:t>Premillennialism</a:t>
            </a:r>
            <a:r>
              <a:rPr lang="en-GB" dirty="0">
                <a:solidFill>
                  <a:srgbClr val="00FF00"/>
                </a:solidFill>
              </a:rPr>
              <a:t>: </a:t>
            </a:r>
            <a:r>
              <a:rPr lang="en-GB" dirty="0"/>
              <a:t>Christ’s return is </a:t>
            </a:r>
            <a:r>
              <a:rPr lang="en-GB" dirty="0">
                <a:solidFill>
                  <a:srgbClr val="00FF00"/>
                </a:solidFill>
              </a:rPr>
              <a:t>before </a:t>
            </a:r>
            <a:r>
              <a:rPr lang="en-GB" dirty="0"/>
              <a:t>the millennial reign of Christ. The tribulation is </a:t>
            </a:r>
            <a:r>
              <a:rPr lang="en-GB" dirty="0">
                <a:solidFill>
                  <a:srgbClr val="00FF00"/>
                </a:solidFill>
              </a:rPr>
              <a:t>a distinct period</a:t>
            </a:r>
          </a:p>
          <a:p>
            <a:pPr lvl="1">
              <a:buFontTx/>
              <a:buNone/>
            </a:pPr>
            <a:endParaRPr lang="en-GB" sz="12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u="sng" dirty="0">
                <a:solidFill>
                  <a:srgbClr val="00FF00"/>
                </a:solidFill>
              </a:rPr>
              <a:t>Postmillennialism</a:t>
            </a:r>
            <a:r>
              <a:rPr lang="en-GB" dirty="0">
                <a:solidFill>
                  <a:srgbClr val="00FF00"/>
                </a:solidFill>
              </a:rPr>
              <a:t>: </a:t>
            </a:r>
            <a:r>
              <a:rPr lang="en-GB" dirty="0"/>
              <a:t>Christ’s return is </a:t>
            </a:r>
            <a:r>
              <a:rPr lang="en-GB" dirty="0">
                <a:solidFill>
                  <a:srgbClr val="00FF00"/>
                </a:solidFill>
              </a:rPr>
              <a:t>after </a:t>
            </a:r>
            <a:r>
              <a:rPr lang="en-GB" dirty="0"/>
              <a:t>the millennial reign of Christ. The tribulation is</a:t>
            </a:r>
            <a:r>
              <a:rPr lang="en-GB" dirty="0">
                <a:solidFill>
                  <a:srgbClr val="00FF00"/>
                </a:solidFill>
              </a:rPr>
              <a:t> a distinct period.</a:t>
            </a:r>
          </a:p>
          <a:p>
            <a:pPr lvl="1">
              <a:buFontTx/>
              <a:buNone/>
            </a:pPr>
            <a:endParaRPr lang="en-GB" sz="14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u="sng" dirty="0" err="1">
                <a:solidFill>
                  <a:srgbClr val="00FF00"/>
                </a:solidFill>
              </a:rPr>
              <a:t>Amillennialism</a:t>
            </a:r>
            <a:r>
              <a:rPr lang="en-GB" dirty="0">
                <a:solidFill>
                  <a:srgbClr val="00FF00"/>
                </a:solidFill>
              </a:rPr>
              <a:t>: </a:t>
            </a:r>
            <a:r>
              <a:rPr lang="en-GB" dirty="0"/>
              <a:t>Christ’s return is </a:t>
            </a:r>
            <a:r>
              <a:rPr lang="en-GB" dirty="0">
                <a:solidFill>
                  <a:srgbClr val="00FF00"/>
                </a:solidFill>
              </a:rPr>
              <a:t>after </a:t>
            </a:r>
            <a:r>
              <a:rPr lang="en-GB" dirty="0"/>
              <a:t>the millennial reign of Christ. The tribulation is</a:t>
            </a:r>
            <a:r>
              <a:rPr lang="en-GB" dirty="0">
                <a:solidFill>
                  <a:srgbClr val="00FF00"/>
                </a:solidFill>
              </a:rPr>
              <a:t> not a distinct period.</a:t>
            </a:r>
          </a:p>
          <a:p>
            <a:pPr lvl="1">
              <a:buFontTx/>
              <a:buNone/>
            </a:pPr>
            <a:endParaRPr lang="en-GB" sz="1400" dirty="0">
              <a:solidFill>
                <a:srgbClr val="00FF00"/>
              </a:solidFill>
            </a:endParaRPr>
          </a:p>
          <a:p>
            <a:pPr lvl="1">
              <a:buFontTx/>
              <a:buNone/>
            </a:pPr>
            <a:r>
              <a:rPr lang="en-GB" u="sng" dirty="0">
                <a:solidFill>
                  <a:srgbClr val="00FF00"/>
                </a:solidFill>
              </a:rPr>
              <a:t>Preterism</a:t>
            </a:r>
            <a:r>
              <a:rPr lang="en-GB" dirty="0">
                <a:solidFill>
                  <a:srgbClr val="00FF00"/>
                </a:solidFill>
              </a:rPr>
              <a:t>: </a:t>
            </a:r>
            <a:r>
              <a:rPr lang="en-GB" dirty="0"/>
              <a:t>Christ’s return was</a:t>
            </a:r>
            <a:r>
              <a:rPr lang="en-GB" dirty="0">
                <a:solidFill>
                  <a:srgbClr val="00FF00"/>
                </a:solidFill>
              </a:rPr>
              <a:t> in 70 AD, after </a:t>
            </a:r>
            <a:r>
              <a:rPr lang="en-GB" dirty="0"/>
              <a:t>the reign of thousands (not years).</a:t>
            </a:r>
            <a:r>
              <a:rPr lang="en-GB" dirty="0">
                <a:solidFill>
                  <a:srgbClr val="00FF00"/>
                </a:solidFill>
              </a:rPr>
              <a:t> </a:t>
            </a:r>
            <a:r>
              <a:rPr lang="en-GB" dirty="0"/>
              <a:t>The tribulation was </a:t>
            </a:r>
            <a:r>
              <a:rPr lang="en-GB" dirty="0">
                <a:solidFill>
                  <a:srgbClr val="00FF00"/>
                </a:solidFill>
              </a:rPr>
              <a:t>before 70 AD.</a:t>
            </a:r>
          </a:p>
        </p:txBody>
      </p:sp>
      <p:sp>
        <p:nvSpPr>
          <p:cNvPr id="523268" name="Text Box 4"/>
          <p:cNvSpPr txBox="1">
            <a:spLocks noChangeArrowheads="1"/>
          </p:cNvSpPr>
          <p:nvPr/>
        </p:nvSpPr>
        <p:spPr bwMode="auto">
          <a:xfrm>
            <a:off x="7693025" y="0"/>
            <a:ext cx="14478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8000">
                <a:solidFill>
                  <a:srgbClr val="00FF00"/>
                </a:solidFill>
                <a:sym typeface="Wingdings" pitchFamily="2" charset="2"/>
              </a:rPr>
              <a:t></a:t>
            </a:r>
            <a:endParaRPr lang="en-US" sz="2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267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Older view</a:t>
            </a:r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9"/>
          <a:stretch>
            <a:fillRect/>
          </a:stretch>
        </p:blipFill>
        <p:spPr bwMode="auto">
          <a:xfrm>
            <a:off x="0" y="980728"/>
            <a:ext cx="9144000" cy="447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 8">
      <a:dk1>
        <a:srgbClr val="C0C0C0"/>
      </a:dk1>
      <a:lt1>
        <a:srgbClr val="FFFFFF"/>
      </a:lt1>
      <a:dk2>
        <a:srgbClr val="000000"/>
      </a:dk2>
      <a:lt2>
        <a:srgbClr val="FFFFFF"/>
      </a:lt2>
      <a:accent1>
        <a:srgbClr val="00CC99"/>
      </a:accent1>
      <a:accent2>
        <a:srgbClr val="3333CC"/>
      </a:accent2>
      <a:accent3>
        <a:srgbClr val="AAAAAA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1"/>
        </a:solidFill>
        <a:ln w="952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C0C0C0"/>
        </a:dk1>
        <a:lt1>
          <a:srgbClr val="FFFFFF"/>
        </a:lt1>
        <a:dk2>
          <a:srgbClr val="000000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6118</TotalTime>
  <Words>825</Words>
  <Application>Microsoft Office PowerPoint</Application>
  <PresentationFormat>On-screen Show (4:3)</PresentationFormat>
  <Paragraphs>105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Comic Sans MS</vt:lpstr>
      <vt:lpstr>Times New Roman</vt:lpstr>
      <vt:lpstr>1_Office Theme</vt:lpstr>
      <vt:lpstr>The Order of Salvation</vt:lpstr>
      <vt:lpstr>Hymn 70:1,2,3,4</vt:lpstr>
      <vt:lpstr>Hymn 70:1,2,3,4</vt:lpstr>
      <vt:lpstr>God’s Picture Book</vt:lpstr>
      <vt:lpstr>Bible Study: Revelation 20</vt:lpstr>
      <vt:lpstr>Bible Study: Revelation 20</vt:lpstr>
      <vt:lpstr>Bible Study: Revelation 20</vt:lpstr>
      <vt:lpstr>Millennialism</vt:lpstr>
      <vt:lpstr>Older view</vt:lpstr>
      <vt:lpstr>Common in evangelical circles (Left Behind by Jerry B. Jenkins and Tim LaHaye)</vt:lpstr>
      <vt:lpstr>The two compared…</vt:lpstr>
      <vt:lpstr>The Rapture</vt:lpstr>
      <vt:lpstr>A flyer for those left behind (by premillennialists)</vt:lpstr>
      <vt:lpstr>Most Common Reformed view</vt:lpstr>
      <vt:lpstr>A comparison</vt:lpstr>
      <vt:lpstr>Preterism</vt:lpstr>
      <vt:lpstr>Rev. Janssen’s view</vt:lpstr>
      <vt:lpstr>Rev. Janssen’s view</vt:lpstr>
      <vt:lpstr>Two returns of Christ?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Hoe gedraagt een christen zich?</dc:title>
  <dc:creator>Roelf Janssen</dc:creator>
  <cp:lastModifiedBy>Roelf Janssen</cp:lastModifiedBy>
  <cp:revision>158</cp:revision>
  <cp:lastPrinted>2012-01-03T17:56:17Z</cp:lastPrinted>
  <dcterms:created xsi:type="dcterms:W3CDTF">2008-08-14T09:20:46Z</dcterms:created>
  <dcterms:modified xsi:type="dcterms:W3CDTF">2023-02-13T15:11:30Z</dcterms:modified>
</cp:coreProperties>
</file>