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0" r:id="rId1"/>
  </p:sldMasterIdLst>
  <p:notesMasterIdLst>
    <p:notesMasterId r:id="rId17"/>
  </p:notesMasterIdLst>
  <p:handoutMasterIdLst>
    <p:handoutMasterId r:id="rId18"/>
  </p:handoutMasterIdLst>
  <p:sldIdLst>
    <p:sldId id="371" r:id="rId2"/>
    <p:sldId id="712" r:id="rId3"/>
    <p:sldId id="713" r:id="rId4"/>
    <p:sldId id="693" r:id="rId5"/>
    <p:sldId id="696" r:id="rId6"/>
    <p:sldId id="697" r:id="rId7"/>
    <p:sldId id="707" r:id="rId8"/>
    <p:sldId id="706" r:id="rId9"/>
    <p:sldId id="694" r:id="rId10"/>
    <p:sldId id="695" r:id="rId11"/>
    <p:sldId id="708" r:id="rId12"/>
    <p:sldId id="698" r:id="rId13"/>
    <p:sldId id="700" r:id="rId14"/>
    <p:sldId id="709" r:id="rId15"/>
    <p:sldId id="710" r:id="rId16"/>
  </p:sldIdLst>
  <p:sldSz cx="9144000" cy="6858000" type="screen4x3"/>
  <p:notesSz cx="9167813" cy="6950075"/>
  <p:defaultTextStyle>
    <a:defPPr>
      <a:defRPr lang="en-GB"/>
    </a:defPPr>
    <a:lvl1pPr algn="ctr" rtl="0" eaLnBrk="0" fontAlgn="base" hangingPunct="0">
      <a:spcBef>
        <a:spcPct val="0"/>
      </a:spcBef>
      <a:spcAft>
        <a:spcPct val="0"/>
      </a:spcAft>
      <a:defRPr sz="4400" kern="1200">
        <a:solidFill>
          <a:schemeClr val="tx2"/>
        </a:solidFill>
        <a:latin typeface="Times New Roman" pitchFamily="18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4400" kern="1200">
        <a:solidFill>
          <a:schemeClr val="tx2"/>
        </a:solidFill>
        <a:latin typeface="Times New Roman" pitchFamily="18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4400" kern="1200">
        <a:solidFill>
          <a:schemeClr val="tx2"/>
        </a:solidFill>
        <a:latin typeface="Times New Roman" pitchFamily="18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4400" kern="1200">
        <a:solidFill>
          <a:schemeClr val="tx2"/>
        </a:solidFill>
        <a:latin typeface="Times New Roman" pitchFamily="18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4400" kern="1200">
        <a:solidFill>
          <a:schemeClr val="tx2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4400" kern="1200">
        <a:solidFill>
          <a:schemeClr val="tx2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4400" kern="1200">
        <a:solidFill>
          <a:schemeClr val="tx2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4400" kern="1200">
        <a:solidFill>
          <a:schemeClr val="tx2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4400" kern="1200">
        <a:solidFill>
          <a:schemeClr val="tx2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89">
          <p15:clr>
            <a:srgbClr val="A4A3A4"/>
          </p15:clr>
        </p15:guide>
        <p15:guide id="2" pos="288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0066CC"/>
    <a:srgbClr val="0000FF"/>
    <a:srgbClr val="3399FF"/>
    <a:srgbClr val="0066FF"/>
    <a:srgbClr val="FF6600"/>
    <a:srgbClr val="FFFF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7" d="100"/>
          <a:sy n="97" d="100"/>
        </p:scale>
        <p:origin x="2004" y="30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1650" y="-84"/>
      </p:cViewPr>
      <p:guideLst>
        <p:guide orient="horz" pos="2189"/>
        <p:guide pos="288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008039" cy="373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237256" y="0"/>
            <a:ext cx="3905429" cy="373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05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6611898"/>
            <a:ext cx="4008039" cy="32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05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37256" y="6611898"/>
            <a:ext cx="3905429" cy="32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7136FF62-EAEA-48D4-B895-0DE59436EF41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6612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008039" cy="373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237256" y="0"/>
            <a:ext cx="3905429" cy="373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7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30513" y="533400"/>
            <a:ext cx="3484562" cy="26130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57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33404" y="3305949"/>
            <a:ext cx="6675877" cy="3147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57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6611898"/>
            <a:ext cx="4008039" cy="32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7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237256" y="6611898"/>
            <a:ext cx="3905429" cy="32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0D4F1D78-D5DB-4E03-B344-39FC43CC1A11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01548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00E23E-15BE-4D15-84F7-C01C846F5FBE}" type="slidenum">
              <a:rPr lang="en-GB"/>
              <a:pPr/>
              <a:t>1</a:t>
            </a:fld>
            <a:endParaRPr lang="en-GB"/>
          </a:p>
        </p:txBody>
      </p:sp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F1D78-D5DB-4E03-B344-39FC43CC1A11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08502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F1D78-D5DB-4E03-B344-39FC43CC1A11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08502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F1D78-D5DB-4E03-B344-39FC43CC1A11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009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F1D78-D5DB-4E03-B344-39FC43CC1A11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23609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F1D78-D5DB-4E03-B344-39FC43CC1A11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009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F1D78-D5DB-4E03-B344-39FC43CC1A11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12382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F1D78-D5DB-4E03-B344-39FC43CC1A11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74017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E2E526-937C-830B-4B00-49561E5B40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D59DDA-896E-04AD-E954-E2297E3A14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F74633-63A8-2710-66F8-9A7699E4D0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37BBEF-B994-2925-3204-EB6F51D2E8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F1D78-D5DB-4E03-B344-39FC43CC1A11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16263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F1D78-D5DB-4E03-B344-39FC43CC1A11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83902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F1D78-D5DB-4E03-B344-39FC43CC1A11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42827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F1D78-D5DB-4E03-B344-39FC43CC1A11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06279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F1D78-D5DB-4E03-B344-39FC43CC1A11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06279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DB5A15-1C9B-4E99-B3DB-9128EFBC17BD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97197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F1D78-D5DB-4E03-B344-39FC43CC1A11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000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735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99512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85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85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84728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33922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74958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219200"/>
            <a:ext cx="4495800" cy="563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495800" cy="563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53014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13299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74283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29955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5897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36019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219200"/>
            <a:ext cx="91440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Click to edit Master text styles</a:t>
            </a:r>
          </a:p>
          <a:p>
            <a:pPr lvl="1"/>
            <a:r>
              <a:rPr lang="en-GB" altLang="en-US" dirty="0"/>
              <a:t>Second level</a:t>
            </a:r>
          </a:p>
          <a:p>
            <a:pPr lvl="2"/>
            <a:r>
              <a:rPr lang="en-GB" altLang="en-US" dirty="0"/>
              <a:t>Third level</a:t>
            </a:r>
          </a:p>
          <a:p>
            <a:pPr lvl="3"/>
            <a:r>
              <a:rPr lang="en-GB" altLang="en-US" dirty="0"/>
              <a:t>Fourth level</a:t>
            </a:r>
          </a:p>
          <a:p>
            <a:pPr lvl="4"/>
            <a:r>
              <a:rPr lang="en-GB" alt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4225559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278543"/>
            <a:ext cx="7772400" cy="1143000"/>
          </a:xfrm>
        </p:spPr>
        <p:txBody>
          <a:bodyPr/>
          <a:lstStyle/>
          <a:p>
            <a:r>
              <a:rPr lang="en-GB" dirty="0"/>
              <a:t>The Order of Salvation</a:t>
            </a:r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672765"/>
            <a:ext cx="6400800" cy="1752600"/>
          </a:xfrm>
        </p:spPr>
        <p:txBody>
          <a:bodyPr/>
          <a:lstStyle/>
          <a:p>
            <a:r>
              <a:rPr lang="en-GB" dirty="0"/>
              <a:t>Glorification - Millennialism</a:t>
            </a:r>
          </a:p>
          <a:p>
            <a:r>
              <a:rPr lang="en-GB" dirty="0"/>
              <a:t>Lesson 20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41EB09-D52B-440D-AE90-7EAA9A9E4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848" y="133827"/>
            <a:ext cx="7308304" cy="287413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Most Common Reformed view</a:t>
            </a:r>
          </a:p>
        </p:txBody>
      </p:sp>
      <p:pic>
        <p:nvPicPr>
          <p:cNvPr id="525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57"/>
          <a:stretch>
            <a:fillRect/>
          </a:stretch>
        </p:blipFill>
        <p:spPr bwMode="auto">
          <a:xfrm>
            <a:off x="-11742" y="1052736"/>
            <a:ext cx="9144000" cy="4398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5316" name="Rectangle 4"/>
          <p:cNvSpPr>
            <a:spLocks noChangeArrowheads="1"/>
          </p:cNvSpPr>
          <p:nvPr/>
        </p:nvSpPr>
        <p:spPr bwMode="auto">
          <a:xfrm>
            <a:off x="6781800" y="3429000"/>
            <a:ext cx="1905000" cy="5334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GB" sz="1800">
                <a:solidFill>
                  <a:schemeClr val="bg1"/>
                </a:solidFill>
                <a:latin typeface="Arial" charset="0"/>
              </a:rPr>
              <a:t>New Creation</a:t>
            </a:r>
            <a:endParaRPr lang="en-GB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62" y="5733256"/>
            <a:ext cx="90320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CA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Amillennialism</a:t>
            </a:r>
            <a:r>
              <a:rPr lang="en-CA" sz="2800" dirty="0">
                <a:latin typeface="Calibri" panose="020F0502020204030204" pitchFamily="34" charset="0"/>
                <a:cs typeface="Calibri" panose="020F0502020204030204" pitchFamily="34" charset="0"/>
              </a:rPr>
              <a:t> is actually a wrong name, it should be </a:t>
            </a:r>
            <a:r>
              <a:rPr lang="en-CA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Nunc</a:t>
            </a:r>
            <a:r>
              <a:rPr lang="en-CA" sz="2800" dirty="0">
                <a:latin typeface="Calibri" panose="020F0502020204030204" pitchFamily="34" charset="0"/>
                <a:cs typeface="Calibri" panose="020F0502020204030204" pitchFamily="34" charset="0"/>
              </a:rPr>
              <a:t>-millennialism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comparison</a:t>
            </a:r>
          </a:p>
        </p:txBody>
      </p:sp>
      <p:pic>
        <p:nvPicPr>
          <p:cNvPr id="525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57"/>
          <a:stretch>
            <a:fillRect/>
          </a:stretch>
        </p:blipFill>
        <p:spPr bwMode="auto">
          <a:xfrm>
            <a:off x="13447" y="4149081"/>
            <a:ext cx="9144000" cy="269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29"/>
          <a:stretch>
            <a:fillRect/>
          </a:stretch>
        </p:blipFill>
        <p:spPr bwMode="auto">
          <a:xfrm>
            <a:off x="13447" y="1042126"/>
            <a:ext cx="9144000" cy="2904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92062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Preterism</a:t>
            </a:r>
            <a:endParaRPr lang="en-GB" dirty="0"/>
          </a:p>
        </p:txBody>
      </p:sp>
      <p:pic>
        <p:nvPicPr>
          <p:cNvPr id="528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" t="40208" r="1054"/>
          <a:stretch>
            <a:fillRect/>
          </a:stretch>
        </p:blipFill>
        <p:spPr bwMode="auto">
          <a:xfrm>
            <a:off x="-17007" y="1124744"/>
            <a:ext cx="9144000" cy="418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8388" name="Rectangle 4"/>
          <p:cNvSpPr>
            <a:spLocks noChangeArrowheads="1"/>
          </p:cNvSpPr>
          <p:nvPr/>
        </p:nvSpPr>
        <p:spPr bwMode="auto">
          <a:xfrm>
            <a:off x="7524329" y="3553172"/>
            <a:ext cx="1440160" cy="41220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GB" sz="1600" dirty="0">
                <a:solidFill>
                  <a:schemeClr val="bg1"/>
                </a:solidFill>
                <a:latin typeface="Arial" charset="0"/>
              </a:rPr>
              <a:t>New Creation</a:t>
            </a:r>
            <a:endParaRPr lang="en-GB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Rev. Janssen’s view</a:t>
            </a:r>
          </a:p>
        </p:txBody>
      </p:sp>
      <p:sp>
        <p:nvSpPr>
          <p:cNvPr id="5304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dirty="0"/>
              <a:t>Revelation was written prior to the destruction of Jerusalem in 70 AD, and is mostly about that event</a:t>
            </a:r>
          </a:p>
          <a:p>
            <a:pPr>
              <a:buFontTx/>
              <a:buNone/>
            </a:pPr>
            <a:r>
              <a:rPr lang="en-GB" dirty="0"/>
              <a:t>In other words: Christ came in 70 AD, and there was a Judgment Day then.</a:t>
            </a:r>
          </a:p>
          <a:p>
            <a:pPr>
              <a:buFontTx/>
              <a:buNone/>
            </a:pPr>
            <a:endParaRPr lang="en-GB" dirty="0"/>
          </a:p>
          <a:p>
            <a:pPr>
              <a:buFontTx/>
              <a:buNone/>
            </a:pPr>
            <a:endParaRPr lang="en-GB" dirty="0"/>
          </a:p>
          <a:p>
            <a:pPr>
              <a:buFontTx/>
              <a:buNone/>
            </a:pPr>
            <a:r>
              <a:rPr lang="en-GB" dirty="0"/>
              <a:t>Revelation is also about a future, last coming of Christ, when He will usher in the new world.</a:t>
            </a:r>
          </a:p>
          <a:p>
            <a:pPr>
              <a:buFontTx/>
              <a:buNone/>
            </a:pPr>
            <a:r>
              <a:rPr lang="en-GB" dirty="0"/>
              <a:t>The Lord Jesus Christ can return any moment.</a:t>
            </a:r>
          </a:p>
          <a:p>
            <a:pPr>
              <a:buFontTx/>
              <a:buNone/>
            </a:pPr>
            <a:r>
              <a:rPr lang="en-GB" dirty="0"/>
              <a:t>This position is generally referred to as “partial </a:t>
            </a:r>
            <a:r>
              <a:rPr lang="en-GB" dirty="0" err="1"/>
              <a:t>preterism</a:t>
            </a:r>
            <a:r>
              <a:rPr lang="en-GB" dirty="0"/>
              <a:t>”. </a:t>
            </a:r>
          </a:p>
        </p:txBody>
      </p:sp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152400" y="3211979"/>
            <a:ext cx="8813800" cy="967621"/>
          </a:xfrm>
          <a:prstGeom prst="horizontalScroll">
            <a:avLst>
              <a:gd name="adj" fmla="val 7194"/>
            </a:avLst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l"/>
            <a:r>
              <a:rPr lang="en-CA" sz="2400" i="1" dirty="0">
                <a:solidFill>
                  <a:schemeClr val="bg1"/>
                </a:solidFill>
              </a:rPr>
              <a:t>I tell you the truth, this generation will certainly not pass away until all these things have happened.			 </a:t>
            </a:r>
            <a:r>
              <a:rPr lang="en-US" sz="2400" dirty="0">
                <a:solidFill>
                  <a:schemeClr val="bg1"/>
                </a:solidFill>
              </a:rPr>
              <a:t>Matthew 24:34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Rev. Janssen’s view</a:t>
            </a:r>
          </a:p>
        </p:txBody>
      </p:sp>
      <p:pic>
        <p:nvPicPr>
          <p:cNvPr id="528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" t="40208" r="1054"/>
          <a:stretch>
            <a:fillRect/>
          </a:stretch>
        </p:blipFill>
        <p:spPr bwMode="auto">
          <a:xfrm>
            <a:off x="-17007" y="4005064"/>
            <a:ext cx="9144000" cy="276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57"/>
          <a:stretch>
            <a:fillRect/>
          </a:stretch>
        </p:blipFill>
        <p:spPr bwMode="auto">
          <a:xfrm>
            <a:off x="-35002" y="980728"/>
            <a:ext cx="9144000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 bwMode="auto">
          <a:xfrm>
            <a:off x="2915816" y="4957328"/>
            <a:ext cx="2016224" cy="775928"/>
          </a:xfrm>
          <a:prstGeom prst="roundRect">
            <a:avLst/>
          </a:prstGeom>
          <a:noFill/>
          <a:ln w="76200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4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4" name="Straight Arrow Connector 3"/>
          <p:cNvCxnSpPr/>
          <p:nvPr/>
        </p:nvCxnSpPr>
        <p:spPr bwMode="auto">
          <a:xfrm flipH="1" flipV="1">
            <a:off x="2699792" y="2852936"/>
            <a:ext cx="504056" cy="2104392"/>
          </a:xfrm>
          <a:prstGeom prst="straightConnector1">
            <a:avLst/>
          </a:prstGeom>
          <a:noFill/>
          <a:ln w="76200" cap="flat" cmpd="sng" algn="ctr">
            <a:solidFill>
              <a:srgbClr val="00FF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Rounded Rectangle 8"/>
          <p:cNvSpPr/>
          <p:nvPr/>
        </p:nvSpPr>
        <p:spPr bwMode="auto">
          <a:xfrm>
            <a:off x="4804463" y="4109608"/>
            <a:ext cx="1008112" cy="903567"/>
          </a:xfrm>
          <a:prstGeom prst="roundRect">
            <a:avLst/>
          </a:prstGeom>
          <a:noFill/>
          <a:ln w="76200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4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0099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Two returns of Christ?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/>
              <a:t>When analyzed, Rev. J’s view implies </a:t>
            </a:r>
            <a:r>
              <a:rPr lang="en-CA" i="1" dirty="0"/>
              <a:t>two </a:t>
            </a:r>
            <a:r>
              <a:rPr lang="en-CA" dirty="0"/>
              <a:t>returns of Jesus Christ. Is that Biblical?</a:t>
            </a:r>
          </a:p>
          <a:p>
            <a:pPr marL="0" indent="0">
              <a:buNone/>
            </a:pPr>
            <a:r>
              <a:rPr lang="en-CA" dirty="0"/>
              <a:t>Yes. The nature of prophecy is that it looks from a distance at a mountain range, and all things blend as one.</a:t>
            </a:r>
          </a:p>
          <a:p>
            <a:pPr marL="0" indent="0">
              <a:buNone/>
            </a:pPr>
            <a:r>
              <a:rPr lang="en-CA" dirty="0"/>
              <a:t>When Isaiah prophesied of the virgin/young maiden bearing a son, that was a reference to Hezekiah and to Jesus.</a:t>
            </a:r>
          </a:p>
          <a:p>
            <a:pPr marL="0" indent="0">
              <a:buNone/>
            </a:pPr>
            <a:r>
              <a:rPr lang="en-CA" dirty="0"/>
              <a:t>The Judgment that came over Israel in 70 AD forewarns the world: the Final Judgment is coming.</a:t>
            </a:r>
          </a:p>
          <a:p>
            <a:pPr marL="0" indent="0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785519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Hymn 68:5,6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600" y="1219200"/>
            <a:ext cx="8172400" cy="56388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5. God his own shall glorify</a:t>
            </a:r>
          </a:p>
          <a:p>
            <a:pPr marL="0" indent="0">
              <a:buNone/>
            </a:pPr>
            <a:r>
              <a:rPr lang="en-US" dirty="0"/>
              <a:t>in a wondrous transformation.</a:t>
            </a:r>
          </a:p>
          <a:p>
            <a:pPr marL="0" indent="0">
              <a:buNone/>
            </a:pPr>
            <a:r>
              <a:rPr lang="en-US" dirty="0"/>
              <a:t>Though not all of us may die,</a:t>
            </a:r>
          </a:p>
          <a:p>
            <a:pPr marL="0" indent="0">
              <a:buNone/>
            </a:pPr>
            <a:r>
              <a:rPr lang="en-US" dirty="0"/>
              <a:t>all shall gain their full salvation</a:t>
            </a:r>
          </a:p>
          <a:p>
            <a:pPr marL="0" indent="0">
              <a:buNone/>
            </a:pPr>
            <a:r>
              <a:rPr lang="en-US" dirty="0"/>
              <a:t>in the twinkling of an eye</a:t>
            </a:r>
          </a:p>
          <a:p>
            <a:pPr marL="0" indent="0">
              <a:buNone/>
            </a:pPr>
            <a:r>
              <a:rPr lang="en-US" dirty="0"/>
              <a:t>when the Lord comes from on high.</a:t>
            </a:r>
          </a:p>
          <a:p>
            <a:pPr marL="0" indent="0">
              <a:buNone/>
            </a:pPr>
            <a:r>
              <a:rPr lang="en-US" dirty="0"/>
              <a:t> </a:t>
            </a:r>
            <a:endParaRPr lang="en-CA" dirty="0"/>
          </a:p>
          <a:p>
            <a:pPr marL="0" indent="0">
              <a:buNone/>
            </a:pPr>
            <a:r>
              <a:rPr lang="en-US" dirty="0"/>
              <a:t>	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31895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3D670D-4B61-5C4C-36CB-E9AB76BFF7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BDF73-ABB8-9F48-8DEE-0E1F70D39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Hymn 68:5,6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3E67F4-FDF6-E113-C871-3C09E5C14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600" y="1219200"/>
            <a:ext cx="8172400" cy="56388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6. When we hear the trumpet’s sound </a:t>
            </a:r>
          </a:p>
          <a:p>
            <a:pPr marL="0" indent="0">
              <a:buNone/>
            </a:pPr>
            <a:r>
              <a:rPr lang="en-US" dirty="0"/>
              <a:t>and the dead are raised immortal, </a:t>
            </a:r>
          </a:p>
          <a:p>
            <a:pPr marL="0" indent="0">
              <a:buNone/>
            </a:pPr>
            <a:r>
              <a:rPr lang="en-US" dirty="0"/>
              <a:t>we shall see with joy profound</a:t>
            </a:r>
          </a:p>
          <a:p>
            <a:pPr marL="0" indent="0">
              <a:buNone/>
            </a:pPr>
            <a:r>
              <a:rPr lang="en-US" dirty="0"/>
              <a:t>how the grave must serve as portal </a:t>
            </a:r>
          </a:p>
          <a:p>
            <a:pPr marL="0" indent="0">
              <a:buNone/>
            </a:pPr>
            <a:r>
              <a:rPr lang="en-US" dirty="0"/>
              <a:t>leading past all woe and strife</a:t>
            </a:r>
          </a:p>
          <a:p>
            <a:pPr marL="0" indent="0">
              <a:buNone/>
            </a:pPr>
            <a:r>
              <a:rPr lang="en-US" dirty="0"/>
              <a:t>into everlasting life.</a:t>
            </a:r>
          </a:p>
          <a:p>
            <a:pPr marL="0" indent="0">
              <a:buNone/>
            </a:pPr>
            <a:r>
              <a:rPr lang="en-US" dirty="0"/>
              <a:t> </a:t>
            </a:r>
            <a:endParaRPr lang="en-CA" dirty="0"/>
          </a:p>
          <a:p>
            <a:pPr marL="0" indent="0">
              <a:buNone/>
            </a:pPr>
            <a:r>
              <a:rPr lang="en-US" dirty="0"/>
              <a:t>	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9360058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Millennialism</a:t>
            </a:r>
          </a:p>
        </p:txBody>
      </p:sp>
      <p:sp>
        <p:nvSpPr>
          <p:cNvPr id="5232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dirty="0"/>
              <a:t>Coming from Revelation 20, there are four basic views:</a:t>
            </a:r>
          </a:p>
          <a:p>
            <a:pPr lvl="1">
              <a:buFontTx/>
              <a:buNone/>
            </a:pPr>
            <a:r>
              <a:rPr lang="en-GB" u="sng" dirty="0" err="1">
                <a:solidFill>
                  <a:srgbClr val="00FF00"/>
                </a:solidFill>
              </a:rPr>
              <a:t>Premillennialism</a:t>
            </a:r>
            <a:r>
              <a:rPr lang="en-GB" dirty="0">
                <a:solidFill>
                  <a:srgbClr val="00FF00"/>
                </a:solidFill>
              </a:rPr>
              <a:t>: </a:t>
            </a:r>
            <a:r>
              <a:rPr lang="en-GB" dirty="0"/>
              <a:t>Christ’s return is </a:t>
            </a:r>
            <a:r>
              <a:rPr lang="en-GB" dirty="0">
                <a:solidFill>
                  <a:srgbClr val="00FF00"/>
                </a:solidFill>
              </a:rPr>
              <a:t>before </a:t>
            </a:r>
            <a:r>
              <a:rPr lang="en-GB" dirty="0"/>
              <a:t>the millennial reign of Christ. The tribulation is </a:t>
            </a:r>
            <a:r>
              <a:rPr lang="en-GB" dirty="0">
                <a:solidFill>
                  <a:srgbClr val="00FF00"/>
                </a:solidFill>
              </a:rPr>
              <a:t>a distinct period</a:t>
            </a:r>
          </a:p>
          <a:p>
            <a:pPr lvl="1">
              <a:buFontTx/>
              <a:buNone/>
            </a:pPr>
            <a:endParaRPr lang="en-GB" sz="1200" dirty="0">
              <a:solidFill>
                <a:srgbClr val="00FF00"/>
              </a:solidFill>
            </a:endParaRPr>
          </a:p>
          <a:p>
            <a:pPr lvl="1">
              <a:buFontTx/>
              <a:buNone/>
            </a:pPr>
            <a:r>
              <a:rPr lang="en-GB" u="sng" dirty="0">
                <a:solidFill>
                  <a:srgbClr val="00FF00"/>
                </a:solidFill>
              </a:rPr>
              <a:t>Postmillennialism</a:t>
            </a:r>
            <a:r>
              <a:rPr lang="en-GB" dirty="0">
                <a:solidFill>
                  <a:srgbClr val="00FF00"/>
                </a:solidFill>
              </a:rPr>
              <a:t>: </a:t>
            </a:r>
            <a:r>
              <a:rPr lang="en-GB" dirty="0"/>
              <a:t>Christ’s return is </a:t>
            </a:r>
            <a:r>
              <a:rPr lang="en-GB" dirty="0">
                <a:solidFill>
                  <a:srgbClr val="00FF00"/>
                </a:solidFill>
              </a:rPr>
              <a:t>after </a:t>
            </a:r>
            <a:r>
              <a:rPr lang="en-GB" dirty="0"/>
              <a:t>the millennial reign of Christ. The tribulation is</a:t>
            </a:r>
            <a:r>
              <a:rPr lang="en-GB" dirty="0">
                <a:solidFill>
                  <a:srgbClr val="00FF00"/>
                </a:solidFill>
              </a:rPr>
              <a:t> a distinct period.</a:t>
            </a:r>
          </a:p>
          <a:p>
            <a:pPr lvl="1">
              <a:buFontTx/>
              <a:buNone/>
            </a:pPr>
            <a:endParaRPr lang="en-GB" sz="1400" dirty="0">
              <a:solidFill>
                <a:srgbClr val="00FF00"/>
              </a:solidFill>
            </a:endParaRPr>
          </a:p>
          <a:p>
            <a:pPr lvl="1">
              <a:buFontTx/>
              <a:buNone/>
            </a:pPr>
            <a:r>
              <a:rPr lang="en-GB" u="sng" dirty="0" err="1">
                <a:solidFill>
                  <a:srgbClr val="00FF00"/>
                </a:solidFill>
              </a:rPr>
              <a:t>Amillennialism</a:t>
            </a:r>
            <a:r>
              <a:rPr lang="en-GB" dirty="0">
                <a:solidFill>
                  <a:srgbClr val="00FF00"/>
                </a:solidFill>
              </a:rPr>
              <a:t>: </a:t>
            </a:r>
            <a:r>
              <a:rPr lang="en-GB" dirty="0"/>
              <a:t>Christ’s return is </a:t>
            </a:r>
            <a:r>
              <a:rPr lang="en-GB" dirty="0">
                <a:solidFill>
                  <a:srgbClr val="00FF00"/>
                </a:solidFill>
              </a:rPr>
              <a:t>after </a:t>
            </a:r>
            <a:r>
              <a:rPr lang="en-GB" dirty="0"/>
              <a:t>the millennial reign of Christ. The tribulation is</a:t>
            </a:r>
            <a:r>
              <a:rPr lang="en-GB" dirty="0">
                <a:solidFill>
                  <a:srgbClr val="00FF00"/>
                </a:solidFill>
              </a:rPr>
              <a:t> not a distinct period.</a:t>
            </a:r>
          </a:p>
          <a:p>
            <a:pPr lvl="1">
              <a:buFontTx/>
              <a:buNone/>
            </a:pPr>
            <a:endParaRPr lang="en-GB" sz="1400" dirty="0">
              <a:solidFill>
                <a:srgbClr val="00FF00"/>
              </a:solidFill>
            </a:endParaRPr>
          </a:p>
          <a:p>
            <a:pPr lvl="1">
              <a:buFontTx/>
              <a:buNone/>
            </a:pPr>
            <a:r>
              <a:rPr lang="en-GB" u="sng" dirty="0">
                <a:solidFill>
                  <a:srgbClr val="00FF00"/>
                </a:solidFill>
              </a:rPr>
              <a:t>Preterism</a:t>
            </a:r>
            <a:r>
              <a:rPr lang="en-GB" dirty="0">
                <a:solidFill>
                  <a:srgbClr val="00FF00"/>
                </a:solidFill>
              </a:rPr>
              <a:t>: </a:t>
            </a:r>
            <a:r>
              <a:rPr lang="en-GB" dirty="0"/>
              <a:t>Christ’s return was</a:t>
            </a:r>
            <a:r>
              <a:rPr lang="en-GB" dirty="0">
                <a:solidFill>
                  <a:srgbClr val="00FF00"/>
                </a:solidFill>
              </a:rPr>
              <a:t> in 70 AD, after </a:t>
            </a:r>
            <a:r>
              <a:rPr lang="en-GB" dirty="0"/>
              <a:t>the reign of thousands (not years).</a:t>
            </a:r>
            <a:r>
              <a:rPr lang="en-GB" dirty="0">
                <a:solidFill>
                  <a:srgbClr val="00FF00"/>
                </a:solidFill>
              </a:rPr>
              <a:t> </a:t>
            </a:r>
            <a:r>
              <a:rPr lang="en-GB" dirty="0"/>
              <a:t>The tribulation was </a:t>
            </a:r>
            <a:r>
              <a:rPr lang="en-GB" dirty="0">
                <a:solidFill>
                  <a:srgbClr val="00FF00"/>
                </a:solidFill>
              </a:rPr>
              <a:t>before 70 AD.</a:t>
            </a:r>
          </a:p>
        </p:txBody>
      </p:sp>
      <p:sp>
        <p:nvSpPr>
          <p:cNvPr id="523268" name="Text Box 4"/>
          <p:cNvSpPr txBox="1">
            <a:spLocks noChangeArrowheads="1"/>
          </p:cNvSpPr>
          <p:nvPr/>
        </p:nvSpPr>
        <p:spPr bwMode="auto">
          <a:xfrm>
            <a:off x="7693025" y="0"/>
            <a:ext cx="1447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sz="8000">
                <a:solidFill>
                  <a:srgbClr val="00FF00"/>
                </a:solidFill>
                <a:sym typeface="Wingdings" pitchFamily="2" charset="2"/>
              </a:rPr>
              <a:t></a:t>
            </a:r>
            <a:endParaRPr lang="en-US" sz="240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3267" grpId="0" uiExpand="1" build="p" bldLvl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Older view</a:t>
            </a:r>
          </a:p>
        </p:txBody>
      </p:sp>
      <p:pic>
        <p:nvPicPr>
          <p:cNvPr id="526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69"/>
          <a:stretch>
            <a:fillRect/>
          </a:stretch>
        </p:blipFill>
        <p:spPr bwMode="auto">
          <a:xfrm>
            <a:off x="0" y="980728"/>
            <a:ext cx="9144000" cy="447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Common in evangelical circles</a:t>
            </a:r>
            <a:br>
              <a:rPr lang="en-GB"/>
            </a:br>
            <a:r>
              <a:rPr lang="en-GB" sz="2800"/>
              <a:t>(</a:t>
            </a:r>
            <a:r>
              <a:rPr lang="en-GB" sz="2800" i="1"/>
              <a:t>Left Behind </a:t>
            </a:r>
            <a:r>
              <a:rPr lang="en-GB" sz="2800"/>
              <a:t>by Jerry B. Jenkins and Tim LaHaye)</a:t>
            </a:r>
            <a:endParaRPr lang="en-GB"/>
          </a:p>
        </p:txBody>
      </p:sp>
      <p:pic>
        <p:nvPicPr>
          <p:cNvPr id="527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29"/>
          <a:stretch>
            <a:fillRect/>
          </a:stretch>
        </p:blipFill>
        <p:spPr bwMode="auto">
          <a:xfrm>
            <a:off x="-28749" y="1196752"/>
            <a:ext cx="9144000" cy="484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two compared…</a:t>
            </a:r>
          </a:p>
        </p:txBody>
      </p:sp>
      <p:pic>
        <p:nvPicPr>
          <p:cNvPr id="527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29"/>
          <a:stretch>
            <a:fillRect/>
          </a:stretch>
        </p:blipFill>
        <p:spPr bwMode="auto">
          <a:xfrm>
            <a:off x="0" y="3933056"/>
            <a:ext cx="9144000" cy="2904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69"/>
          <a:stretch>
            <a:fillRect/>
          </a:stretch>
        </p:blipFill>
        <p:spPr bwMode="auto">
          <a:xfrm>
            <a:off x="0" y="1268759"/>
            <a:ext cx="9144000" cy="2664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3204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The Rapture</a:t>
            </a:r>
          </a:p>
        </p:txBody>
      </p:sp>
      <p:pic>
        <p:nvPicPr>
          <p:cNvPr id="8" name="The Rapture Left Behind Coming of Christ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5536" y="1125538"/>
            <a:ext cx="8496944" cy="4919662"/>
          </a:xfrm>
          <a:ln w="76200">
            <a:solidFill>
              <a:schemeClr val="tx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67302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5122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676400"/>
          </a:xfrm>
        </p:spPr>
        <p:txBody>
          <a:bodyPr/>
          <a:lstStyle/>
          <a:p>
            <a:r>
              <a:rPr lang="en-GB"/>
              <a:t>A flyer for those left behind</a:t>
            </a:r>
            <a:br>
              <a:rPr lang="en-GB"/>
            </a:br>
            <a:r>
              <a:rPr lang="en-GB"/>
              <a:t>(by premillennialists)</a:t>
            </a:r>
          </a:p>
        </p:txBody>
      </p:sp>
      <p:pic>
        <p:nvPicPr>
          <p:cNvPr id="5242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9800"/>
            <a:ext cx="9144000" cy="421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 8">
      <a:dk1>
        <a:srgbClr val="C0C0C0"/>
      </a:dk1>
      <a:lt1>
        <a:srgbClr val="FFFFFF"/>
      </a:lt1>
      <a:dk2>
        <a:srgbClr val="000000"/>
      </a:dk2>
      <a:lt2>
        <a:srgbClr val="FFFFFF"/>
      </a:lt2>
      <a:accent1>
        <a:srgbClr val="00CC99"/>
      </a:accent1>
      <a:accent2>
        <a:srgbClr val="3333CC"/>
      </a:accent2>
      <a:accent3>
        <a:srgbClr val="AAAAAA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C0C0C0"/>
        </a:dk1>
        <a:lt1>
          <a:srgbClr val="FFFFFF"/>
        </a:lt1>
        <a:dk2>
          <a:srgbClr val="000000"/>
        </a:dk2>
        <a:lt2>
          <a:srgbClr val="FFFFFF"/>
        </a:lt2>
        <a:accent1>
          <a:srgbClr val="00CC99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6125</TotalTime>
  <Words>465</Words>
  <Application>Microsoft Office PowerPoint</Application>
  <PresentationFormat>On-screen Show (4:3)</PresentationFormat>
  <Paragraphs>72</Paragraphs>
  <Slides>15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Comic Sans MS</vt:lpstr>
      <vt:lpstr>Times New Roman</vt:lpstr>
      <vt:lpstr>Wingdings</vt:lpstr>
      <vt:lpstr>1_Office Theme</vt:lpstr>
      <vt:lpstr>The Order of Salvation</vt:lpstr>
      <vt:lpstr>Hymn 68:5,6</vt:lpstr>
      <vt:lpstr>Hymn 68:5,6</vt:lpstr>
      <vt:lpstr>Millennialism</vt:lpstr>
      <vt:lpstr>Older view</vt:lpstr>
      <vt:lpstr>Common in evangelical circles (Left Behind by Jerry B. Jenkins and Tim LaHaye)</vt:lpstr>
      <vt:lpstr>The two compared…</vt:lpstr>
      <vt:lpstr>The Rapture</vt:lpstr>
      <vt:lpstr>A flyer for those left behind (by premillennialists)</vt:lpstr>
      <vt:lpstr>Most Common Reformed view</vt:lpstr>
      <vt:lpstr>A comparison</vt:lpstr>
      <vt:lpstr>Preterism</vt:lpstr>
      <vt:lpstr>Rev. Janssen’s view</vt:lpstr>
      <vt:lpstr>Rev. Janssen’s view</vt:lpstr>
      <vt:lpstr>Two returns of Christ?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Hoe gedraagt een christen zich?</dc:title>
  <dc:creator>Roelf Janssen</dc:creator>
  <cp:lastModifiedBy>Roelf Janssen</cp:lastModifiedBy>
  <cp:revision>161</cp:revision>
  <cp:lastPrinted>2012-01-03T17:56:17Z</cp:lastPrinted>
  <dcterms:created xsi:type="dcterms:W3CDTF">2008-08-14T09:20:46Z</dcterms:created>
  <dcterms:modified xsi:type="dcterms:W3CDTF">2025-02-18T15:03:52Z</dcterms:modified>
</cp:coreProperties>
</file>