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371" r:id="rId2"/>
    <p:sldId id="716" r:id="rId3"/>
    <p:sldId id="703" r:id="rId4"/>
    <p:sldId id="704" r:id="rId5"/>
    <p:sldId id="702" r:id="rId6"/>
    <p:sldId id="705" r:id="rId7"/>
    <p:sldId id="708" r:id="rId8"/>
    <p:sldId id="709" r:id="rId9"/>
    <p:sldId id="706" r:id="rId10"/>
    <p:sldId id="707" r:id="rId11"/>
    <p:sldId id="718" r:id="rId12"/>
  </p:sldIdLst>
  <p:sldSz cx="9144000" cy="6858000" type="screen4x3"/>
  <p:notesSz cx="9167813" cy="6950075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4400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89">
          <p15:clr>
            <a:srgbClr val="A4A3A4"/>
          </p15:clr>
        </p15:guide>
        <p15:guide id="2" pos="288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6600FF"/>
    <a:srgbClr val="99CCFF"/>
    <a:srgbClr val="993300"/>
    <a:srgbClr val="FF0000"/>
    <a:srgbClr val="FFFF00"/>
    <a:srgbClr val="0033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650" y="-84"/>
      </p:cViewPr>
      <p:guideLst>
        <p:guide orient="horz" pos="2189"/>
        <p:guide pos="288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08039" cy="373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7256" y="0"/>
            <a:ext cx="3905429" cy="373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11898"/>
            <a:ext cx="4008039" cy="32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50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7256" y="6611898"/>
            <a:ext cx="3905429" cy="32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2EA0AFA-7387-4E62-8702-53571999EE7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929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08039" cy="373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7256" y="0"/>
            <a:ext cx="3905429" cy="373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57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30513" y="533400"/>
            <a:ext cx="3484562" cy="2613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7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3404" y="3305949"/>
            <a:ext cx="6675877" cy="3147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57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11898"/>
            <a:ext cx="4008039" cy="32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7256" y="6611898"/>
            <a:ext cx="3905429" cy="32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54CCEC5-2E68-4059-B767-FA3D8A30EF6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303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E5CF0B-5FEE-4992-B6F3-F6578EEEE090}" type="slidenum">
              <a:rPr lang="en-GB"/>
              <a:pPr/>
              <a:t>1</a:t>
            </a:fld>
            <a:endParaRPr lang="en-GB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CCEC5-2E68-4059-B767-FA3D8A30EF6E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6585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CCEC5-2E68-4059-B767-FA3D8A30EF6E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607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CCEC5-2E68-4059-B767-FA3D8A30EF6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365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CCEC5-2E68-4059-B767-FA3D8A30EF6E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321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CCEC5-2E68-4059-B767-FA3D8A30EF6E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021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CCEC5-2E68-4059-B767-FA3D8A30EF6E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173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CCEC5-2E68-4059-B767-FA3D8A30EF6E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1843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CCEC5-2E68-4059-B767-FA3D8A30EF6E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5071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CCEC5-2E68-4059-B767-FA3D8A30EF6E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645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CCEC5-2E68-4059-B767-FA3D8A30EF6E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266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641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5753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858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85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20382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7061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2670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563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563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345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4881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5812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6747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9225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1820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6312182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reformedperspective.ca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arpacanada.ca/component/content/article/1525-now-available-god-and-government-by-dr-c-van-da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GB"/>
              <a:t>Church and State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Belgic Confession article 36</a:t>
            </a:r>
          </a:p>
          <a:p>
            <a:r>
              <a:rPr lang="en-GB" dirty="0"/>
              <a:t>Lesson 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The situation of the NT church</a:t>
            </a:r>
          </a:p>
        </p:txBody>
      </p:sp>
      <p:sp>
        <p:nvSpPr>
          <p:cNvPr id="539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The people of God </a:t>
            </a:r>
            <a:r>
              <a:rPr lang="en-US" dirty="0">
                <a:solidFill>
                  <a:srgbClr val="00FF00"/>
                </a:solidFill>
              </a:rPr>
              <a:t>is not limited to one society, it is found within all societies.</a:t>
            </a:r>
          </a:p>
          <a:p>
            <a:pPr>
              <a:buFontTx/>
              <a:buNone/>
            </a:pPr>
            <a:r>
              <a:rPr lang="en-US" dirty="0"/>
              <a:t>The practices of the church </a:t>
            </a:r>
            <a:r>
              <a:rPr lang="en-US" dirty="0">
                <a:solidFill>
                  <a:srgbClr val="00FF00"/>
                </a:solidFill>
              </a:rPr>
              <a:t>have ‘spiritualized</a:t>
            </a:r>
            <a:r>
              <a:rPr lang="nl-NL" dirty="0">
                <a:solidFill>
                  <a:srgbClr val="00FF00"/>
                </a:solidFill>
              </a:rPr>
              <a:t>’</a:t>
            </a:r>
            <a:endParaRPr lang="nl-NL" dirty="0"/>
          </a:p>
          <a:p>
            <a:pPr lvl="1">
              <a:buFontTx/>
              <a:buNone/>
            </a:pPr>
            <a:r>
              <a:rPr lang="en-US" dirty="0"/>
              <a:t>- e.g. excommunication has replaced capital punishment</a:t>
            </a:r>
          </a:p>
          <a:p>
            <a:pPr>
              <a:buFontTx/>
              <a:buNone/>
            </a:pPr>
            <a:r>
              <a:rPr lang="en-US" dirty="0"/>
              <a:t>The New Testament </a:t>
            </a:r>
            <a:r>
              <a:rPr lang="en-US" dirty="0">
                <a:solidFill>
                  <a:srgbClr val="00FF00"/>
                </a:solidFill>
              </a:rPr>
              <a:t>does not advocate a particular form of government.</a:t>
            </a:r>
          </a:p>
          <a:p>
            <a:pPr lvl="1">
              <a:buFontTx/>
              <a:buNone/>
            </a:pPr>
            <a:r>
              <a:rPr lang="en-US" dirty="0"/>
              <a:t>Even the OT doesn’t. Israel may have been theocratic, but before Moses and during the Exile (Daniel!) other forms were allowed to exist.</a:t>
            </a:r>
          </a:p>
          <a:p>
            <a:pPr>
              <a:buFontTx/>
              <a:buNone/>
            </a:pPr>
            <a:r>
              <a:rPr lang="en-US" dirty="0"/>
              <a:t>Traditionally, </a:t>
            </a:r>
            <a:r>
              <a:rPr lang="en-US" dirty="0">
                <a:solidFill>
                  <a:srgbClr val="00FF00"/>
                </a:solidFill>
              </a:rPr>
              <a:t>the Reformed </a:t>
            </a:r>
            <a:r>
              <a:rPr lang="en-US" dirty="0" err="1">
                <a:solidFill>
                  <a:srgbClr val="00FF00"/>
                </a:solidFill>
              </a:rPr>
              <a:t>favour</a:t>
            </a:r>
            <a:r>
              <a:rPr lang="en-US" dirty="0">
                <a:solidFill>
                  <a:srgbClr val="00FF00"/>
                </a:solidFill>
              </a:rPr>
              <a:t> a (Christian) monarchy or benevolent dictatorship.</a:t>
            </a:r>
          </a:p>
          <a:p>
            <a:pPr>
              <a:buFontTx/>
              <a:buNone/>
            </a:pPr>
            <a:r>
              <a:rPr lang="en-US" dirty="0"/>
              <a:t>Today</a:t>
            </a:r>
            <a:r>
              <a:rPr lang="en-US" dirty="0">
                <a:solidFill>
                  <a:srgbClr val="00FF00"/>
                </a:solidFill>
              </a:rPr>
              <a:t> there is a preference for democracy.</a:t>
            </a:r>
            <a:endParaRPr lang="en-US" dirty="0"/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id="{E97C0F72-BFEE-5873-F8E4-4027F02EB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9850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 dirty="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96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Useful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6300192" cy="5638800"/>
          </a:xfrm>
        </p:spPr>
        <p:txBody>
          <a:bodyPr/>
          <a:lstStyle/>
          <a:p>
            <a:r>
              <a:rPr lang="en-CA" dirty="0"/>
              <a:t>Magazine: </a:t>
            </a:r>
            <a:r>
              <a:rPr lang="en-CA" i="1" dirty="0">
                <a:hlinkClick r:id="rId3"/>
              </a:rPr>
              <a:t>Reformed Perspective</a:t>
            </a:r>
            <a:endParaRPr lang="en-CA" i="1" dirty="0"/>
          </a:p>
          <a:p>
            <a:r>
              <a:rPr lang="en-CA" dirty="0"/>
              <a:t>Book: </a:t>
            </a:r>
            <a:r>
              <a:rPr lang="en-CA" i="1" dirty="0">
                <a:hlinkClick r:id="rId4"/>
              </a:rPr>
              <a:t>God and Government</a:t>
            </a:r>
            <a:endParaRPr lang="en-CA" dirty="0"/>
          </a:p>
          <a:p>
            <a:r>
              <a:rPr lang="en-CA" dirty="0"/>
              <a:t>Organizations:</a:t>
            </a:r>
          </a:p>
          <a:p>
            <a:pPr lvl="1"/>
            <a:r>
              <a:rPr lang="en-CA" dirty="0"/>
              <a:t>ARPA – Association for Reformed Political Action</a:t>
            </a:r>
          </a:p>
          <a:p>
            <a:pPr lvl="1"/>
            <a:r>
              <a:rPr lang="en-CA" dirty="0"/>
              <a:t>CHP – Christian Heritage Party</a:t>
            </a:r>
          </a:p>
          <a:p>
            <a:pPr lvl="1"/>
            <a:r>
              <a:rPr lang="en-CA" dirty="0"/>
              <a:t>Lobby groups such as</a:t>
            </a:r>
          </a:p>
          <a:p>
            <a:pPr lvl="2"/>
            <a:r>
              <a:rPr lang="en-CA" dirty="0"/>
              <a:t>WeNeedALaw.ca</a:t>
            </a:r>
          </a:p>
          <a:p>
            <a:pPr lvl="2"/>
            <a:r>
              <a:rPr lang="en-CA" dirty="0"/>
              <a:t>Campaign Life Coalition</a:t>
            </a:r>
          </a:p>
          <a:p>
            <a:pPr lvl="2"/>
            <a:r>
              <a:rPr lang="en-CA" dirty="0"/>
              <a:t>Canadian Centre for Bio-Ethical Reform</a:t>
            </a:r>
          </a:p>
        </p:txBody>
      </p:sp>
      <p:pic>
        <p:nvPicPr>
          <p:cNvPr id="1026" name="Picture 2" descr="http://arpacanada.ca/images/ggbook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340767"/>
            <a:ext cx="2642220" cy="4076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89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Psalm 72:1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219200"/>
            <a:ext cx="7596336" cy="5638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1.O God, give to the king your justice, </a:t>
            </a:r>
            <a:endParaRPr lang="en-C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his son your righteousness.</a:t>
            </a:r>
            <a:endParaRPr lang="en-C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You are the God in whom our trust is;</a:t>
            </a:r>
            <a:endParaRPr lang="en-C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your hand alone can bless.</a:t>
            </a:r>
            <a:endParaRPr lang="en-C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May he, the royal son, be reigning</a:t>
            </a:r>
            <a:endParaRPr lang="en-C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with judgments true and sure,</a:t>
            </a:r>
            <a:endParaRPr lang="en-C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to all your people right ordaining,</a:t>
            </a:r>
            <a:endParaRPr lang="en-CA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your justice to the poor.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dirty="0"/>
              <a:t>Read: Romans 13:1-7</a:t>
            </a:r>
          </a:p>
          <a:p>
            <a:pPr marL="0" indent="0">
              <a:buNone/>
            </a:pPr>
            <a:endParaRPr lang="en-CA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38392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Views</a:t>
            </a:r>
          </a:p>
        </p:txBody>
      </p:sp>
      <p:sp>
        <p:nvSpPr>
          <p:cNvPr id="535568" name="Line 16"/>
          <p:cNvSpPr>
            <a:spLocks noChangeShapeType="1"/>
          </p:cNvSpPr>
          <p:nvPr/>
        </p:nvSpPr>
        <p:spPr bwMode="auto">
          <a:xfrm>
            <a:off x="1981200" y="990600"/>
            <a:ext cx="0" cy="5867400"/>
          </a:xfrm>
          <a:prstGeom prst="line">
            <a:avLst/>
          </a:prstGeom>
          <a:noFill/>
          <a:ln w="38100">
            <a:solidFill>
              <a:srgbClr val="66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35569" name="Line 17"/>
          <p:cNvSpPr>
            <a:spLocks noChangeShapeType="1"/>
          </p:cNvSpPr>
          <p:nvPr/>
        </p:nvSpPr>
        <p:spPr bwMode="auto">
          <a:xfrm>
            <a:off x="4572000" y="990600"/>
            <a:ext cx="0" cy="5867400"/>
          </a:xfrm>
          <a:prstGeom prst="line">
            <a:avLst/>
          </a:prstGeom>
          <a:noFill/>
          <a:ln w="38100">
            <a:solidFill>
              <a:srgbClr val="66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535570" name="Line 18"/>
          <p:cNvSpPr>
            <a:spLocks noChangeShapeType="1"/>
          </p:cNvSpPr>
          <p:nvPr/>
        </p:nvSpPr>
        <p:spPr bwMode="auto">
          <a:xfrm flipH="1">
            <a:off x="4572000" y="4191000"/>
            <a:ext cx="4572000" cy="0"/>
          </a:xfrm>
          <a:prstGeom prst="line">
            <a:avLst/>
          </a:prstGeom>
          <a:noFill/>
          <a:ln w="38100">
            <a:solidFill>
              <a:srgbClr val="66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535578" name="Group 26"/>
          <p:cNvGrpSpPr>
            <a:grpSpLocks/>
          </p:cNvGrpSpPr>
          <p:nvPr/>
        </p:nvGrpSpPr>
        <p:grpSpPr bwMode="auto">
          <a:xfrm>
            <a:off x="0" y="1211263"/>
            <a:ext cx="1676400" cy="5646737"/>
            <a:chOff x="0" y="763"/>
            <a:chExt cx="1056" cy="3557"/>
          </a:xfrm>
        </p:grpSpPr>
        <p:pic>
          <p:nvPicPr>
            <p:cNvPr id="535556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" y="1488"/>
              <a:ext cx="694" cy="1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5557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280"/>
              <a:ext cx="990" cy="1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35564" name="AutoShape 12"/>
            <p:cNvSpPr>
              <a:spLocks noChangeArrowheads="1"/>
            </p:cNvSpPr>
            <p:nvPr/>
          </p:nvSpPr>
          <p:spPr bwMode="auto">
            <a:xfrm>
              <a:off x="0" y="763"/>
              <a:ext cx="1056" cy="568"/>
            </a:xfrm>
            <a:prstGeom prst="roundRect">
              <a:avLst>
                <a:gd name="adj" fmla="val 16667"/>
              </a:avLst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GB" sz="2400">
                  <a:solidFill>
                    <a:schemeClr val="bg1"/>
                  </a:solidFill>
                  <a:latin typeface="Comic Sans MS" pitchFamily="66" charset="0"/>
                </a:rPr>
                <a:t>Roman Catholic</a:t>
              </a: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535571" name="Line 19"/>
            <p:cNvSpPr>
              <a:spLocks noChangeShapeType="1"/>
            </p:cNvSpPr>
            <p:nvPr/>
          </p:nvSpPr>
          <p:spPr bwMode="auto">
            <a:xfrm>
              <a:off x="480" y="2592"/>
              <a:ext cx="0" cy="576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35579" name="Group 27"/>
          <p:cNvGrpSpPr>
            <a:grpSpLocks/>
          </p:cNvGrpSpPr>
          <p:nvPr/>
        </p:nvGrpSpPr>
        <p:grpSpPr bwMode="auto">
          <a:xfrm>
            <a:off x="2295526" y="1143000"/>
            <a:ext cx="1865313" cy="5714999"/>
            <a:chOff x="1446" y="720"/>
            <a:chExt cx="1175" cy="3600"/>
          </a:xfrm>
        </p:grpSpPr>
        <p:pic>
          <p:nvPicPr>
            <p:cNvPr id="535559" name="Picture 7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1488"/>
              <a:ext cx="990" cy="1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5561" name="Picture 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2" y="3264"/>
              <a:ext cx="694" cy="1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35565" name="AutoShape 13"/>
            <p:cNvSpPr>
              <a:spLocks noChangeArrowheads="1"/>
            </p:cNvSpPr>
            <p:nvPr/>
          </p:nvSpPr>
          <p:spPr bwMode="auto">
            <a:xfrm>
              <a:off x="1446" y="720"/>
              <a:ext cx="1175" cy="579"/>
            </a:xfrm>
            <a:prstGeom prst="roundRect">
              <a:avLst>
                <a:gd name="adj" fmla="val 16667"/>
              </a:avLst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r>
                <a:rPr lang="en-GB" sz="2400" dirty="0">
                  <a:solidFill>
                    <a:schemeClr val="bg1"/>
                  </a:solidFill>
                  <a:latin typeface="Comic Sans MS" pitchFamily="66" charset="0"/>
                </a:rPr>
                <a:t>Lutheran  &amp; Anglican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535572" name="Line 20"/>
            <p:cNvSpPr>
              <a:spLocks noChangeShapeType="1"/>
            </p:cNvSpPr>
            <p:nvPr/>
          </p:nvSpPr>
          <p:spPr bwMode="auto">
            <a:xfrm>
              <a:off x="2016" y="2592"/>
              <a:ext cx="0" cy="576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35581" name="Group 29"/>
          <p:cNvGrpSpPr>
            <a:grpSpLocks/>
          </p:cNvGrpSpPr>
          <p:nvPr/>
        </p:nvGrpSpPr>
        <p:grpSpPr bwMode="auto">
          <a:xfrm>
            <a:off x="5181600" y="4419600"/>
            <a:ext cx="3962400" cy="2438400"/>
            <a:chOff x="3264" y="2784"/>
            <a:chExt cx="2496" cy="1536"/>
          </a:xfrm>
        </p:grpSpPr>
        <p:pic>
          <p:nvPicPr>
            <p:cNvPr id="535558" name="Picture 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0" y="3280"/>
              <a:ext cx="990" cy="1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5563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0" y="3264"/>
              <a:ext cx="694" cy="1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35567" name="AutoShape 15"/>
            <p:cNvSpPr>
              <a:spLocks noChangeArrowheads="1"/>
            </p:cNvSpPr>
            <p:nvPr/>
          </p:nvSpPr>
          <p:spPr bwMode="auto">
            <a:xfrm>
              <a:off x="3264" y="2784"/>
              <a:ext cx="2496" cy="314"/>
            </a:xfrm>
            <a:prstGeom prst="roundRect">
              <a:avLst>
                <a:gd name="adj" fmla="val 16667"/>
              </a:avLst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GB" sz="2400">
                  <a:solidFill>
                    <a:schemeClr val="bg1"/>
                  </a:solidFill>
                  <a:latin typeface="Comic Sans MS" pitchFamily="66" charset="0"/>
                </a:rPr>
                <a:t>Reformed / Presbyterian</a:t>
              </a:r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535575" name="Line 23"/>
            <p:cNvSpPr>
              <a:spLocks noChangeShapeType="1"/>
            </p:cNvSpPr>
            <p:nvPr/>
          </p:nvSpPr>
          <p:spPr bwMode="auto">
            <a:xfrm>
              <a:off x="4128" y="3792"/>
              <a:ext cx="624" cy="0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35580" name="Group 28"/>
          <p:cNvGrpSpPr>
            <a:grpSpLocks/>
          </p:cNvGrpSpPr>
          <p:nvPr/>
        </p:nvGrpSpPr>
        <p:grpSpPr bwMode="auto">
          <a:xfrm>
            <a:off x="5334000" y="1236663"/>
            <a:ext cx="3810000" cy="2801938"/>
            <a:chOff x="3360" y="779"/>
            <a:chExt cx="2400" cy="1765"/>
          </a:xfrm>
        </p:grpSpPr>
        <p:pic>
          <p:nvPicPr>
            <p:cNvPr id="535560" name="Picture 8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70" y="1440"/>
              <a:ext cx="990" cy="1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5562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60" y="1488"/>
              <a:ext cx="694" cy="10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35566" name="AutoShape 14"/>
            <p:cNvSpPr>
              <a:spLocks noChangeArrowheads="1"/>
            </p:cNvSpPr>
            <p:nvPr/>
          </p:nvSpPr>
          <p:spPr bwMode="auto">
            <a:xfrm>
              <a:off x="3422" y="779"/>
              <a:ext cx="2302" cy="579"/>
            </a:xfrm>
            <a:prstGeom prst="roundRect">
              <a:avLst>
                <a:gd name="adj" fmla="val 16667"/>
              </a:avLst>
            </a:pr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r>
                <a:rPr lang="en-GB" sz="2400" dirty="0">
                  <a:solidFill>
                    <a:schemeClr val="bg1"/>
                  </a:solidFill>
                  <a:latin typeface="Comic Sans MS" pitchFamily="66" charset="0"/>
                </a:rPr>
                <a:t>Anabaptist (old Mennonite)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535576" name="Line 24"/>
            <p:cNvSpPr>
              <a:spLocks noChangeShapeType="1"/>
            </p:cNvSpPr>
            <p:nvPr/>
          </p:nvSpPr>
          <p:spPr bwMode="auto">
            <a:xfrm>
              <a:off x="4176" y="1536"/>
              <a:ext cx="480" cy="960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35577" name="Line 25"/>
            <p:cNvSpPr>
              <a:spLocks noChangeShapeType="1"/>
            </p:cNvSpPr>
            <p:nvPr/>
          </p:nvSpPr>
          <p:spPr bwMode="auto">
            <a:xfrm flipH="1">
              <a:off x="4176" y="1536"/>
              <a:ext cx="480" cy="960"/>
            </a:xfrm>
            <a:prstGeom prst="line">
              <a:avLst/>
            </a:prstGeom>
            <a:noFill/>
            <a:ln w="5715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5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5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5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Belgic Confession article 36</a:t>
            </a:r>
          </a:p>
        </p:txBody>
      </p:sp>
      <p:sp>
        <p:nvSpPr>
          <p:cNvPr id="536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/>
              <a:t>1. Because of the depravity of mankind</a:t>
            </a:r>
          </a:p>
          <a:p>
            <a:pPr>
              <a:buFontTx/>
              <a:buNone/>
            </a:pPr>
            <a:r>
              <a:rPr lang="en-GB" dirty="0"/>
              <a:t>2. The sword</a:t>
            </a:r>
          </a:p>
          <a:p>
            <a:pPr>
              <a:buFontTx/>
              <a:buNone/>
            </a:pPr>
            <a:r>
              <a:rPr lang="en-GB" dirty="0"/>
              <a:t>3. Public order and the church</a:t>
            </a:r>
          </a:p>
          <a:p>
            <a:pPr>
              <a:buFontTx/>
              <a:buNone/>
            </a:pPr>
            <a:r>
              <a:rPr lang="en-GB" dirty="0"/>
              <a:t>4. Everyone.</a:t>
            </a:r>
          </a:p>
          <a:p>
            <a:pPr>
              <a:buFontTx/>
              <a:buNone/>
            </a:pPr>
            <a:r>
              <a:rPr lang="en-GB" dirty="0"/>
              <a:t>5. All things that do not disagree with God’s Word</a:t>
            </a:r>
          </a:p>
          <a:p>
            <a:pPr>
              <a:buFontTx/>
              <a:buNone/>
            </a:pPr>
            <a:r>
              <a:rPr lang="en-GB" dirty="0"/>
              <a:t>6. To lead a quiet and peaceable life, godly and respectful in every way</a:t>
            </a:r>
          </a:p>
          <a:p>
            <a:pPr>
              <a:buFontTx/>
              <a:buNone/>
            </a:pPr>
            <a:r>
              <a:rPr lang="en-GB" dirty="0"/>
              <a:t>7. That of the Anabaptists (Mennonites)</a:t>
            </a:r>
          </a:p>
          <a:p>
            <a:pPr>
              <a:buFontTx/>
              <a:buNone/>
            </a:pPr>
            <a:r>
              <a:rPr lang="en-GB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657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 the confession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/>
              <a:t>Our confessions are doctrinal standards.</a:t>
            </a:r>
          </a:p>
          <a:p>
            <a:pPr>
              <a:buFontTx/>
              <a:buNone/>
            </a:pPr>
            <a:r>
              <a:rPr lang="en-GB" dirty="0"/>
              <a:t>Should they contain a statement on the civil government?</a:t>
            </a:r>
          </a:p>
          <a:p>
            <a:pPr>
              <a:buFontTx/>
              <a:buNone/>
            </a:pPr>
            <a:r>
              <a:rPr lang="en-GB" dirty="0"/>
              <a:t>Historically they do, because there are different views of the relationship church-state</a:t>
            </a:r>
          </a:p>
          <a:p>
            <a:pPr>
              <a:buFontTx/>
              <a:buNone/>
            </a:pPr>
            <a:r>
              <a:rPr lang="en-GB" dirty="0"/>
              <a:t>Substantially they should because</a:t>
            </a:r>
          </a:p>
          <a:p>
            <a:pPr>
              <a:buFontTx/>
              <a:buNone/>
            </a:pPr>
            <a:r>
              <a:rPr lang="en-GB" dirty="0"/>
              <a:t>	- Scripture does teach us on this</a:t>
            </a:r>
          </a:p>
          <a:p>
            <a:pPr>
              <a:buFontTx/>
              <a:buNone/>
            </a:pPr>
            <a:r>
              <a:rPr lang="en-GB" dirty="0"/>
              <a:t>	- It impacts hugely on our practice</a:t>
            </a:r>
          </a:p>
          <a:p>
            <a:pPr>
              <a:buFontTx/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Origin of Civil Government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The</a:t>
            </a:r>
            <a:r>
              <a:rPr lang="en-US" dirty="0">
                <a:solidFill>
                  <a:srgbClr val="00FF00"/>
                </a:solidFill>
              </a:rPr>
              <a:t> secular theory on the origin of government is the </a:t>
            </a:r>
            <a:r>
              <a:rPr lang="en-US" i="1" dirty="0">
                <a:solidFill>
                  <a:srgbClr val="00FF00"/>
                </a:solidFill>
              </a:rPr>
              <a:t>social contract</a:t>
            </a:r>
            <a:r>
              <a:rPr lang="en-US" dirty="0">
                <a:solidFill>
                  <a:srgbClr val="00FF00"/>
                </a:solidFill>
              </a:rPr>
              <a:t>, people voluntarily forming a group and choosing a government. </a:t>
            </a:r>
          </a:p>
          <a:p>
            <a:pPr>
              <a:buFontTx/>
              <a:buNone/>
            </a:pPr>
            <a:r>
              <a:rPr lang="en-US" sz="2400" dirty="0"/>
              <a:t>It basically consists of two parts:</a:t>
            </a:r>
          </a:p>
          <a:p>
            <a:pPr lvl="1">
              <a:buFontTx/>
              <a:buNone/>
            </a:pPr>
            <a:r>
              <a:rPr lang="en-US" dirty="0"/>
              <a:t>- individuals form a society: they relinquish liberties and take on duties with a view to protection and well-being</a:t>
            </a:r>
          </a:p>
          <a:p>
            <a:pPr lvl="1">
              <a:buFontTx/>
              <a:buNone/>
            </a:pPr>
            <a:r>
              <a:rPr lang="en-US" dirty="0"/>
              <a:t>- a body within the group is given authority to </a:t>
            </a:r>
          </a:p>
          <a:p>
            <a:pPr lvl="2">
              <a:buFontTx/>
              <a:buNone/>
            </a:pPr>
            <a:r>
              <a:rPr lang="en-US" sz="2400" dirty="0"/>
              <a:t>- provide structure within the group</a:t>
            </a:r>
          </a:p>
          <a:p>
            <a:pPr lvl="2">
              <a:buFontTx/>
              <a:buNone/>
            </a:pPr>
            <a:r>
              <a:rPr lang="en-US" sz="2400" dirty="0"/>
              <a:t>- safeguard order within the group</a:t>
            </a:r>
          </a:p>
          <a:p>
            <a:pPr lvl="2">
              <a:buFontTx/>
              <a:buNone/>
            </a:pPr>
            <a:r>
              <a:rPr lang="en-US" sz="2400" dirty="0"/>
              <a:t>- promote the well-being of the group with a view to outsiders</a:t>
            </a:r>
          </a:p>
          <a:p>
            <a:pPr>
              <a:buFontTx/>
              <a:buNone/>
            </a:pPr>
            <a:r>
              <a:rPr lang="en-US" dirty="0"/>
              <a:t>However, </a:t>
            </a:r>
            <a:r>
              <a:rPr lang="en-US" dirty="0">
                <a:solidFill>
                  <a:srgbClr val="00FF00"/>
                </a:solidFill>
              </a:rPr>
              <a:t>government is NOT man’s invention BUT God’s institution.</a:t>
            </a:r>
          </a:p>
          <a:p>
            <a:pPr algn="ctr">
              <a:buFontTx/>
              <a:buNone/>
            </a:pPr>
            <a:endParaRPr lang="en-US" dirty="0">
              <a:solidFill>
                <a:srgbClr val="00FF00"/>
              </a:solidFill>
            </a:endParaRPr>
          </a:p>
          <a:p>
            <a:pPr lvl="2">
              <a:buFontTx/>
              <a:buNone/>
            </a:pPr>
            <a:endParaRPr lang="en-US" dirty="0"/>
          </a:p>
        </p:txBody>
      </p:sp>
      <p:sp>
        <p:nvSpPr>
          <p:cNvPr id="537604" name="Text Box 4"/>
          <p:cNvSpPr txBox="1">
            <a:spLocks noChangeArrowheads="1"/>
          </p:cNvSpPr>
          <p:nvPr/>
        </p:nvSpPr>
        <p:spPr bwMode="auto">
          <a:xfrm>
            <a:off x="7689850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7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7603" grpId="0" uiExpand="1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Tasks of the Civil Government</a:t>
            </a:r>
          </a:p>
        </p:txBody>
      </p:sp>
      <p:sp>
        <p:nvSpPr>
          <p:cNvPr id="540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>
                <a:solidFill>
                  <a:srgbClr val="00FF00"/>
                </a:solidFill>
              </a:rPr>
              <a:t>1. To order society.</a:t>
            </a:r>
            <a:r>
              <a:rPr lang="en-US" dirty="0"/>
              <a:t> Even in a perfect world, there will need to be order. You can’t have everybody doing anything. </a:t>
            </a:r>
          </a:p>
          <a:p>
            <a:pPr>
              <a:buFontTx/>
              <a:buNone/>
            </a:pPr>
            <a:r>
              <a:rPr lang="en-US" dirty="0">
                <a:solidFill>
                  <a:srgbClr val="00FF00"/>
                </a:solidFill>
              </a:rPr>
              <a:t>2. To restrain the lawlessness of man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dirty="0"/>
              <a:t>Note: Art. 36 BC refers to the “depravity of mankind”. However, even the angels have a system of authority. Thus a civil government would also exist in a perfect society.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540680" name="Text Box 8"/>
          <p:cNvSpPr txBox="1">
            <a:spLocks noChangeArrowheads="1"/>
          </p:cNvSpPr>
          <p:nvPr/>
        </p:nvSpPr>
        <p:spPr bwMode="auto">
          <a:xfrm>
            <a:off x="7689850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 sz="24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Forms of Civil Government</a:t>
            </a:r>
          </a:p>
        </p:txBody>
      </p:sp>
      <p:sp>
        <p:nvSpPr>
          <p:cNvPr id="541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/>
              <a:t>Monarchy: rule by a particular family</a:t>
            </a:r>
          </a:p>
          <a:p>
            <a:pPr lvl="1">
              <a:buFontTx/>
              <a:buNone/>
            </a:pPr>
            <a:r>
              <a:rPr lang="en-GB" dirty="0"/>
              <a:t>Absolute: The monarchy is the only power</a:t>
            </a:r>
          </a:p>
          <a:p>
            <a:pPr lvl="1">
              <a:buFontTx/>
              <a:buNone/>
            </a:pPr>
            <a:r>
              <a:rPr lang="en-GB" dirty="0"/>
              <a:t>Constitutional: The monarchy shares its power with another body</a:t>
            </a:r>
          </a:p>
          <a:p>
            <a:pPr>
              <a:buFontTx/>
              <a:buNone/>
            </a:pPr>
            <a:r>
              <a:rPr lang="en-GB" dirty="0"/>
              <a:t>Republican: like a constitutional monarchy, but the ‘monarch’ is actually the “law” (aka “rule of law”)</a:t>
            </a:r>
          </a:p>
          <a:p>
            <a:pPr>
              <a:buFontTx/>
              <a:buNone/>
            </a:pPr>
            <a:r>
              <a:rPr lang="en-GB" dirty="0"/>
              <a:t>Dictatorship: like an absolute monarchy, but by an individual</a:t>
            </a:r>
          </a:p>
          <a:p>
            <a:pPr>
              <a:buFontTx/>
              <a:buNone/>
            </a:pPr>
            <a:r>
              <a:rPr lang="en-GB" dirty="0"/>
              <a:t>Oligarchy: rule by a select group</a:t>
            </a:r>
          </a:p>
          <a:p>
            <a:pPr>
              <a:buFontTx/>
              <a:buNone/>
            </a:pPr>
            <a:r>
              <a:rPr lang="en-GB" dirty="0"/>
              <a:t>Democracy: rule by an elected group</a:t>
            </a:r>
          </a:p>
          <a:p>
            <a:pPr>
              <a:buFontTx/>
              <a:buNone/>
            </a:pPr>
            <a:endParaRPr lang="en-GB" dirty="0"/>
          </a:p>
          <a:p>
            <a:pPr>
              <a:buFontTx/>
              <a:buNone/>
            </a:pPr>
            <a:r>
              <a:rPr lang="en-GB" dirty="0"/>
              <a:t>Centralized: power in one place</a:t>
            </a:r>
          </a:p>
          <a:p>
            <a:pPr>
              <a:buFontTx/>
              <a:buNone/>
            </a:pPr>
            <a:r>
              <a:rPr lang="en-GB" dirty="0"/>
              <a:t>Decentralized: power shared over various places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situation of Israel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Israel was </a:t>
            </a:r>
            <a:r>
              <a:rPr lang="en-US" dirty="0">
                <a:solidFill>
                  <a:srgbClr val="00FF00"/>
                </a:solidFill>
              </a:rPr>
              <a:t>both the church and the state.</a:t>
            </a:r>
          </a:p>
          <a:p>
            <a:pPr>
              <a:buFontTx/>
              <a:buNone/>
            </a:pPr>
            <a:r>
              <a:rPr lang="en-US" dirty="0">
                <a:solidFill>
                  <a:srgbClr val="00FF00"/>
                </a:solidFill>
              </a:rPr>
              <a:t>	</a:t>
            </a:r>
            <a:r>
              <a:rPr lang="en-US" dirty="0"/>
              <a:t>Thus</a:t>
            </a:r>
            <a:r>
              <a:rPr lang="en-US" dirty="0">
                <a:solidFill>
                  <a:srgbClr val="00FF00"/>
                </a:solidFill>
              </a:rPr>
              <a:t> church and state matters are intertwined.</a:t>
            </a:r>
          </a:p>
          <a:p>
            <a:pPr>
              <a:buFontTx/>
              <a:buNone/>
            </a:pPr>
            <a:r>
              <a:rPr lang="en-US" dirty="0">
                <a:solidFill>
                  <a:srgbClr val="00FF00"/>
                </a:solidFill>
              </a:rPr>
              <a:t>	</a:t>
            </a:r>
            <a:r>
              <a:rPr lang="en-US" dirty="0"/>
              <a:t>The form of government is known as </a:t>
            </a:r>
            <a:r>
              <a:rPr lang="en-US" u="sng" dirty="0">
                <a:solidFill>
                  <a:srgbClr val="00FF00"/>
                </a:solidFill>
              </a:rPr>
              <a:t>Theocracy</a:t>
            </a:r>
            <a:r>
              <a:rPr lang="en-US" dirty="0">
                <a:solidFill>
                  <a:srgbClr val="00FF00"/>
                </a:solidFill>
              </a:rPr>
              <a:t>, “rule by God.” </a:t>
            </a:r>
          </a:p>
          <a:p>
            <a:pPr>
              <a:buFontTx/>
              <a:buNone/>
            </a:pPr>
            <a:r>
              <a:rPr lang="en-US" dirty="0"/>
              <a:t>The king was </a:t>
            </a:r>
            <a:r>
              <a:rPr lang="en-US" dirty="0">
                <a:solidFill>
                  <a:srgbClr val="00FF00"/>
                </a:solidFill>
              </a:rPr>
              <a:t>in every way the direct representative of God, responsible, among other things, for the continuation of worship.</a:t>
            </a:r>
          </a:p>
          <a:p>
            <a:pPr>
              <a:buFontTx/>
              <a:buNone/>
            </a:pPr>
            <a:endParaRPr lang="en-US" dirty="0"/>
          </a:p>
          <a:p>
            <a:pPr>
              <a:buFontTx/>
              <a:buNone/>
            </a:pPr>
            <a:r>
              <a:rPr lang="en-US" i="1" dirty="0"/>
              <a:t>Some Reformed scholars will argue that theocracy is the only </a:t>
            </a:r>
            <a:r>
              <a:rPr lang="nl-NL" i="1" dirty="0"/>
              <a:t>form of civil government allowed, even today.</a:t>
            </a:r>
            <a:endParaRPr lang="en-US" dirty="0"/>
          </a:p>
          <a:p>
            <a:pPr>
              <a:buFontTx/>
              <a:buNone/>
            </a:pPr>
            <a:r>
              <a:rPr lang="en-US" dirty="0"/>
              <a:t>	</a:t>
            </a:r>
          </a:p>
        </p:txBody>
      </p:sp>
      <p:sp>
        <p:nvSpPr>
          <p:cNvPr id="538628" name="Text Box 4"/>
          <p:cNvSpPr txBox="1">
            <a:spLocks noChangeArrowheads="1"/>
          </p:cNvSpPr>
          <p:nvPr/>
        </p:nvSpPr>
        <p:spPr bwMode="auto">
          <a:xfrm>
            <a:off x="7689850" y="0"/>
            <a:ext cx="1447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sz="8000">
                <a:solidFill>
                  <a:srgbClr val="00FF00"/>
                </a:solidFill>
                <a:sym typeface="Wingdings" pitchFamily="2" charset="2"/>
              </a:rPr>
              <a:t></a:t>
            </a:r>
            <a:endParaRPr lang="en-US" sz="24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 8">
      <a:dk1>
        <a:srgbClr val="C0C0C0"/>
      </a:dk1>
      <a:lt1>
        <a:srgbClr val="FFFFFF"/>
      </a:lt1>
      <a:dk2>
        <a:srgbClr val="000000"/>
      </a:dk2>
      <a:lt2>
        <a:srgbClr val="FFFFFF"/>
      </a:lt2>
      <a:accent1>
        <a:srgbClr val="00CC99"/>
      </a:accent1>
      <a:accent2>
        <a:srgbClr val="3333CC"/>
      </a:accent2>
      <a:accent3>
        <a:srgbClr val="AAAAAA"/>
      </a:accent3>
      <a:accent4>
        <a:srgbClr val="DADADA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00CC99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4806</TotalTime>
  <Words>714</Words>
  <Application>Microsoft Office PowerPoint</Application>
  <PresentationFormat>On-screen Show (4:3)</PresentationFormat>
  <Paragraphs>101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Comic Sans MS</vt:lpstr>
      <vt:lpstr>Times New Roman</vt:lpstr>
      <vt:lpstr>1_Office Theme</vt:lpstr>
      <vt:lpstr>Church and State</vt:lpstr>
      <vt:lpstr>Psalm 72:1</vt:lpstr>
      <vt:lpstr>Views</vt:lpstr>
      <vt:lpstr>Belgic Confession article 36</vt:lpstr>
      <vt:lpstr>In the confession</vt:lpstr>
      <vt:lpstr>Origin of Civil Government</vt:lpstr>
      <vt:lpstr>Tasks of the Civil Government</vt:lpstr>
      <vt:lpstr>Forms of Civil Government</vt:lpstr>
      <vt:lpstr>The situation of Israel</vt:lpstr>
      <vt:lpstr>The situation of the NT church</vt:lpstr>
      <vt:lpstr>Useful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Hoe gedraagt een christen zich?</dc:title>
  <dc:creator>Roelf Janssen</dc:creator>
  <cp:lastModifiedBy>Roelf Janssen</cp:lastModifiedBy>
  <cp:revision>175</cp:revision>
  <cp:lastPrinted>2012-04-17T18:28:22Z</cp:lastPrinted>
  <dcterms:created xsi:type="dcterms:W3CDTF">2008-08-14T09:20:46Z</dcterms:created>
  <dcterms:modified xsi:type="dcterms:W3CDTF">2023-02-22T05:58:24Z</dcterms:modified>
</cp:coreProperties>
</file>