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Lst>
  <p:notesMasterIdLst>
    <p:notesMasterId r:id="rId29"/>
  </p:notesMasterIdLst>
  <p:handoutMasterIdLst>
    <p:handoutMasterId r:id="rId30"/>
  </p:handoutMasterIdLst>
  <p:sldIdLst>
    <p:sldId id="371" r:id="rId2"/>
    <p:sldId id="716" r:id="rId3"/>
    <p:sldId id="702" r:id="rId4"/>
    <p:sldId id="705" r:id="rId5"/>
    <p:sldId id="708" r:id="rId6"/>
    <p:sldId id="709" r:id="rId7"/>
    <p:sldId id="706" r:id="rId8"/>
    <p:sldId id="707" r:id="rId9"/>
    <p:sldId id="718" r:id="rId10"/>
    <p:sldId id="647" r:id="rId11"/>
    <p:sldId id="651" r:id="rId12"/>
    <p:sldId id="656" r:id="rId13"/>
    <p:sldId id="648" r:id="rId14"/>
    <p:sldId id="710" r:id="rId15"/>
    <p:sldId id="717" r:id="rId16"/>
    <p:sldId id="711" r:id="rId17"/>
    <p:sldId id="712" r:id="rId18"/>
    <p:sldId id="713" r:id="rId19"/>
    <p:sldId id="714" r:id="rId20"/>
    <p:sldId id="715" r:id="rId21"/>
    <p:sldId id="719" r:id="rId22"/>
    <p:sldId id="720" r:id="rId23"/>
    <p:sldId id="721" r:id="rId24"/>
    <p:sldId id="722" r:id="rId25"/>
    <p:sldId id="723" r:id="rId26"/>
    <p:sldId id="724" r:id="rId27"/>
    <p:sldId id="725" r:id="rId28"/>
  </p:sldIdLst>
  <p:sldSz cx="9144000" cy="6858000" type="screen4x3"/>
  <p:notesSz cx="9167813" cy="6950075"/>
  <p:defaultTextStyle>
    <a:defPPr>
      <a:defRPr lang="en-GB"/>
    </a:defPPr>
    <a:lvl1pPr algn="ctr" rtl="0" eaLnBrk="0" fontAlgn="base" hangingPunct="0">
      <a:spcBef>
        <a:spcPct val="0"/>
      </a:spcBef>
      <a:spcAft>
        <a:spcPct val="0"/>
      </a:spcAft>
      <a:defRPr sz="4400" kern="1200">
        <a:solidFill>
          <a:schemeClr val="tx2"/>
        </a:solidFill>
        <a:latin typeface="Times New Roman" pitchFamily="18" charset="0"/>
        <a:ea typeface="+mn-ea"/>
        <a:cs typeface="+mn-cs"/>
      </a:defRPr>
    </a:lvl1pPr>
    <a:lvl2pPr marL="457200" algn="ctr" rtl="0" eaLnBrk="0" fontAlgn="base" hangingPunct="0">
      <a:spcBef>
        <a:spcPct val="0"/>
      </a:spcBef>
      <a:spcAft>
        <a:spcPct val="0"/>
      </a:spcAft>
      <a:defRPr sz="4400" kern="1200">
        <a:solidFill>
          <a:schemeClr val="tx2"/>
        </a:solidFill>
        <a:latin typeface="Times New Roman" pitchFamily="18" charset="0"/>
        <a:ea typeface="+mn-ea"/>
        <a:cs typeface="+mn-cs"/>
      </a:defRPr>
    </a:lvl2pPr>
    <a:lvl3pPr marL="914400" algn="ctr" rtl="0" eaLnBrk="0" fontAlgn="base" hangingPunct="0">
      <a:spcBef>
        <a:spcPct val="0"/>
      </a:spcBef>
      <a:spcAft>
        <a:spcPct val="0"/>
      </a:spcAft>
      <a:defRPr sz="4400" kern="1200">
        <a:solidFill>
          <a:schemeClr val="tx2"/>
        </a:solidFill>
        <a:latin typeface="Times New Roman" pitchFamily="18" charset="0"/>
        <a:ea typeface="+mn-ea"/>
        <a:cs typeface="+mn-cs"/>
      </a:defRPr>
    </a:lvl3pPr>
    <a:lvl4pPr marL="1371600" algn="ctr" rtl="0" eaLnBrk="0" fontAlgn="base" hangingPunct="0">
      <a:spcBef>
        <a:spcPct val="0"/>
      </a:spcBef>
      <a:spcAft>
        <a:spcPct val="0"/>
      </a:spcAft>
      <a:defRPr sz="4400" kern="1200">
        <a:solidFill>
          <a:schemeClr val="tx2"/>
        </a:solidFill>
        <a:latin typeface="Times New Roman" pitchFamily="18" charset="0"/>
        <a:ea typeface="+mn-ea"/>
        <a:cs typeface="+mn-cs"/>
      </a:defRPr>
    </a:lvl4pPr>
    <a:lvl5pPr marL="1828800" algn="ctr" rtl="0" eaLnBrk="0" fontAlgn="base" hangingPunct="0">
      <a:spcBef>
        <a:spcPct val="0"/>
      </a:spcBef>
      <a:spcAft>
        <a:spcPct val="0"/>
      </a:spcAft>
      <a:defRPr sz="4400" kern="1200">
        <a:solidFill>
          <a:schemeClr val="tx2"/>
        </a:solidFill>
        <a:latin typeface="Times New Roman" pitchFamily="18" charset="0"/>
        <a:ea typeface="+mn-ea"/>
        <a:cs typeface="+mn-cs"/>
      </a:defRPr>
    </a:lvl5pPr>
    <a:lvl6pPr marL="2286000" algn="l" defTabSz="914400" rtl="0" eaLnBrk="1" latinLnBrk="0" hangingPunct="1">
      <a:defRPr sz="4400" kern="1200">
        <a:solidFill>
          <a:schemeClr val="tx2"/>
        </a:solidFill>
        <a:latin typeface="Times New Roman" pitchFamily="18" charset="0"/>
        <a:ea typeface="+mn-ea"/>
        <a:cs typeface="+mn-cs"/>
      </a:defRPr>
    </a:lvl6pPr>
    <a:lvl7pPr marL="2743200" algn="l" defTabSz="914400" rtl="0" eaLnBrk="1" latinLnBrk="0" hangingPunct="1">
      <a:defRPr sz="4400" kern="1200">
        <a:solidFill>
          <a:schemeClr val="tx2"/>
        </a:solidFill>
        <a:latin typeface="Times New Roman" pitchFamily="18" charset="0"/>
        <a:ea typeface="+mn-ea"/>
        <a:cs typeface="+mn-cs"/>
      </a:defRPr>
    </a:lvl7pPr>
    <a:lvl8pPr marL="3200400" algn="l" defTabSz="914400" rtl="0" eaLnBrk="1" latinLnBrk="0" hangingPunct="1">
      <a:defRPr sz="4400" kern="1200">
        <a:solidFill>
          <a:schemeClr val="tx2"/>
        </a:solidFill>
        <a:latin typeface="Times New Roman" pitchFamily="18" charset="0"/>
        <a:ea typeface="+mn-ea"/>
        <a:cs typeface="+mn-cs"/>
      </a:defRPr>
    </a:lvl8pPr>
    <a:lvl9pPr marL="3657600" algn="l" defTabSz="914400" rtl="0" eaLnBrk="1" latinLnBrk="0" hangingPunct="1">
      <a:defRPr sz="4400" kern="1200">
        <a:solidFill>
          <a:schemeClr val="tx2"/>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89">
          <p15:clr>
            <a:srgbClr val="A4A3A4"/>
          </p15:clr>
        </p15:guide>
        <p15:guide id="2" pos="288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6600FF"/>
    <a:srgbClr val="99CCFF"/>
    <a:srgbClr val="993300"/>
    <a:srgbClr val="FF0000"/>
    <a:srgbClr val="FFFF00"/>
    <a:srgbClr val="003399"/>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3" d="100"/>
          <a:sy n="93" d="100"/>
        </p:scale>
        <p:origin x="1518" y="30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6" d="100"/>
          <a:sy n="56" d="100"/>
        </p:scale>
        <p:origin x="-1650" y="-84"/>
      </p:cViewPr>
      <p:guideLst>
        <p:guide orient="horz" pos="2189"/>
        <p:guide pos="288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0530" name="Rectangle 2"/>
          <p:cNvSpPr>
            <a:spLocks noGrp="1" noChangeArrowheads="1"/>
          </p:cNvSpPr>
          <p:nvPr>
            <p:ph type="hdr" sz="quarter"/>
          </p:nvPr>
        </p:nvSpPr>
        <p:spPr bwMode="auto">
          <a:xfrm>
            <a:off x="1" y="0"/>
            <a:ext cx="4008039" cy="3730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lvl1pPr algn="l">
              <a:defRPr sz="1200">
                <a:solidFill>
                  <a:schemeClr val="tx1"/>
                </a:solidFill>
              </a:defRPr>
            </a:lvl1pPr>
          </a:lstStyle>
          <a:p>
            <a:endParaRPr lang="en-GB"/>
          </a:p>
        </p:txBody>
      </p:sp>
      <p:sp>
        <p:nvSpPr>
          <p:cNvPr id="150531" name="Rectangle 3"/>
          <p:cNvSpPr>
            <a:spLocks noGrp="1" noChangeArrowheads="1"/>
          </p:cNvSpPr>
          <p:nvPr>
            <p:ph type="dt" sz="quarter" idx="1"/>
          </p:nvPr>
        </p:nvSpPr>
        <p:spPr bwMode="auto">
          <a:xfrm>
            <a:off x="5237256" y="0"/>
            <a:ext cx="3905429" cy="3730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lvl1pPr algn="r">
              <a:defRPr sz="1200">
                <a:solidFill>
                  <a:schemeClr val="tx1"/>
                </a:solidFill>
              </a:defRPr>
            </a:lvl1pPr>
          </a:lstStyle>
          <a:p>
            <a:endParaRPr lang="en-GB"/>
          </a:p>
        </p:txBody>
      </p:sp>
      <p:sp>
        <p:nvSpPr>
          <p:cNvPr id="150532" name="Rectangle 4"/>
          <p:cNvSpPr>
            <a:spLocks noGrp="1" noChangeArrowheads="1"/>
          </p:cNvSpPr>
          <p:nvPr>
            <p:ph type="ftr" sz="quarter" idx="2"/>
          </p:nvPr>
        </p:nvSpPr>
        <p:spPr bwMode="auto">
          <a:xfrm>
            <a:off x="1" y="6611898"/>
            <a:ext cx="4008039" cy="32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b" anchorCtr="0" compatLnSpc="1">
            <a:prstTxWarp prst="textNoShape">
              <a:avLst/>
            </a:prstTxWarp>
          </a:bodyPr>
          <a:lstStyle>
            <a:lvl1pPr algn="l">
              <a:defRPr sz="1200">
                <a:solidFill>
                  <a:schemeClr val="tx1"/>
                </a:solidFill>
              </a:defRPr>
            </a:lvl1pPr>
          </a:lstStyle>
          <a:p>
            <a:endParaRPr lang="en-GB"/>
          </a:p>
        </p:txBody>
      </p:sp>
      <p:sp>
        <p:nvSpPr>
          <p:cNvPr id="150533" name="Rectangle 5"/>
          <p:cNvSpPr>
            <a:spLocks noGrp="1" noChangeArrowheads="1"/>
          </p:cNvSpPr>
          <p:nvPr>
            <p:ph type="sldNum" sz="quarter" idx="3"/>
          </p:nvPr>
        </p:nvSpPr>
        <p:spPr bwMode="auto">
          <a:xfrm>
            <a:off x="5237256" y="6611898"/>
            <a:ext cx="3905429" cy="32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b" anchorCtr="0" compatLnSpc="1">
            <a:prstTxWarp prst="textNoShape">
              <a:avLst/>
            </a:prstTxWarp>
          </a:bodyPr>
          <a:lstStyle>
            <a:lvl1pPr algn="r">
              <a:defRPr sz="1200">
                <a:solidFill>
                  <a:schemeClr val="tx1"/>
                </a:solidFill>
              </a:defRPr>
            </a:lvl1pPr>
          </a:lstStyle>
          <a:p>
            <a:fld id="{82EA0AFA-7387-4E62-8702-53571999EE77}" type="slidenum">
              <a:rPr lang="en-GB"/>
              <a:pPr/>
              <a:t>‹#›</a:t>
            </a:fld>
            <a:endParaRPr lang="en-GB"/>
          </a:p>
        </p:txBody>
      </p:sp>
    </p:spTree>
    <p:extLst>
      <p:ext uri="{BB962C8B-B14F-4D97-AF65-F5344CB8AC3E}">
        <p14:creationId xmlns:p14="http://schemas.microsoft.com/office/powerpoint/2010/main" val="40899298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7698" name="Rectangle 2"/>
          <p:cNvSpPr>
            <a:spLocks noGrp="1" noChangeArrowheads="1"/>
          </p:cNvSpPr>
          <p:nvPr>
            <p:ph type="hdr" sz="quarter"/>
          </p:nvPr>
        </p:nvSpPr>
        <p:spPr bwMode="auto">
          <a:xfrm>
            <a:off x="1" y="0"/>
            <a:ext cx="4008039" cy="3730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lvl1pPr algn="l">
              <a:defRPr sz="1200">
                <a:solidFill>
                  <a:schemeClr val="tx1"/>
                </a:solidFill>
              </a:defRPr>
            </a:lvl1pPr>
          </a:lstStyle>
          <a:p>
            <a:endParaRPr lang="en-GB"/>
          </a:p>
        </p:txBody>
      </p:sp>
      <p:sp>
        <p:nvSpPr>
          <p:cNvPr id="157699" name="Rectangle 3"/>
          <p:cNvSpPr>
            <a:spLocks noGrp="1" noChangeArrowheads="1"/>
          </p:cNvSpPr>
          <p:nvPr>
            <p:ph type="dt" idx="1"/>
          </p:nvPr>
        </p:nvSpPr>
        <p:spPr bwMode="auto">
          <a:xfrm>
            <a:off x="5237256" y="0"/>
            <a:ext cx="3905429" cy="3730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lvl1pPr algn="r">
              <a:defRPr sz="1200">
                <a:solidFill>
                  <a:schemeClr val="tx1"/>
                </a:solidFill>
              </a:defRPr>
            </a:lvl1pPr>
          </a:lstStyle>
          <a:p>
            <a:endParaRPr lang="en-GB"/>
          </a:p>
        </p:txBody>
      </p:sp>
      <p:sp>
        <p:nvSpPr>
          <p:cNvPr id="157700" name="Rectangle 4"/>
          <p:cNvSpPr>
            <a:spLocks noGrp="1" noRot="1" noChangeAspect="1" noChangeArrowheads="1" noTextEdit="1"/>
          </p:cNvSpPr>
          <p:nvPr>
            <p:ph type="sldImg" idx="2"/>
          </p:nvPr>
        </p:nvSpPr>
        <p:spPr bwMode="auto">
          <a:xfrm>
            <a:off x="2830513" y="533400"/>
            <a:ext cx="3484562" cy="261302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7701" name="Rectangle 5"/>
          <p:cNvSpPr>
            <a:spLocks noGrp="1" noChangeArrowheads="1"/>
          </p:cNvSpPr>
          <p:nvPr>
            <p:ph type="body" sz="quarter" idx="3"/>
          </p:nvPr>
        </p:nvSpPr>
        <p:spPr bwMode="auto">
          <a:xfrm>
            <a:off x="1233404" y="3305949"/>
            <a:ext cx="6675877" cy="31470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57702" name="Rectangle 6"/>
          <p:cNvSpPr>
            <a:spLocks noGrp="1" noChangeArrowheads="1"/>
          </p:cNvSpPr>
          <p:nvPr>
            <p:ph type="ftr" sz="quarter" idx="4"/>
          </p:nvPr>
        </p:nvSpPr>
        <p:spPr bwMode="auto">
          <a:xfrm>
            <a:off x="1" y="6611898"/>
            <a:ext cx="4008039" cy="32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b" anchorCtr="0" compatLnSpc="1">
            <a:prstTxWarp prst="textNoShape">
              <a:avLst/>
            </a:prstTxWarp>
          </a:bodyPr>
          <a:lstStyle>
            <a:lvl1pPr algn="l">
              <a:defRPr sz="1200">
                <a:solidFill>
                  <a:schemeClr val="tx1"/>
                </a:solidFill>
              </a:defRPr>
            </a:lvl1pPr>
          </a:lstStyle>
          <a:p>
            <a:endParaRPr lang="en-GB"/>
          </a:p>
        </p:txBody>
      </p:sp>
      <p:sp>
        <p:nvSpPr>
          <p:cNvPr id="157703" name="Rectangle 7"/>
          <p:cNvSpPr>
            <a:spLocks noGrp="1" noChangeArrowheads="1"/>
          </p:cNvSpPr>
          <p:nvPr>
            <p:ph type="sldNum" sz="quarter" idx="5"/>
          </p:nvPr>
        </p:nvSpPr>
        <p:spPr bwMode="auto">
          <a:xfrm>
            <a:off x="5237256" y="6611898"/>
            <a:ext cx="3905429" cy="32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b" anchorCtr="0" compatLnSpc="1">
            <a:prstTxWarp prst="textNoShape">
              <a:avLst/>
            </a:prstTxWarp>
          </a:bodyPr>
          <a:lstStyle>
            <a:lvl1pPr algn="r">
              <a:defRPr sz="1200">
                <a:solidFill>
                  <a:schemeClr val="tx1"/>
                </a:solidFill>
              </a:defRPr>
            </a:lvl1pPr>
          </a:lstStyle>
          <a:p>
            <a:fld id="{A54CCEC5-2E68-4059-B767-FA3D8A30EF6E}" type="slidenum">
              <a:rPr lang="en-GB"/>
              <a:pPr/>
              <a:t>‹#›</a:t>
            </a:fld>
            <a:endParaRPr lang="en-GB"/>
          </a:p>
        </p:txBody>
      </p:sp>
    </p:spTree>
    <p:extLst>
      <p:ext uri="{BB962C8B-B14F-4D97-AF65-F5344CB8AC3E}">
        <p14:creationId xmlns:p14="http://schemas.microsoft.com/office/powerpoint/2010/main" val="18873033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28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28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28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28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E5CF0B-5FEE-4992-B6F3-F6578EEEE090}" type="slidenum">
              <a:rPr lang="en-GB"/>
              <a:pPr/>
              <a:t>1</a:t>
            </a:fld>
            <a:endParaRPr lang="en-GB"/>
          </a:p>
        </p:txBody>
      </p:sp>
      <p:sp>
        <p:nvSpPr>
          <p:cNvPr id="158722" name="Rectangle 2"/>
          <p:cNvSpPr>
            <a:spLocks noGrp="1" noRot="1" noChangeAspect="1" noChangeArrowheads="1" noTextEdit="1"/>
          </p:cNvSpPr>
          <p:nvPr>
            <p:ph type="sldImg"/>
          </p:nvPr>
        </p:nvSpPr>
        <p:spPr>
          <a:ln/>
        </p:spPr>
      </p:sp>
      <p:sp>
        <p:nvSpPr>
          <p:cNvPr id="1587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898650" y="655638"/>
            <a:ext cx="3152775" cy="2365375"/>
          </a:xfrm>
        </p:spPr>
      </p:sp>
      <p:sp>
        <p:nvSpPr>
          <p:cNvPr id="3" name="Notes Placeholder 2"/>
          <p:cNvSpPr>
            <a:spLocks noGrp="1"/>
          </p:cNvSpPr>
          <p:nvPr>
            <p:ph type="body" idx="1"/>
          </p:nvPr>
        </p:nvSpPr>
        <p:spPr/>
        <p:txBody>
          <a:bodyPr/>
          <a:lstStyle/>
          <a:p>
            <a:pPr marL="0" indent="0">
              <a:buNone/>
            </a:pPr>
            <a:r>
              <a:rPr lang="en-CA" dirty="0"/>
              <a:t>\</a:t>
            </a:r>
          </a:p>
        </p:txBody>
      </p:sp>
      <p:sp>
        <p:nvSpPr>
          <p:cNvPr id="4" name="Slide Number Placeholder 3"/>
          <p:cNvSpPr>
            <a:spLocks noGrp="1"/>
          </p:cNvSpPr>
          <p:nvPr>
            <p:ph type="sldNum" sz="quarter" idx="5"/>
          </p:nvPr>
        </p:nvSpPr>
        <p:spPr/>
        <p:txBody>
          <a:bodyPr/>
          <a:lstStyle/>
          <a:p>
            <a:pPr>
              <a:defRPr/>
            </a:pPr>
            <a:fld id="{997D539F-3639-4C82-BF71-1EF3CBA8CFCA}" type="slidenum">
              <a:rPr lang="en-GB" altLang="en-US" smtClean="0"/>
              <a:pPr>
                <a:defRPr/>
              </a:pPr>
              <a:t>10</a:t>
            </a:fld>
            <a:endParaRPr lang="en-GB" altLang="en-US"/>
          </a:p>
        </p:txBody>
      </p:sp>
    </p:spTree>
    <p:extLst>
      <p:ext uri="{BB962C8B-B14F-4D97-AF65-F5344CB8AC3E}">
        <p14:creationId xmlns:p14="http://schemas.microsoft.com/office/powerpoint/2010/main" val="34383339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898650" y="655638"/>
            <a:ext cx="3152775" cy="2365375"/>
          </a:xfrm>
        </p:spPr>
      </p:sp>
      <p:sp>
        <p:nvSpPr>
          <p:cNvPr id="3" name="Notes Placeholder 2"/>
          <p:cNvSpPr>
            <a:spLocks noGrp="1"/>
          </p:cNvSpPr>
          <p:nvPr>
            <p:ph type="body" idx="1"/>
          </p:nvPr>
        </p:nvSpPr>
        <p:spPr/>
        <p:txBody>
          <a:bodyPr/>
          <a:lstStyle/>
          <a:p>
            <a:pPr marL="0" indent="0">
              <a:buNone/>
            </a:pPr>
            <a:r>
              <a:rPr lang="en-CA" dirty="0"/>
              <a:t>There is no denying that there is such a thing as sphere sovereignty.</a:t>
            </a:r>
          </a:p>
        </p:txBody>
      </p:sp>
      <p:sp>
        <p:nvSpPr>
          <p:cNvPr id="4" name="Slide Number Placeholder 3"/>
          <p:cNvSpPr>
            <a:spLocks noGrp="1"/>
          </p:cNvSpPr>
          <p:nvPr>
            <p:ph type="sldNum" sz="quarter" idx="5"/>
          </p:nvPr>
        </p:nvSpPr>
        <p:spPr/>
        <p:txBody>
          <a:bodyPr/>
          <a:lstStyle/>
          <a:p>
            <a:pPr>
              <a:defRPr/>
            </a:pPr>
            <a:fld id="{997D539F-3639-4C82-BF71-1EF3CBA8CFCA}" type="slidenum">
              <a:rPr lang="en-GB" altLang="en-US" smtClean="0"/>
              <a:pPr>
                <a:defRPr/>
              </a:pPr>
              <a:t>11</a:t>
            </a:fld>
            <a:endParaRPr lang="en-GB" altLang="en-US"/>
          </a:p>
        </p:txBody>
      </p:sp>
    </p:spTree>
    <p:extLst>
      <p:ext uri="{BB962C8B-B14F-4D97-AF65-F5344CB8AC3E}">
        <p14:creationId xmlns:p14="http://schemas.microsoft.com/office/powerpoint/2010/main" val="21141380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898650" y="655638"/>
            <a:ext cx="3152775" cy="2365375"/>
          </a:xfrm>
        </p:spPr>
      </p:sp>
      <p:sp>
        <p:nvSpPr>
          <p:cNvPr id="3" name="Notes Placeholder 2"/>
          <p:cNvSpPr>
            <a:spLocks noGrp="1"/>
          </p:cNvSpPr>
          <p:nvPr>
            <p:ph type="body" idx="1"/>
          </p:nvPr>
        </p:nvSpPr>
        <p:spPr/>
        <p:txBody>
          <a:bodyPr/>
          <a:lstStyle/>
          <a:p>
            <a:pPr marL="0" indent="0">
              <a:buNone/>
            </a:pPr>
            <a:endParaRPr lang="en-CA" dirty="0"/>
          </a:p>
        </p:txBody>
      </p:sp>
      <p:sp>
        <p:nvSpPr>
          <p:cNvPr id="4" name="Slide Number Placeholder 3"/>
          <p:cNvSpPr>
            <a:spLocks noGrp="1"/>
          </p:cNvSpPr>
          <p:nvPr>
            <p:ph type="sldNum" sz="quarter" idx="5"/>
          </p:nvPr>
        </p:nvSpPr>
        <p:spPr/>
        <p:txBody>
          <a:bodyPr/>
          <a:lstStyle/>
          <a:p>
            <a:pPr>
              <a:defRPr/>
            </a:pPr>
            <a:fld id="{997D539F-3639-4C82-BF71-1EF3CBA8CFCA}" type="slidenum">
              <a:rPr lang="en-GB" altLang="en-US" smtClean="0"/>
              <a:pPr>
                <a:defRPr/>
              </a:pPr>
              <a:t>12</a:t>
            </a:fld>
            <a:endParaRPr lang="en-GB" altLang="en-US"/>
          </a:p>
        </p:txBody>
      </p:sp>
    </p:spTree>
    <p:extLst>
      <p:ext uri="{BB962C8B-B14F-4D97-AF65-F5344CB8AC3E}">
        <p14:creationId xmlns:p14="http://schemas.microsoft.com/office/powerpoint/2010/main" val="41755138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898650" y="655638"/>
            <a:ext cx="3152775" cy="2365375"/>
          </a:xfrm>
        </p:spPr>
      </p:sp>
      <p:sp>
        <p:nvSpPr>
          <p:cNvPr id="3" name="Notes Placeholder 2"/>
          <p:cNvSpPr>
            <a:spLocks noGrp="1"/>
          </p:cNvSpPr>
          <p:nvPr>
            <p:ph type="body" idx="1"/>
          </p:nvPr>
        </p:nvSpPr>
        <p:spPr/>
        <p:txBody>
          <a:bodyPr/>
          <a:lstStyle/>
          <a:p>
            <a:pPr marL="0" indent="0">
              <a:buNone/>
            </a:pPr>
            <a:endParaRPr lang="en-CA" dirty="0"/>
          </a:p>
        </p:txBody>
      </p:sp>
      <p:sp>
        <p:nvSpPr>
          <p:cNvPr id="4" name="Slide Number Placeholder 3"/>
          <p:cNvSpPr>
            <a:spLocks noGrp="1"/>
          </p:cNvSpPr>
          <p:nvPr>
            <p:ph type="sldNum" sz="quarter" idx="5"/>
          </p:nvPr>
        </p:nvSpPr>
        <p:spPr/>
        <p:txBody>
          <a:bodyPr/>
          <a:lstStyle/>
          <a:p>
            <a:pPr>
              <a:defRPr/>
            </a:pPr>
            <a:fld id="{997D539F-3639-4C82-BF71-1EF3CBA8CFCA}" type="slidenum">
              <a:rPr lang="en-GB" altLang="en-US" smtClean="0"/>
              <a:pPr>
                <a:defRPr/>
              </a:pPr>
              <a:t>13</a:t>
            </a:fld>
            <a:endParaRPr lang="en-GB" altLang="en-US"/>
          </a:p>
        </p:txBody>
      </p:sp>
    </p:spTree>
    <p:extLst>
      <p:ext uri="{BB962C8B-B14F-4D97-AF65-F5344CB8AC3E}">
        <p14:creationId xmlns:p14="http://schemas.microsoft.com/office/powerpoint/2010/main" val="8991651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A54CCEC5-2E68-4059-B767-FA3D8A30EF6E}" type="slidenum">
              <a:rPr lang="en-GB" smtClean="0"/>
              <a:pPr/>
              <a:t>14</a:t>
            </a:fld>
            <a:endParaRPr lang="en-GB"/>
          </a:p>
        </p:txBody>
      </p:sp>
    </p:spTree>
    <p:extLst>
      <p:ext uri="{BB962C8B-B14F-4D97-AF65-F5344CB8AC3E}">
        <p14:creationId xmlns:p14="http://schemas.microsoft.com/office/powerpoint/2010/main" val="35461059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A54CCEC5-2E68-4059-B767-FA3D8A30EF6E}" type="slidenum">
              <a:rPr lang="en-GB" smtClean="0"/>
              <a:pPr/>
              <a:t>16</a:t>
            </a:fld>
            <a:endParaRPr lang="en-GB"/>
          </a:p>
        </p:txBody>
      </p:sp>
    </p:spTree>
    <p:extLst>
      <p:ext uri="{BB962C8B-B14F-4D97-AF65-F5344CB8AC3E}">
        <p14:creationId xmlns:p14="http://schemas.microsoft.com/office/powerpoint/2010/main" val="30277225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A54CCEC5-2E68-4059-B767-FA3D8A30EF6E}" type="slidenum">
              <a:rPr lang="en-GB" smtClean="0"/>
              <a:pPr/>
              <a:t>17</a:t>
            </a:fld>
            <a:endParaRPr lang="en-GB"/>
          </a:p>
        </p:txBody>
      </p:sp>
    </p:spTree>
    <p:extLst>
      <p:ext uri="{BB962C8B-B14F-4D97-AF65-F5344CB8AC3E}">
        <p14:creationId xmlns:p14="http://schemas.microsoft.com/office/powerpoint/2010/main" val="24775170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A54CCEC5-2E68-4059-B767-FA3D8A30EF6E}" type="slidenum">
              <a:rPr lang="en-GB" smtClean="0"/>
              <a:pPr/>
              <a:t>18</a:t>
            </a:fld>
            <a:endParaRPr lang="en-GB"/>
          </a:p>
        </p:txBody>
      </p:sp>
    </p:spTree>
    <p:extLst>
      <p:ext uri="{BB962C8B-B14F-4D97-AF65-F5344CB8AC3E}">
        <p14:creationId xmlns:p14="http://schemas.microsoft.com/office/powerpoint/2010/main" val="3430545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A54CCEC5-2E68-4059-B767-FA3D8A30EF6E}" type="slidenum">
              <a:rPr lang="en-GB" smtClean="0"/>
              <a:pPr/>
              <a:t>19</a:t>
            </a:fld>
            <a:endParaRPr lang="en-GB"/>
          </a:p>
        </p:txBody>
      </p:sp>
    </p:spTree>
    <p:extLst>
      <p:ext uri="{BB962C8B-B14F-4D97-AF65-F5344CB8AC3E}">
        <p14:creationId xmlns:p14="http://schemas.microsoft.com/office/powerpoint/2010/main" val="22590536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A54CCEC5-2E68-4059-B767-FA3D8A30EF6E}" type="slidenum">
              <a:rPr lang="en-GB" smtClean="0"/>
              <a:pPr/>
              <a:t>20</a:t>
            </a:fld>
            <a:endParaRPr lang="en-GB"/>
          </a:p>
        </p:txBody>
      </p:sp>
    </p:spTree>
    <p:extLst>
      <p:ext uri="{BB962C8B-B14F-4D97-AF65-F5344CB8AC3E}">
        <p14:creationId xmlns:p14="http://schemas.microsoft.com/office/powerpoint/2010/main" val="1888014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A54CCEC5-2E68-4059-B767-FA3D8A30EF6E}" type="slidenum">
              <a:rPr lang="en-GB" smtClean="0"/>
              <a:pPr/>
              <a:t>2</a:t>
            </a:fld>
            <a:endParaRPr lang="en-GB"/>
          </a:p>
        </p:txBody>
      </p:sp>
    </p:spTree>
    <p:extLst>
      <p:ext uri="{BB962C8B-B14F-4D97-AF65-F5344CB8AC3E}">
        <p14:creationId xmlns:p14="http://schemas.microsoft.com/office/powerpoint/2010/main" val="732365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A54CCEC5-2E68-4059-B767-FA3D8A30EF6E}" type="slidenum">
              <a:rPr lang="en-GB" smtClean="0"/>
              <a:pPr/>
              <a:t>21</a:t>
            </a:fld>
            <a:endParaRPr lang="en-GB"/>
          </a:p>
        </p:txBody>
      </p:sp>
    </p:spTree>
    <p:extLst>
      <p:ext uri="{BB962C8B-B14F-4D97-AF65-F5344CB8AC3E}">
        <p14:creationId xmlns:p14="http://schemas.microsoft.com/office/powerpoint/2010/main" val="40181734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A54CCEC5-2E68-4059-B767-FA3D8A30EF6E}" type="slidenum">
              <a:rPr lang="en-GB" smtClean="0"/>
              <a:pPr/>
              <a:t>22</a:t>
            </a:fld>
            <a:endParaRPr lang="en-GB"/>
          </a:p>
        </p:txBody>
      </p:sp>
    </p:spTree>
    <p:extLst>
      <p:ext uri="{BB962C8B-B14F-4D97-AF65-F5344CB8AC3E}">
        <p14:creationId xmlns:p14="http://schemas.microsoft.com/office/powerpoint/2010/main" val="7951843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A54CCEC5-2E68-4059-B767-FA3D8A30EF6E}" type="slidenum">
              <a:rPr lang="en-GB" smtClean="0"/>
              <a:pPr/>
              <a:t>23</a:t>
            </a:fld>
            <a:endParaRPr lang="en-GB"/>
          </a:p>
        </p:txBody>
      </p:sp>
    </p:spTree>
    <p:extLst>
      <p:ext uri="{BB962C8B-B14F-4D97-AF65-F5344CB8AC3E}">
        <p14:creationId xmlns:p14="http://schemas.microsoft.com/office/powerpoint/2010/main" val="16045071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A54CCEC5-2E68-4059-B767-FA3D8A30EF6E}" type="slidenum">
              <a:rPr lang="en-GB" smtClean="0"/>
              <a:pPr/>
              <a:t>24</a:t>
            </a:fld>
            <a:endParaRPr lang="en-GB"/>
          </a:p>
        </p:txBody>
      </p:sp>
    </p:spTree>
    <p:extLst>
      <p:ext uri="{BB962C8B-B14F-4D97-AF65-F5344CB8AC3E}">
        <p14:creationId xmlns:p14="http://schemas.microsoft.com/office/powerpoint/2010/main" val="10666456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A54CCEC5-2E68-4059-B767-FA3D8A30EF6E}" type="slidenum">
              <a:rPr lang="en-GB" smtClean="0"/>
              <a:pPr/>
              <a:t>25</a:t>
            </a:fld>
            <a:endParaRPr lang="en-GB"/>
          </a:p>
        </p:txBody>
      </p:sp>
    </p:spTree>
    <p:extLst>
      <p:ext uri="{BB962C8B-B14F-4D97-AF65-F5344CB8AC3E}">
        <p14:creationId xmlns:p14="http://schemas.microsoft.com/office/powerpoint/2010/main" val="35182661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A54CCEC5-2E68-4059-B767-FA3D8A30EF6E}" type="slidenum">
              <a:rPr lang="en-GB" smtClean="0"/>
              <a:pPr/>
              <a:t>26</a:t>
            </a:fld>
            <a:endParaRPr lang="en-GB"/>
          </a:p>
        </p:txBody>
      </p:sp>
    </p:spTree>
    <p:extLst>
      <p:ext uri="{BB962C8B-B14F-4D97-AF65-F5344CB8AC3E}">
        <p14:creationId xmlns:p14="http://schemas.microsoft.com/office/powerpoint/2010/main" val="4886585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A54CCEC5-2E68-4059-B767-FA3D8A30EF6E}" type="slidenum">
              <a:rPr lang="en-GB" smtClean="0"/>
              <a:pPr/>
              <a:t>27</a:t>
            </a:fld>
            <a:endParaRPr lang="en-GB"/>
          </a:p>
        </p:txBody>
      </p:sp>
    </p:spTree>
    <p:extLst>
      <p:ext uri="{BB962C8B-B14F-4D97-AF65-F5344CB8AC3E}">
        <p14:creationId xmlns:p14="http://schemas.microsoft.com/office/powerpoint/2010/main" val="35106075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A54CCEC5-2E68-4059-B767-FA3D8A30EF6E}" type="slidenum">
              <a:rPr lang="en-GB" smtClean="0"/>
              <a:pPr/>
              <a:t>3</a:t>
            </a:fld>
            <a:endParaRPr lang="en-GB"/>
          </a:p>
        </p:txBody>
      </p:sp>
    </p:spTree>
    <p:extLst>
      <p:ext uri="{BB962C8B-B14F-4D97-AF65-F5344CB8AC3E}">
        <p14:creationId xmlns:p14="http://schemas.microsoft.com/office/powerpoint/2010/main" val="40181734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A54CCEC5-2E68-4059-B767-FA3D8A30EF6E}" type="slidenum">
              <a:rPr lang="en-GB" smtClean="0"/>
              <a:pPr/>
              <a:t>4</a:t>
            </a:fld>
            <a:endParaRPr lang="en-GB"/>
          </a:p>
        </p:txBody>
      </p:sp>
    </p:spTree>
    <p:extLst>
      <p:ext uri="{BB962C8B-B14F-4D97-AF65-F5344CB8AC3E}">
        <p14:creationId xmlns:p14="http://schemas.microsoft.com/office/powerpoint/2010/main" val="7951843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A54CCEC5-2E68-4059-B767-FA3D8A30EF6E}" type="slidenum">
              <a:rPr lang="en-GB" smtClean="0"/>
              <a:pPr/>
              <a:t>5</a:t>
            </a:fld>
            <a:endParaRPr lang="en-GB"/>
          </a:p>
        </p:txBody>
      </p:sp>
    </p:spTree>
    <p:extLst>
      <p:ext uri="{BB962C8B-B14F-4D97-AF65-F5344CB8AC3E}">
        <p14:creationId xmlns:p14="http://schemas.microsoft.com/office/powerpoint/2010/main" val="16045071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A54CCEC5-2E68-4059-B767-FA3D8A30EF6E}" type="slidenum">
              <a:rPr lang="en-GB" smtClean="0"/>
              <a:pPr/>
              <a:t>6</a:t>
            </a:fld>
            <a:endParaRPr lang="en-GB"/>
          </a:p>
        </p:txBody>
      </p:sp>
    </p:spTree>
    <p:extLst>
      <p:ext uri="{BB962C8B-B14F-4D97-AF65-F5344CB8AC3E}">
        <p14:creationId xmlns:p14="http://schemas.microsoft.com/office/powerpoint/2010/main" val="10666456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A54CCEC5-2E68-4059-B767-FA3D8A30EF6E}" type="slidenum">
              <a:rPr lang="en-GB" smtClean="0"/>
              <a:pPr/>
              <a:t>7</a:t>
            </a:fld>
            <a:endParaRPr lang="en-GB"/>
          </a:p>
        </p:txBody>
      </p:sp>
    </p:spTree>
    <p:extLst>
      <p:ext uri="{BB962C8B-B14F-4D97-AF65-F5344CB8AC3E}">
        <p14:creationId xmlns:p14="http://schemas.microsoft.com/office/powerpoint/2010/main" val="35182661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A54CCEC5-2E68-4059-B767-FA3D8A30EF6E}" type="slidenum">
              <a:rPr lang="en-GB" smtClean="0"/>
              <a:pPr/>
              <a:t>8</a:t>
            </a:fld>
            <a:endParaRPr lang="en-GB"/>
          </a:p>
        </p:txBody>
      </p:sp>
    </p:spTree>
    <p:extLst>
      <p:ext uri="{BB962C8B-B14F-4D97-AF65-F5344CB8AC3E}">
        <p14:creationId xmlns:p14="http://schemas.microsoft.com/office/powerpoint/2010/main" val="4886585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A54CCEC5-2E68-4059-B767-FA3D8A30EF6E}" type="slidenum">
              <a:rPr lang="en-GB" smtClean="0"/>
              <a:pPr/>
              <a:t>9</a:t>
            </a:fld>
            <a:endParaRPr lang="en-GB"/>
          </a:p>
        </p:txBody>
      </p:sp>
    </p:spTree>
    <p:extLst>
      <p:ext uri="{BB962C8B-B14F-4D97-AF65-F5344CB8AC3E}">
        <p14:creationId xmlns:p14="http://schemas.microsoft.com/office/powerpoint/2010/main" val="35106075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CA"/>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Tree>
    <p:extLst>
      <p:ext uri="{BB962C8B-B14F-4D97-AF65-F5344CB8AC3E}">
        <p14:creationId xmlns:p14="http://schemas.microsoft.com/office/powerpoint/2010/main" val="297641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2235753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858000"/>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0" y="0"/>
            <a:ext cx="6705600" cy="6858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1420382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2577061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CA"/>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2152670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0" y="1219200"/>
            <a:ext cx="4495800" cy="5638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219200"/>
            <a:ext cx="4495800" cy="5638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3513456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CA"/>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73488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Tree>
    <p:extLst>
      <p:ext uri="{BB962C8B-B14F-4D97-AF65-F5344CB8AC3E}">
        <p14:creationId xmlns:p14="http://schemas.microsoft.com/office/powerpoint/2010/main" val="815812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6747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CA"/>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992250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CA"/>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171820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p:cNvSpPr>
            <a:spLocks noGrp="1" noChangeArrowheads="1"/>
          </p:cNvSpPr>
          <p:nvPr>
            <p:ph type="body" idx="1"/>
          </p:nvPr>
        </p:nvSpPr>
        <p:spPr bwMode="auto">
          <a:xfrm>
            <a:off x="0" y="1219200"/>
            <a:ext cx="9144000" cy="563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a:p>
            <a:pPr lvl="3"/>
            <a:r>
              <a:rPr lang="en-GB" altLang="en-US" dirty="0"/>
              <a:t>Fourth level</a:t>
            </a:r>
          </a:p>
          <a:p>
            <a:pPr lvl="4"/>
            <a:r>
              <a:rPr lang="en-GB" altLang="en-US" dirty="0"/>
              <a:t>Fifth level</a:t>
            </a:r>
          </a:p>
        </p:txBody>
      </p:sp>
    </p:spTree>
    <p:extLst>
      <p:ext uri="{BB962C8B-B14F-4D97-AF65-F5344CB8AC3E}">
        <p14:creationId xmlns:p14="http://schemas.microsoft.com/office/powerpoint/2010/main" val="963121822"/>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000" kern="1200">
          <a:solidFill>
            <a:schemeClr val="tx2"/>
          </a:solidFill>
          <a:latin typeface="Calibri" panose="020F0502020204030204" pitchFamily="34" charset="0"/>
          <a:ea typeface="+mj-ea"/>
          <a:cs typeface="Calibri" panose="020F0502020204030204" pitchFamily="34" charset="0"/>
        </a:defRPr>
      </a:lvl1pPr>
      <a:lvl2pPr algn="ctr" rtl="0" eaLnBrk="0" fontAlgn="base" hangingPunct="0">
        <a:spcBef>
          <a:spcPct val="0"/>
        </a:spcBef>
        <a:spcAft>
          <a:spcPct val="0"/>
        </a:spcAft>
        <a:defRPr sz="4000">
          <a:solidFill>
            <a:schemeClr val="tx2"/>
          </a:solidFill>
          <a:latin typeface="Comic Sans MS" panose="030F0702030302020204" pitchFamily="66" charset="0"/>
        </a:defRPr>
      </a:lvl2pPr>
      <a:lvl3pPr algn="ctr" rtl="0" eaLnBrk="0" fontAlgn="base" hangingPunct="0">
        <a:spcBef>
          <a:spcPct val="0"/>
        </a:spcBef>
        <a:spcAft>
          <a:spcPct val="0"/>
        </a:spcAft>
        <a:defRPr sz="4000">
          <a:solidFill>
            <a:schemeClr val="tx2"/>
          </a:solidFill>
          <a:latin typeface="Comic Sans MS" panose="030F0702030302020204" pitchFamily="66" charset="0"/>
        </a:defRPr>
      </a:lvl3pPr>
      <a:lvl4pPr algn="ctr" rtl="0" eaLnBrk="0" fontAlgn="base" hangingPunct="0">
        <a:spcBef>
          <a:spcPct val="0"/>
        </a:spcBef>
        <a:spcAft>
          <a:spcPct val="0"/>
        </a:spcAft>
        <a:defRPr sz="4000">
          <a:solidFill>
            <a:schemeClr val="tx2"/>
          </a:solidFill>
          <a:latin typeface="Comic Sans MS" panose="030F0702030302020204" pitchFamily="66" charset="0"/>
        </a:defRPr>
      </a:lvl4pPr>
      <a:lvl5pPr algn="ctr" rtl="0" eaLnBrk="0" fontAlgn="base" hangingPunct="0">
        <a:spcBef>
          <a:spcPct val="0"/>
        </a:spcBef>
        <a:spcAft>
          <a:spcPct val="0"/>
        </a:spcAft>
        <a:defRPr sz="4000">
          <a:solidFill>
            <a:schemeClr val="tx2"/>
          </a:solidFill>
          <a:latin typeface="Comic Sans MS" panose="030F0702030302020204" pitchFamily="66" charset="0"/>
        </a:defRPr>
      </a:lvl5pPr>
      <a:lvl6pPr marL="457200" algn="ctr" rtl="0" eaLnBrk="0" fontAlgn="base" hangingPunct="0">
        <a:spcBef>
          <a:spcPct val="0"/>
        </a:spcBef>
        <a:spcAft>
          <a:spcPct val="0"/>
        </a:spcAft>
        <a:defRPr sz="4000">
          <a:solidFill>
            <a:schemeClr val="tx2"/>
          </a:solidFill>
          <a:latin typeface="Comic Sans MS" panose="030F0702030302020204" pitchFamily="66" charset="0"/>
        </a:defRPr>
      </a:lvl6pPr>
      <a:lvl7pPr marL="914400" algn="ctr" rtl="0" eaLnBrk="0" fontAlgn="base" hangingPunct="0">
        <a:spcBef>
          <a:spcPct val="0"/>
        </a:spcBef>
        <a:spcAft>
          <a:spcPct val="0"/>
        </a:spcAft>
        <a:defRPr sz="4000">
          <a:solidFill>
            <a:schemeClr val="tx2"/>
          </a:solidFill>
          <a:latin typeface="Comic Sans MS" panose="030F0702030302020204" pitchFamily="66" charset="0"/>
        </a:defRPr>
      </a:lvl7pPr>
      <a:lvl8pPr marL="1371600" algn="ctr" rtl="0" eaLnBrk="0" fontAlgn="base" hangingPunct="0">
        <a:spcBef>
          <a:spcPct val="0"/>
        </a:spcBef>
        <a:spcAft>
          <a:spcPct val="0"/>
        </a:spcAft>
        <a:defRPr sz="4000">
          <a:solidFill>
            <a:schemeClr val="tx2"/>
          </a:solidFill>
          <a:latin typeface="Comic Sans MS" panose="030F0702030302020204" pitchFamily="66" charset="0"/>
        </a:defRPr>
      </a:lvl8pPr>
      <a:lvl9pPr marL="1828800" algn="ctr" rtl="0" eaLnBrk="0" fontAlgn="base" hangingPunct="0">
        <a:spcBef>
          <a:spcPct val="0"/>
        </a:spcBef>
        <a:spcAft>
          <a:spcPct val="0"/>
        </a:spcAft>
        <a:defRPr sz="4000">
          <a:solidFill>
            <a:schemeClr val="tx2"/>
          </a:solidFill>
          <a:latin typeface="Comic Sans MS" panose="030F0702030302020204" pitchFamily="66" charset="0"/>
        </a:defRPr>
      </a:lvl9pPr>
    </p:titleStyle>
    <p:bodyStyle>
      <a:lvl1pPr marL="342900" indent="-342900" algn="l" rtl="0" eaLnBrk="0" fontAlgn="base" hangingPunct="0">
        <a:spcBef>
          <a:spcPct val="20000"/>
        </a:spcBef>
        <a:spcAft>
          <a:spcPct val="0"/>
        </a:spcAft>
        <a:buChar char="•"/>
        <a:defRPr sz="2800" kern="1200">
          <a:solidFill>
            <a:schemeClr val="tx1"/>
          </a:solidFill>
          <a:latin typeface="Calibri" panose="020F0502020204030204" pitchFamily="34" charset="0"/>
          <a:ea typeface="+mn-ea"/>
          <a:cs typeface="Calibri" panose="020F0502020204030204" pitchFamily="34" charset="0"/>
        </a:defRPr>
      </a:lvl1pPr>
      <a:lvl2pPr marL="742950" indent="-285750" algn="l" rtl="0" eaLnBrk="0" fontAlgn="base" hangingPunct="0">
        <a:spcBef>
          <a:spcPct val="20000"/>
        </a:spcBef>
        <a:spcAft>
          <a:spcPct val="0"/>
        </a:spcAft>
        <a:buChar char="–"/>
        <a:defRPr sz="2400" kern="1200">
          <a:solidFill>
            <a:schemeClr val="tx1"/>
          </a:solidFill>
          <a:latin typeface="Calibri" panose="020F0502020204030204" pitchFamily="34" charset="0"/>
          <a:ea typeface="+mn-ea"/>
          <a:cs typeface="Calibri" panose="020F0502020204030204" pitchFamily="34" charset="0"/>
        </a:defRPr>
      </a:lvl2pPr>
      <a:lvl3pPr marL="1143000" indent="-228600" algn="l" rtl="0" eaLnBrk="0" fontAlgn="base" hangingPunct="0">
        <a:spcBef>
          <a:spcPct val="20000"/>
        </a:spcBef>
        <a:spcAft>
          <a:spcPct val="0"/>
        </a:spcAft>
        <a:buChar char="•"/>
        <a:defRPr sz="2000" kern="1200">
          <a:solidFill>
            <a:schemeClr val="tx1"/>
          </a:solidFill>
          <a:latin typeface="Calibri" panose="020F0502020204030204" pitchFamily="34" charset="0"/>
          <a:ea typeface="+mn-ea"/>
          <a:cs typeface="Calibri" panose="020F0502020204030204" pitchFamily="34" charset="0"/>
        </a:defRPr>
      </a:lvl3pPr>
      <a:lvl4pPr marL="1600200" indent="-228600" algn="l" rtl="0" eaLnBrk="0" fontAlgn="base" hangingPunct="0">
        <a:spcBef>
          <a:spcPct val="20000"/>
        </a:spcBef>
        <a:spcAft>
          <a:spcPct val="0"/>
        </a:spcAft>
        <a:buChar char="–"/>
        <a:defRPr kern="1200">
          <a:solidFill>
            <a:schemeClr val="tx1"/>
          </a:solidFill>
          <a:latin typeface="Calibri" panose="020F0502020204030204" pitchFamily="34" charset="0"/>
          <a:ea typeface="+mn-ea"/>
          <a:cs typeface="Calibri" panose="020F0502020204030204" pitchFamily="34" charset="0"/>
        </a:defRPr>
      </a:lvl4pPr>
      <a:lvl5pPr marL="2057400" indent="-228600" algn="l" rtl="0" eaLnBrk="0" fontAlgn="base" hangingPunct="0">
        <a:spcBef>
          <a:spcPct val="20000"/>
        </a:spcBef>
        <a:spcAft>
          <a:spcPct val="0"/>
        </a:spcAft>
        <a:buChar char="»"/>
        <a:defRPr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reformedperspective.ca/"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hyperlink" Target="http://arpacanada.ca/component/content/article/1525-now-available-god-and-government-by-dr-c-van-dam"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reformedperspective.ca/"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hyperlink" Target="http://arpacanada.ca/component/content/article/1525-now-available-god-and-government-by-dr-c-van-da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ctrTitle"/>
          </p:nvPr>
        </p:nvSpPr>
        <p:spPr>
          <a:xfrm>
            <a:off x="685800" y="2286000"/>
            <a:ext cx="7772400" cy="1143000"/>
          </a:xfrm>
        </p:spPr>
        <p:txBody>
          <a:bodyPr/>
          <a:lstStyle/>
          <a:p>
            <a:r>
              <a:rPr lang="en-GB"/>
              <a:t>Church and State</a:t>
            </a:r>
          </a:p>
        </p:txBody>
      </p:sp>
      <p:sp>
        <p:nvSpPr>
          <p:cNvPr id="126979" name="Rectangle 3"/>
          <p:cNvSpPr>
            <a:spLocks noGrp="1" noChangeArrowheads="1"/>
          </p:cNvSpPr>
          <p:nvPr>
            <p:ph type="subTitle" idx="1"/>
          </p:nvPr>
        </p:nvSpPr>
        <p:spPr/>
        <p:txBody>
          <a:bodyPr/>
          <a:lstStyle/>
          <a:p>
            <a:r>
              <a:rPr lang="en-GB" dirty="0"/>
              <a:t>Belgic Confession article 36</a:t>
            </a:r>
          </a:p>
          <a:p>
            <a:r>
              <a:rPr lang="en-GB"/>
              <a:t>Lesson 22</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3E584-B410-436C-BE3A-1722DC42BE50}"/>
              </a:ext>
            </a:extLst>
          </p:cNvPr>
          <p:cNvSpPr>
            <a:spLocks noGrp="1"/>
          </p:cNvSpPr>
          <p:nvPr>
            <p:ph type="title"/>
          </p:nvPr>
        </p:nvSpPr>
        <p:spPr/>
        <p:txBody>
          <a:bodyPr/>
          <a:lstStyle/>
          <a:p>
            <a:r>
              <a:rPr lang="en-CA" dirty="0"/>
              <a:t>Sphere Sovereignty</a:t>
            </a:r>
          </a:p>
        </p:txBody>
      </p:sp>
      <p:sp>
        <p:nvSpPr>
          <p:cNvPr id="6" name="Content Placeholder 5">
            <a:extLst>
              <a:ext uri="{FF2B5EF4-FFF2-40B4-BE49-F238E27FC236}">
                <a16:creationId xmlns:a16="http://schemas.microsoft.com/office/drawing/2014/main" id="{4A178E98-A31E-4126-B868-3DF26FD26FB3}"/>
              </a:ext>
            </a:extLst>
          </p:cNvPr>
          <p:cNvSpPr>
            <a:spLocks noGrp="1"/>
          </p:cNvSpPr>
          <p:nvPr>
            <p:ph idx="1"/>
          </p:nvPr>
        </p:nvSpPr>
        <p:spPr/>
        <p:txBody>
          <a:bodyPr/>
          <a:lstStyle/>
          <a:p>
            <a:endParaRPr lang="en-CA"/>
          </a:p>
        </p:txBody>
      </p:sp>
      <p:pic>
        <p:nvPicPr>
          <p:cNvPr id="1026" name="Picture 2">
            <a:extLst>
              <a:ext uri="{FF2B5EF4-FFF2-40B4-BE49-F238E27FC236}">
                <a16:creationId xmlns:a16="http://schemas.microsoft.com/office/drawing/2014/main" id="{2E7DC5CA-7760-4980-96E1-9CF39B87263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16013"/>
            <a:ext cx="9144000" cy="5741987"/>
          </a:xfrm>
          <a:prstGeom prst="rect">
            <a:avLst/>
          </a:prstGeom>
          <a:noFill/>
          <a:extLst>
            <a:ext uri="{909E8E84-426E-40DD-AFC4-6F175D3DCCD1}">
              <a14:hiddenFill xmlns:a14="http://schemas.microsoft.com/office/drawing/2010/main">
                <a:solidFill>
                  <a:srgbClr val="FFFFFF"/>
                </a:solidFill>
              </a14:hiddenFill>
            </a:ext>
          </a:extLst>
        </p:spPr>
      </p:pic>
      <p:sp>
        <p:nvSpPr>
          <p:cNvPr id="7" name="Oval 6">
            <a:extLst>
              <a:ext uri="{FF2B5EF4-FFF2-40B4-BE49-F238E27FC236}">
                <a16:creationId xmlns:a16="http://schemas.microsoft.com/office/drawing/2014/main" id="{02D4057F-5DCF-492C-A7A1-8E2ED294626B}"/>
              </a:ext>
            </a:extLst>
          </p:cNvPr>
          <p:cNvSpPr/>
          <p:nvPr/>
        </p:nvSpPr>
        <p:spPr bwMode="auto">
          <a:xfrm>
            <a:off x="5076056" y="2636912"/>
            <a:ext cx="864096" cy="504055"/>
          </a:xfrm>
          <a:prstGeom prst="ellipse">
            <a:avLst/>
          </a:prstGeom>
          <a:noFill/>
          <a:ln w="7620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CA" sz="2400" b="0" i="0" u="none" strike="noStrike" cap="none" normalizeH="0" baseline="0">
              <a:ln>
                <a:noFill/>
              </a:ln>
              <a:solidFill>
                <a:schemeClr val="bg1"/>
              </a:solidFill>
              <a:effectLst/>
              <a:latin typeface="Times New Roman" panose="02020603050405020304" pitchFamily="18" charset="0"/>
            </a:endParaRPr>
          </a:p>
        </p:txBody>
      </p:sp>
      <p:sp>
        <p:nvSpPr>
          <p:cNvPr id="8" name="Oval 7">
            <a:extLst>
              <a:ext uri="{FF2B5EF4-FFF2-40B4-BE49-F238E27FC236}">
                <a16:creationId xmlns:a16="http://schemas.microsoft.com/office/drawing/2014/main" id="{009543C1-C506-4A52-BC31-18EACFFAD70B}"/>
              </a:ext>
            </a:extLst>
          </p:cNvPr>
          <p:cNvSpPr/>
          <p:nvPr/>
        </p:nvSpPr>
        <p:spPr bwMode="auto">
          <a:xfrm>
            <a:off x="6677980" y="2133249"/>
            <a:ext cx="990364" cy="504055"/>
          </a:xfrm>
          <a:prstGeom prst="ellipse">
            <a:avLst/>
          </a:prstGeom>
          <a:noFill/>
          <a:ln w="7620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CA" sz="2400" b="0" i="0" u="none" strike="noStrike" cap="none" normalizeH="0" baseline="0">
              <a:ln>
                <a:noFill/>
              </a:ln>
              <a:solidFill>
                <a:schemeClr val="bg1"/>
              </a:solidFill>
              <a:effectLst/>
              <a:latin typeface="Times New Roman" panose="02020603050405020304" pitchFamily="18" charset="0"/>
            </a:endParaRPr>
          </a:p>
        </p:txBody>
      </p:sp>
      <p:sp>
        <p:nvSpPr>
          <p:cNvPr id="10" name="Oval 9">
            <a:extLst>
              <a:ext uri="{FF2B5EF4-FFF2-40B4-BE49-F238E27FC236}">
                <a16:creationId xmlns:a16="http://schemas.microsoft.com/office/drawing/2014/main" id="{4BF2CE5A-52CF-4A2C-87AD-523D1A5F955F}"/>
              </a:ext>
            </a:extLst>
          </p:cNvPr>
          <p:cNvSpPr/>
          <p:nvPr/>
        </p:nvSpPr>
        <p:spPr bwMode="auto">
          <a:xfrm>
            <a:off x="6182798" y="2864923"/>
            <a:ext cx="990364" cy="496200"/>
          </a:xfrm>
          <a:prstGeom prst="ellipse">
            <a:avLst/>
          </a:prstGeom>
          <a:noFill/>
          <a:ln w="7620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CA" sz="2400" b="0" i="0" u="none" strike="noStrike" cap="none" normalizeH="0" baseline="0">
              <a:ln>
                <a:noFill/>
              </a:ln>
              <a:solidFill>
                <a:schemeClr val="bg1"/>
              </a:solidFill>
              <a:effectLst/>
              <a:latin typeface="Times New Roman" panose="02020603050405020304" pitchFamily="18" charset="0"/>
            </a:endParaRPr>
          </a:p>
        </p:txBody>
      </p:sp>
    </p:spTree>
    <p:extLst>
      <p:ext uri="{BB962C8B-B14F-4D97-AF65-F5344CB8AC3E}">
        <p14:creationId xmlns:p14="http://schemas.microsoft.com/office/powerpoint/2010/main" val="128761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3E584-B410-436C-BE3A-1722DC42BE50}"/>
              </a:ext>
            </a:extLst>
          </p:cNvPr>
          <p:cNvSpPr>
            <a:spLocks noGrp="1"/>
          </p:cNvSpPr>
          <p:nvPr>
            <p:ph type="title"/>
          </p:nvPr>
        </p:nvSpPr>
        <p:spPr/>
        <p:txBody>
          <a:bodyPr/>
          <a:lstStyle/>
          <a:p>
            <a:r>
              <a:rPr lang="en-CA" dirty="0"/>
              <a:t>Sphere Sovereignty</a:t>
            </a:r>
          </a:p>
        </p:txBody>
      </p:sp>
      <p:sp>
        <p:nvSpPr>
          <p:cNvPr id="3" name="Content Placeholder 2">
            <a:extLst>
              <a:ext uri="{FF2B5EF4-FFF2-40B4-BE49-F238E27FC236}">
                <a16:creationId xmlns:a16="http://schemas.microsoft.com/office/drawing/2014/main" id="{C2043173-22BB-470A-A84D-19B525C8F26C}"/>
              </a:ext>
            </a:extLst>
          </p:cNvPr>
          <p:cNvSpPr>
            <a:spLocks noGrp="1"/>
          </p:cNvSpPr>
          <p:nvPr>
            <p:ph idx="1"/>
          </p:nvPr>
        </p:nvSpPr>
        <p:spPr>
          <a:xfrm>
            <a:off x="0" y="1219200"/>
            <a:ext cx="9143999" cy="5638800"/>
          </a:xfrm>
        </p:spPr>
        <p:txBody>
          <a:bodyPr/>
          <a:lstStyle/>
          <a:p>
            <a:pPr>
              <a:buFontTx/>
              <a:buChar char="-"/>
            </a:pPr>
            <a:r>
              <a:rPr lang="en-CA" dirty="0"/>
              <a:t>The three main spheres are </a:t>
            </a:r>
            <a:r>
              <a:rPr lang="en-CA" dirty="0">
                <a:solidFill>
                  <a:srgbClr val="00FF00"/>
                </a:solidFill>
              </a:rPr>
              <a:t>family, church, </a:t>
            </a:r>
            <a:r>
              <a:rPr lang="en-CA" dirty="0"/>
              <a:t>and</a:t>
            </a:r>
            <a:r>
              <a:rPr lang="en-CA" dirty="0">
                <a:solidFill>
                  <a:srgbClr val="00FF00"/>
                </a:solidFill>
              </a:rPr>
              <a:t> state</a:t>
            </a:r>
          </a:p>
          <a:p>
            <a:pPr>
              <a:buFontTx/>
              <a:buChar char="-"/>
            </a:pPr>
            <a:endParaRPr lang="en-CA" dirty="0"/>
          </a:p>
          <a:p>
            <a:pPr>
              <a:buFontTx/>
              <a:buChar char="-"/>
            </a:pPr>
            <a:r>
              <a:rPr lang="en-CA" dirty="0">
                <a:solidFill>
                  <a:srgbClr val="00FF00"/>
                </a:solidFill>
              </a:rPr>
              <a:t>God and His Christ </a:t>
            </a:r>
            <a:r>
              <a:rPr lang="en-CA" dirty="0"/>
              <a:t>have </a:t>
            </a:r>
            <a:r>
              <a:rPr lang="en-CA" dirty="0">
                <a:solidFill>
                  <a:srgbClr val="00FF00"/>
                </a:solidFill>
              </a:rPr>
              <a:t>supreme sovereignty </a:t>
            </a:r>
            <a:r>
              <a:rPr lang="en-CA" dirty="0"/>
              <a:t>in each sphere</a:t>
            </a:r>
          </a:p>
          <a:p>
            <a:pPr marL="457200" lvl="1" indent="0">
              <a:buNone/>
            </a:pPr>
            <a:r>
              <a:rPr lang="en-CA" i="1" dirty="0"/>
              <a:t>Psalm 24: The earth is the LORD’s, and all who dwell in it</a:t>
            </a:r>
          </a:p>
          <a:p>
            <a:pPr marL="457200" lvl="1" indent="0">
              <a:buNone/>
            </a:pPr>
            <a:r>
              <a:rPr lang="en-CA" i="1" dirty="0"/>
              <a:t>Ephesians 1: And God has seated Christ far above all rule and </a:t>
            </a:r>
            <a:br>
              <a:rPr lang="en-CA" i="1" dirty="0"/>
            </a:br>
            <a:r>
              <a:rPr lang="en-CA" i="1" dirty="0"/>
              <a:t>		authority and power and dominion … and has put all </a:t>
            </a:r>
            <a:br>
              <a:rPr lang="en-CA" i="1" dirty="0"/>
            </a:br>
            <a:r>
              <a:rPr lang="en-CA" i="1" dirty="0"/>
              <a:t>		things under His feet.</a:t>
            </a:r>
          </a:p>
          <a:p>
            <a:pPr marL="457200" lvl="1" indent="0">
              <a:buNone/>
            </a:pPr>
            <a:endParaRPr lang="en-CA" i="1" dirty="0"/>
          </a:p>
          <a:p>
            <a:pPr>
              <a:buFontTx/>
              <a:buChar char="-"/>
            </a:pPr>
            <a:r>
              <a:rPr lang="en-CA" dirty="0"/>
              <a:t>Each sphere is </a:t>
            </a:r>
            <a:r>
              <a:rPr lang="en-CA" dirty="0">
                <a:solidFill>
                  <a:srgbClr val="00FF00"/>
                </a:solidFill>
              </a:rPr>
              <a:t>sovereign in matters belonging to it</a:t>
            </a:r>
          </a:p>
          <a:p>
            <a:pPr marL="400050" lvl="1" indent="0">
              <a:buNone/>
            </a:pPr>
            <a:r>
              <a:rPr lang="en-CA" i="1" dirty="0"/>
              <a:t>For example, vengeance does not belong to humans but to God (Rom 12:19), who uses authorities to execute it (Rom 13:4)</a:t>
            </a:r>
          </a:p>
          <a:p>
            <a:pPr marL="400050" lvl="1" indent="0">
              <a:buNone/>
            </a:pPr>
            <a:endParaRPr lang="en-CA" i="1" dirty="0"/>
          </a:p>
          <a:p>
            <a:pPr lvl="1">
              <a:buFontTx/>
              <a:buChar char="-"/>
            </a:pPr>
            <a:endParaRPr lang="en-CA" dirty="0"/>
          </a:p>
          <a:p>
            <a:pPr marL="0" indent="0">
              <a:buNone/>
            </a:pPr>
            <a:endParaRPr lang="en-CA" i="1" dirty="0"/>
          </a:p>
          <a:p>
            <a:pPr marL="0" indent="0">
              <a:buNone/>
            </a:pPr>
            <a:endParaRPr lang="en-CA" i="1" dirty="0"/>
          </a:p>
        </p:txBody>
      </p:sp>
      <p:sp>
        <p:nvSpPr>
          <p:cNvPr id="6" name="Text Box 4">
            <a:extLst>
              <a:ext uri="{FF2B5EF4-FFF2-40B4-BE49-F238E27FC236}">
                <a16:creationId xmlns:a16="http://schemas.microsoft.com/office/drawing/2014/main" id="{73147043-FB09-B6A3-9216-E96F73F5D0D1}"/>
              </a:ext>
            </a:extLst>
          </p:cNvPr>
          <p:cNvSpPr txBox="1">
            <a:spLocks noChangeArrowheads="1"/>
          </p:cNvSpPr>
          <p:nvPr/>
        </p:nvSpPr>
        <p:spPr bwMode="auto">
          <a:xfrm>
            <a:off x="7689850" y="0"/>
            <a:ext cx="144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8000" dirty="0">
                <a:solidFill>
                  <a:srgbClr val="00FF00"/>
                </a:solidFill>
                <a:sym typeface="Wingdings" pitchFamily="2" charset="2"/>
              </a:rPr>
              <a:t></a:t>
            </a:r>
            <a:endParaRPr lang="en-US" sz="2400" dirty="0">
              <a:solidFill>
                <a:schemeClr val="tx1"/>
              </a:solidFill>
            </a:endParaRPr>
          </a:p>
        </p:txBody>
      </p:sp>
    </p:spTree>
    <p:extLst>
      <p:ext uri="{BB962C8B-B14F-4D97-AF65-F5344CB8AC3E}">
        <p14:creationId xmlns:p14="http://schemas.microsoft.com/office/powerpoint/2010/main" val="6682115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3E584-B410-436C-BE3A-1722DC42BE50}"/>
              </a:ext>
            </a:extLst>
          </p:cNvPr>
          <p:cNvSpPr>
            <a:spLocks noGrp="1"/>
          </p:cNvSpPr>
          <p:nvPr>
            <p:ph type="title"/>
          </p:nvPr>
        </p:nvSpPr>
        <p:spPr/>
        <p:txBody>
          <a:bodyPr/>
          <a:lstStyle/>
          <a:p>
            <a:r>
              <a:rPr lang="en-CA" dirty="0"/>
              <a:t>Sphere Sovereignty: BC 36 – URC version</a:t>
            </a:r>
          </a:p>
        </p:txBody>
      </p:sp>
      <p:sp>
        <p:nvSpPr>
          <p:cNvPr id="3" name="Content Placeholder 2">
            <a:extLst>
              <a:ext uri="{FF2B5EF4-FFF2-40B4-BE49-F238E27FC236}">
                <a16:creationId xmlns:a16="http://schemas.microsoft.com/office/drawing/2014/main" id="{C2043173-22BB-470A-A84D-19B525C8F26C}"/>
              </a:ext>
            </a:extLst>
          </p:cNvPr>
          <p:cNvSpPr>
            <a:spLocks noGrp="1"/>
          </p:cNvSpPr>
          <p:nvPr>
            <p:ph idx="1"/>
          </p:nvPr>
        </p:nvSpPr>
        <p:spPr>
          <a:xfrm>
            <a:off x="0" y="1219200"/>
            <a:ext cx="9143999" cy="5638800"/>
          </a:xfrm>
        </p:spPr>
        <p:txBody>
          <a:bodyPr/>
          <a:lstStyle/>
          <a:p>
            <a:pPr marL="0" indent="0">
              <a:buNone/>
            </a:pPr>
            <a:r>
              <a:rPr lang="en-CA" dirty="0"/>
              <a:t>…And being called in this manner to contribute to the advancement of a society that is pleasing to God, the civil rulers have the task, subject to God’s law, of removing every obstacle to the preaching of the gospel and to every aspect of divine worship.</a:t>
            </a:r>
          </a:p>
          <a:p>
            <a:pPr marL="0" indent="0">
              <a:buNone/>
            </a:pPr>
            <a:r>
              <a:rPr lang="en-CA" dirty="0"/>
              <a:t>They should do this while completely refraining from every tendency toward exercising absolute authority, and </a:t>
            </a:r>
            <a:r>
              <a:rPr lang="en-CA" i="1" dirty="0">
                <a:solidFill>
                  <a:srgbClr val="FFC000"/>
                </a:solidFill>
              </a:rPr>
              <a:t>while functioning in the sphere entrusted to them, with the means belonging to them</a:t>
            </a:r>
            <a:r>
              <a:rPr lang="en-CA" dirty="0"/>
              <a:t>.</a:t>
            </a:r>
          </a:p>
          <a:p>
            <a:pPr marL="0" indent="0">
              <a:buNone/>
            </a:pPr>
            <a:r>
              <a:rPr lang="en-CA" dirty="0"/>
              <a:t>They should do it in order that the Word of God may have free course; the kingdom of Jesus Christ may make progress; and every anti-Christian power may be resisted.</a:t>
            </a:r>
          </a:p>
          <a:p>
            <a:pPr marL="400050" lvl="1" indent="0">
              <a:buNone/>
            </a:pPr>
            <a:endParaRPr lang="en-CA" i="1" dirty="0"/>
          </a:p>
          <a:p>
            <a:pPr lvl="1">
              <a:buFontTx/>
              <a:buChar char="-"/>
            </a:pPr>
            <a:endParaRPr lang="en-CA" dirty="0"/>
          </a:p>
          <a:p>
            <a:pPr marL="0" indent="0">
              <a:buNone/>
            </a:pPr>
            <a:endParaRPr lang="en-CA" i="1" dirty="0"/>
          </a:p>
          <a:p>
            <a:pPr marL="0" indent="0">
              <a:buNone/>
            </a:pPr>
            <a:endParaRPr lang="en-CA" i="1" dirty="0"/>
          </a:p>
        </p:txBody>
      </p:sp>
    </p:spTree>
    <p:extLst>
      <p:ext uri="{BB962C8B-B14F-4D97-AF65-F5344CB8AC3E}">
        <p14:creationId xmlns:p14="http://schemas.microsoft.com/office/powerpoint/2010/main" val="41990860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3E584-B410-436C-BE3A-1722DC42BE50}"/>
              </a:ext>
            </a:extLst>
          </p:cNvPr>
          <p:cNvSpPr>
            <a:spLocks noGrp="1"/>
          </p:cNvSpPr>
          <p:nvPr>
            <p:ph type="title"/>
          </p:nvPr>
        </p:nvSpPr>
        <p:spPr/>
        <p:txBody>
          <a:bodyPr/>
          <a:lstStyle/>
          <a:p>
            <a:r>
              <a:rPr lang="en-CA" dirty="0"/>
              <a:t>…for the threat is</a:t>
            </a:r>
          </a:p>
        </p:txBody>
      </p:sp>
      <p:sp>
        <p:nvSpPr>
          <p:cNvPr id="6" name="Content Placeholder 5">
            <a:extLst>
              <a:ext uri="{FF2B5EF4-FFF2-40B4-BE49-F238E27FC236}">
                <a16:creationId xmlns:a16="http://schemas.microsoft.com/office/drawing/2014/main" id="{4A178E98-A31E-4126-B868-3DF26FD26FB3}"/>
              </a:ext>
            </a:extLst>
          </p:cNvPr>
          <p:cNvSpPr>
            <a:spLocks noGrp="1"/>
          </p:cNvSpPr>
          <p:nvPr>
            <p:ph idx="1"/>
          </p:nvPr>
        </p:nvSpPr>
        <p:spPr/>
        <p:txBody>
          <a:bodyPr/>
          <a:lstStyle/>
          <a:p>
            <a:endParaRPr lang="en-CA"/>
          </a:p>
        </p:txBody>
      </p:sp>
      <p:pic>
        <p:nvPicPr>
          <p:cNvPr id="2050" name="Picture 2">
            <a:extLst>
              <a:ext uri="{FF2B5EF4-FFF2-40B4-BE49-F238E27FC236}">
                <a16:creationId xmlns:a16="http://schemas.microsoft.com/office/drawing/2014/main" id="{EEB59537-AEF0-46B2-B4A0-9742D01930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241431"/>
            <a:ext cx="9144000" cy="56340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72357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22" name="Rectangle 2"/>
          <p:cNvSpPr>
            <a:spLocks noGrp="1" noChangeArrowheads="1"/>
          </p:cNvSpPr>
          <p:nvPr>
            <p:ph type="title"/>
          </p:nvPr>
        </p:nvSpPr>
        <p:spPr/>
        <p:txBody>
          <a:bodyPr/>
          <a:lstStyle/>
          <a:p>
            <a:pPr algn="l"/>
            <a:r>
              <a:rPr lang="en-GB"/>
              <a:t>The Government and the Church</a:t>
            </a:r>
          </a:p>
        </p:txBody>
      </p:sp>
      <p:sp>
        <p:nvSpPr>
          <p:cNvPr id="542723" name="Rectangle 3"/>
          <p:cNvSpPr>
            <a:spLocks noGrp="1" noChangeArrowheads="1"/>
          </p:cNvSpPr>
          <p:nvPr>
            <p:ph idx="1"/>
          </p:nvPr>
        </p:nvSpPr>
        <p:spPr/>
        <p:txBody>
          <a:bodyPr/>
          <a:lstStyle/>
          <a:p>
            <a:pPr>
              <a:buFontTx/>
              <a:buNone/>
            </a:pPr>
            <a:r>
              <a:rPr lang="en-US" dirty="0"/>
              <a:t>In relation to the church, </a:t>
            </a:r>
            <a:r>
              <a:rPr lang="en-US" dirty="0">
                <a:solidFill>
                  <a:srgbClr val="00FF00"/>
                </a:solidFill>
              </a:rPr>
              <a:t>the government is to</a:t>
            </a:r>
          </a:p>
          <a:p>
            <a:pPr lvl="1">
              <a:buFontTx/>
              <a:buNone/>
            </a:pPr>
            <a:r>
              <a:rPr lang="en-US" dirty="0">
                <a:solidFill>
                  <a:srgbClr val="00FF00"/>
                </a:solidFill>
              </a:rPr>
              <a:t>- ensure that religion can be practiced unhindered</a:t>
            </a:r>
            <a:endParaRPr lang="en-US" dirty="0"/>
          </a:p>
          <a:p>
            <a:pPr lvl="2">
              <a:buFontTx/>
              <a:buNone/>
            </a:pPr>
            <a:r>
              <a:rPr lang="en-US" dirty="0"/>
              <a:t>- allow for worship on Sunday</a:t>
            </a:r>
          </a:p>
          <a:p>
            <a:pPr lvl="2">
              <a:buFontTx/>
              <a:buNone/>
            </a:pPr>
            <a:r>
              <a:rPr lang="en-US" dirty="0"/>
              <a:t>- give room for locations of and facilities for worship</a:t>
            </a:r>
          </a:p>
          <a:p>
            <a:pPr lvl="1">
              <a:buFontTx/>
              <a:buNone/>
            </a:pPr>
            <a:r>
              <a:rPr lang="en-US" dirty="0">
                <a:solidFill>
                  <a:srgbClr val="00FF00"/>
                </a:solidFill>
              </a:rPr>
              <a:t>- protect the true religion</a:t>
            </a:r>
            <a:endParaRPr lang="en-US" dirty="0"/>
          </a:p>
          <a:p>
            <a:pPr lvl="2">
              <a:buFontTx/>
              <a:buNone/>
            </a:pPr>
            <a:r>
              <a:rPr lang="en-US" dirty="0"/>
              <a:t>- other religions are not oppress the true religion.</a:t>
            </a:r>
          </a:p>
          <a:p>
            <a:pPr>
              <a:buFontTx/>
              <a:buNone/>
            </a:pPr>
            <a:endParaRPr lang="en-US" dirty="0"/>
          </a:p>
          <a:p>
            <a:pPr>
              <a:buFontTx/>
              <a:buNone/>
            </a:pPr>
            <a:r>
              <a:rPr lang="en-US" dirty="0"/>
              <a:t>The extent of “protection” is variously understood by Reformed scholars. In the 20th century it was felt the Reformed of the 16th century had taken it too far. Hence 20 words were removed from art. 36. Others feel they should remain, some of these will </a:t>
            </a:r>
            <a:r>
              <a:rPr lang="en-US" dirty="0" err="1"/>
              <a:t>favour</a:t>
            </a:r>
            <a:r>
              <a:rPr lang="en-US" dirty="0"/>
              <a:t> a theocracy.</a:t>
            </a:r>
          </a:p>
        </p:txBody>
      </p:sp>
      <p:sp>
        <p:nvSpPr>
          <p:cNvPr id="542724" name="Text Box 4"/>
          <p:cNvSpPr txBox="1">
            <a:spLocks noChangeArrowheads="1"/>
          </p:cNvSpPr>
          <p:nvPr/>
        </p:nvSpPr>
        <p:spPr bwMode="auto">
          <a:xfrm>
            <a:off x="7689850" y="0"/>
            <a:ext cx="144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8000" dirty="0">
                <a:solidFill>
                  <a:srgbClr val="00FF00"/>
                </a:solidFill>
                <a:sym typeface="Wingdings" pitchFamily="2" charset="2"/>
              </a:rPr>
              <a:t></a:t>
            </a:r>
            <a:endParaRPr lang="en-US" sz="2400" dirty="0">
              <a:solidFill>
                <a:schemeClr val="tx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8C40C-2E62-2807-FE73-8C88DDECEDCF}"/>
              </a:ext>
            </a:extLst>
          </p:cNvPr>
          <p:cNvSpPr>
            <a:spLocks noGrp="1"/>
          </p:cNvSpPr>
          <p:nvPr>
            <p:ph type="title"/>
          </p:nvPr>
        </p:nvSpPr>
        <p:spPr/>
        <p:txBody>
          <a:bodyPr/>
          <a:lstStyle/>
          <a:p>
            <a:r>
              <a:rPr lang="en-CA" dirty="0"/>
              <a:t>The Government and the Church - BC 36</a:t>
            </a:r>
          </a:p>
        </p:txBody>
      </p:sp>
      <p:sp>
        <p:nvSpPr>
          <p:cNvPr id="3" name="Content Placeholder 2">
            <a:extLst>
              <a:ext uri="{FF2B5EF4-FFF2-40B4-BE49-F238E27FC236}">
                <a16:creationId xmlns:a16="http://schemas.microsoft.com/office/drawing/2014/main" id="{A0D8513C-1B45-3B9D-455A-6E2DDB44B325}"/>
              </a:ext>
            </a:extLst>
          </p:cNvPr>
          <p:cNvSpPr>
            <a:spLocks noGrp="1"/>
          </p:cNvSpPr>
          <p:nvPr>
            <p:ph idx="1"/>
          </p:nvPr>
        </p:nvSpPr>
        <p:spPr/>
        <p:txBody>
          <a:bodyPr/>
          <a:lstStyle/>
          <a:p>
            <a:pPr marL="0" indent="0">
              <a:buNone/>
            </a:pPr>
            <a:r>
              <a:rPr lang="en-CA" dirty="0"/>
              <a:t>Their task of restraining and sustaining is not limited to the public order but includes the protection of the church and its ministry in order that </a:t>
            </a:r>
            <a:r>
              <a:rPr lang="en-CA" dirty="0">
                <a:highlight>
                  <a:srgbClr val="800080"/>
                </a:highlight>
              </a:rPr>
              <a:t>*</a:t>
            </a:r>
            <a:r>
              <a:rPr lang="en-CA" dirty="0"/>
              <a:t> the kingdom of Christ may come, the Word of the gospel may be preached everywhere,4 and God may be honoured and served by everyone, as he requires in his Word.</a:t>
            </a:r>
          </a:p>
          <a:p>
            <a:pPr marL="0" indent="0">
              <a:buNone/>
            </a:pPr>
            <a:endParaRPr lang="en-CA" dirty="0"/>
          </a:p>
          <a:p>
            <a:pPr marL="0" indent="0">
              <a:buNone/>
            </a:pPr>
            <a:r>
              <a:rPr lang="en-CA" i="1" dirty="0">
                <a:highlight>
                  <a:srgbClr val="800080"/>
                </a:highlight>
              </a:rPr>
              <a:t>*</a:t>
            </a:r>
            <a:r>
              <a:rPr lang="en-CA" i="1" dirty="0"/>
              <a:t> The following words were deleted here by the General Synod 1905 of the Reformed Churches in the Netherlands (Gereformeerde Kerken in Nederland): </a:t>
            </a:r>
            <a:r>
              <a:rPr lang="en-CA" i="1" dirty="0">
                <a:solidFill>
                  <a:srgbClr val="FFC000"/>
                </a:solidFill>
              </a:rPr>
              <a:t>all idolatry and false worship may be removed and prevented, the kingdom of antichrist may be destroyed.</a:t>
            </a:r>
          </a:p>
        </p:txBody>
      </p:sp>
    </p:spTree>
    <p:extLst>
      <p:ext uri="{BB962C8B-B14F-4D97-AF65-F5344CB8AC3E}">
        <p14:creationId xmlns:p14="http://schemas.microsoft.com/office/powerpoint/2010/main" val="9606013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3746" name="Rectangle 2"/>
          <p:cNvSpPr>
            <a:spLocks noGrp="1" noChangeArrowheads="1"/>
          </p:cNvSpPr>
          <p:nvPr>
            <p:ph type="title"/>
          </p:nvPr>
        </p:nvSpPr>
        <p:spPr/>
        <p:txBody>
          <a:bodyPr/>
          <a:lstStyle/>
          <a:p>
            <a:pPr algn="l"/>
            <a:r>
              <a:rPr lang="en-GB"/>
              <a:t>The Church and the Government</a:t>
            </a:r>
          </a:p>
        </p:txBody>
      </p:sp>
      <p:sp>
        <p:nvSpPr>
          <p:cNvPr id="543747" name="Rectangle 3"/>
          <p:cNvSpPr>
            <a:spLocks noGrp="1" noChangeArrowheads="1"/>
          </p:cNvSpPr>
          <p:nvPr>
            <p:ph idx="1"/>
          </p:nvPr>
        </p:nvSpPr>
        <p:spPr/>
        <p:txBody>
          <a:bodyPr/>
          <a:lstStyle/>
          <a:p>
            <a:pPr>
              <a:buFontTx/>
              <a:buNone/>
            </a:pPr>
            <a:r>
              <a:rPr lang="en-US" dirty="0"/>
              <a:t>In relation to the government, </a:t>
            </a:r>
            <a:r>
              <a:rPr lang="en-US" dirty="0">
                <a:solidFill>
                  <a:srgbClr val="00FF00"/>
                </a:solidFill>
              </a:rPr>
              <a:t>the church is to</a:t>
            </a:r>
          </a:p>
          <a:p>
            <a:pPr lvl="1">
              <a:buFontTx/>
              <a:buNone/>
            </a:pPr>
            <a:r>
              <a:rPr lang="en-US" dirty="0">
                <a:solidFill>
                  <a:srgbClr val="00FF00"/>
                </a:solidFill>
              </a:rPr>
              <a:t>- pray for all those in authority</a:t>
            </a:r>
          </a:p>
          <a:p>
            <a:pPr lvl="1">
              <a:buFontTx/>
              <a:buNone/>
            </a:pPr>
            <a:r>
              <a:rPr lang="en-US" dirty="0">
                <a:solidFill>
                  <a:srgbClr val="00FF00"/>
                </a:solidFill>
              </a:rPr>
              <a:t>- impress upon Christians the necessity of obeying the authorities</a:t>
            </a:r>
          </a:p>
          <a:p>
            <a:pPr lvl="1">
              <a:buFontTx/>
              <a:buNone/>
            </a:pPr>
            <a:r>
              <a:rPr lang="en-US" dirty="0">
                <a:solidFill>
                  <a:srgbClr val="00FF00"/>
                </a:solidFill>
              </a:rPr>
              <a:t>- address the government on the spiritual side to issues</a:t>
            </a:r>
          </a:p>
          <a:p>
            <a:pPr lvl="1">
              <a:buFontTx/>
              <a:buNone/>
            </a:pPr>
            <a:endParaRPr lang="en-US" dirty="0"/>
          </a:p>
          <a:p>
            <a:pPr>
              <a:buFontTx/>
              <a:buNone/>
            </a:pPr>
            <a:r>
              <a:rPr lang="en-US" dirty="0"/>
              <a:t>In relation to addressing the government, there are various opinions among Reformed scholars. In our churches it is generally argued to be the task of individual Christians; churches are only to facilitate such action. Others feel the church may and should directly address the government on issues.</a:t>
            </a:r>
          </a:p>
          <a:p>
            <a:pPr lvl="1">
              <a:buFontTx/>
              <a:buNone/>
            </a:pPr>
            <a:endParaRPr lang="en-US" dirty="0"/>
          </a:p>
        </p:txBody>
      </p:sp>
      <p:sp>
        <p:nvSpPr>
          <p:cNvPr id="543748" name="Text Box 4"/>
          <p:cNvSpPr txBox="1">
            <a:spLocks noChangeArrowheads="1"/>
          </p:cNvSpPr>
          <p:nvPr/>
        </p:nvSpPr>
        <p:spPr bwMode="auto">
          <a:xfrm>
            <a:off x="7689850" y="0"/>
            <a:ext cx="144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8000">
                <a:solidFill>
                  <a:srgbClr val="00FF00"/>
                </a:solidFill>
                <a:sym typeface="Wingdings" pitchFamily="2" charset="2"/>
              </a:rPr>
              <a:t></a:t>
            </a:r>
            <a:endParaRPr lang="en-US" sz="2400">
              <a:solidFill>
                <a:schemeClr val="tx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4770" name="Rectangle 2"/>
          <p:cNvSpPr>
            <a:spLocks noGrp="1" noChangeArrowheads="1"/>
          </p:cNvSpPr>
          <p:nvPr>
            <p:ph type="title"/>
          </p:nvPr>
        </p:nvSpPr>
        <p:spPr/>
        <p:txBody>
          <a:bodyPr/>
          <a:lstStyle/>
          <a:p>
            <a:r>
              <a:rPr lang="en-GB"/>
              <a:t>Limits</a:t>
            </a:r>
          </a:p>
        </p:txBody>
      </p:sp>
      <p:sp>
        <p:nvSpPr>
          <p:cNvPr id="544771" name="Rectangle 3"/>
          <p:cNvSpPr>
            <a:spLocks noGrp="1" noChangeArrowheads="1"/>
          </p:cNvSpPr>
          <p:nvPr>
            <p:ph idx="1"/>
          </p:nvPr>
        </p:nvSpPr>
        <p:spPr/>
        <p:txBody>
          <a:bodyPr/>
          <a:lstStyle/>
          <a:p>
            <a:pPr>
              <a:buFontTx/>
              <a:buNone/>
            </a:pPr>
            <a:r>
              <a:rPr lang="en-GB" dirty="0"/>
              <a:t>Governing authorities are not allowed </a:t>
            </a:r>
            <a:r>
              <a:rPr lang="en-GB" dirty="0">
                <a:solidFill>
                  <a:srgbClr val="00FF00"/>
                </a:solidFill>
              </a:rPr>
              <a:t>to dictate to the church what it should teach or believe.</a:t>
            </a:r>
            <a:r>
              <a:rPr lang="en-GB" dirty="0"/>
              <a:t> </a:t>
            </a:r>
          </a:p>
          <a:p>
            <a:pPr lvl="1">
              <a:buFontTx/>
              <a:buChar char="-"/>
            </a:pPr>
            <a:r>
              <a:rPr lang="en-GB" dirty="0"/>
              <a:t>In most modern states a government will not want to do so either.</a:t>
            </a:r>
          </a:p>
          <a:p>
            <a:pPr lvl="1">
              <a:buFontTx/>
              <a:buChar char="-"/>
            </a:pPr>
            <a:r>
              <a:rPr lang="en-GB" dirty="0"/>
              <a:t>But in China, the government interferes big time!</a:t>
            </a:r>
          </a:p>
          <a:p>
            <a:pPr>
              <a:buFontTx/>
              <a:buNone/>
            </a:pPr>
            <a:endParaRPr lang="en-GB" dirty="0"/>
          </a:p>
          <a:p>
            <a:pPr>
              <a:buFontTx/>
              <a:buNone/>
            </a:pPr>
            <a:r>
              <a:rPr lang="en-GB" dirty="0"/>
              <a:t>The church is not allowed </a:t>
            </a:r>
            <a:r>
              <a:rPr lang="en-GB" dirty="0">
                <a:solidFill>
                  <a:srgbClr val="00FF00"/>
                </a:solidFill>
              </a:rPr>
              <a:t>to exercise types of authority that belong to the government.</a:t>
            </a:r>
            <a:endParaRPr lang="en-GB" dirty="0"/>
          </a:p>
          <a:p>
            <a:pPr lvl="1">
              <a:buFontTx/>
              <a:buNone/>
            </a:pPr>
            <a:r>
              <a:rPr lang="en-GB" dirty="0"/>
              <a:t>- A church is not allowed to impose fines, imprisonment, or perform physical punishment.</a:t>
            </a:r>
          </a:p>
        </p:txBody>
      </p:sp>
      <p:sp>
        <p:nvSpPr>
          <p:cNvPr id="544772" name="Text Box 4"/>
          <p:cNvSpPr txBox="1">
            <a:spLocks noChangeArrowheads="1"/>
          </p:cNvSpPr>
          <p:nvPr/>
        </p:nvSpPr>
        <p:spPr bwMode="auto">
          <a:xfrm>
            <a:off x="7689850" y="0"/>
            <a:ext cx="144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8000">
                <a:solidFill>
                  <a:srgbClr val="00FF00"/>
                </a:solidFill>
                <a:sym typeface="Wingdings" pitchFamily="2" charset="2"/>
              </a:rPr>
              <a:t></a:t>
            </a:r>
            <a:endParaRPr lang="en-US" sz="2400">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5794" name="Rectangle 2"/>
          <p:cNvSpPr>
            <a:spLocks noGrp="1" noChangeArrowheads="1"/>
          </p:cNvSpPr>
          <p:nvPr>
            <p:ph type="title"/>
          </p:nvPr>
        </p:nvSpPr>
        <p:spPr/>
        <p:txBody>
          <a:bodyPr/>
          <a:lstStyle/>
          <a:p>
            <a:r>
              <a:rPr lang="en-GB"/>
              <a:t>Participation in politics/society</a:t>
            </a:r>
          </a:p>
        </p:txBody>
      </p:sp>
      <p:sp>
        <p:nvSpPr>
          <p:cNvPr id="545795" name="Rectangle 3"/>
          <p:cNvSpPr>
            <a:spLocks noGrp="1" noChangeArrowheads="1"/>
          </p:cNvSpPr>
          <p:nvPr>
            <p:ph idx="1"/>
          </p:nvPr>
        </p:nvSpPr>
        <p:spPr>
          <a:xfrm>
            <a:off x="0" y="1219200"/>
            <a:ext cx="9144000" cy="1066800"/>
          </a:xfrm>
        </p:spPr>
        <p:txBody>
          <a:bodyPr/>
          <a:lstStyle/>
          <a:p>
            <a:pPr>
              <a:buFontTx/>
              <a:buNone/>
            </a:pPr>
            <a:r>
              <a:rPr lang="en-GB" dirty="0"/>
              <a:t>There are two ‘poles’ between which the Reformed will choose a position.</a:t>
            </a:r>
          </a:p>
          <a:p>
            <a:pPr>
              <a:buFontTx/>
              <a:buNone/>
            </a:pPr>
            <a:endParaRPr lang="en-GB" dirty="0"/>
          </a:p>
          <a:p>
            <a:pPr>
              <a:buFontTx/>
              <a:buNone/>
            </a:pPr>
            <a:r>
              <a:rPr lang="en-GB" dirty="0"/>
              <a:t>		</a:t>
            </a:r>
          </a:p>
        </p:txBody>
      </p:sp>
      <p:sp>
        <p:nvSpPr>
          <p:cNvPr id="545796" name="Oval 4"/>
          <p:cNvSpPr>
            <a:spLocks noChangeArrowheads="1"/>
          </p:cNvSpPr>
          <p:nvPr/>
        </p:nvSpPr>
        <p:spPr bwMode="auto">
          <a:xfrm>
            <a:off x="0" y="3732143"/>
            <a:ext cx="1752600" cy="1168539"/>
          </a:xfrm>
          <a:prstGeom prst="ellipse">
            <a:avLst/>
          </a:prstGeom>
          <a:solidFill>
            <a:srgbClr val="FF6600"/>
          </a:solidFill>
          <a:ln w="9525">
            <a:solidFill>
              <a:srgbClr val="FF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sz="2400" dirty="0">
                <a:solidFill>
                  <a:schemeClr val="bg1"/>
                </a:solidFill>
                <a:latin typeface="Comic Sans MS" pitchFamily="66" charset="0"/>
              </a:rPr>
              <a:t>Isola-</a:t>
            </a:r>
            <a:r>
              <a:rPr lang="en-GB" sz="2400" dirty="0" err="1">
                <a:solidFill>
                  <a:schemeClr val="bg1"/>
                </a:solidFill>
                <a:latin typeface="Comic Sans MS" pitchFamily="66" charset="0"/>
              </a:rPr>
              <a:t>tionist</a:t>
            </a:r>
            <a:endParaRPr lang="en-GB" sz="4000" dirty="0">
              <a:solidFill>
                <a:schemeClr val="bg1"/>
              </a:solidFill>
            </a:endParaRPr>
          </a:p>
        </p:txBody>
      </p:sp>
      <p:sp>
        <p:nvSpPr>
          <p:cNvPr id="545797" name="Oval 5"/>
          <p:cNvSpPr>
            <a:spLocks noChangeArrowheads="1"/>
          </p:cNvSpPr>
          <p:nvPr/>
        </p:nvSpPr>
        <p:spPr bwMode="auto">
          <a:xfrm>
            <a:off x="6858000" y="3728968"/>
            <a:ext cx="2286000" cy="1168539"/>
          </a:xfrm>
          <a:prstGeom prst="ellipse">
            <a:avLst/>
          </a:prstGeom>
          <a:solidFill>
            <a:srgbClr val="FF6600"/>
          </a:solidFill>
          <a:ln w="9525">
            <a:solidFill>
              <a:srgbClr val="FF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sz="2400" dirty="0">
                <a:solidFill>
                  <a:schemeClr val="bg1"/>
                </a:solidFill>
                <a:latin typeface="Comic Sans MS" pitchFamily="66" charset="0"/>
              </a:rPr>
              <a:t>Integra-</a:t>
            </a:r>
            <a:r>
              <a:rPr lang="en-GB" sz="2400" dirty="0" err="1">
                <a:solidFill>
                  <a:schemeClr val="bg1"/>
                </a:solidFill>
                <a:latin typeface="Comic Sans MS" pitchFamily="66" charset="0"/>
              </a:rPr>
              <a:t>tionist</a:t>
            </a:r>
            <a:endParaRPr lang="en-GB" sz="4000" dirty="0">
              <a:solidFill>
                <a:schemeClr val="bg1"/>
              </a:solidFill>
            </a:endParaRPr>
          </a:p>
        </p:txBody>
      </p:sp>
      <p:sp>
        <p:nvSpPr>
          <p:cNvPr id="545798" name="Line 6"/>
          <p:cNvSpPr>
            <a:spLocks noChangeShapeType="1"/>
          </p:cNvSpPr>
          <p:nvPr/>
        </p:nvSpPr>
        <p:spPr bwMode="auto">
          <a:xfrm>
            <a:off x="1752600" y="4267200"/>
            <a:ext cx="5181600" cy="0"/>
          </a:xfrm>
          <a:prstGeom prst="line">
            <a:avLst/>
          </a:prstGeom>
          <a:noFill/>
          <a:ln w="5715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545799" name="Line 7"/>
          <p:cNvSpPr>
            <a:spLocks noChangeShapeType="1"/>
          </p:cNvSpPr>
          <p:nvPr/>
        </p:nvSpPr>
        <p:spPr bwMode="auto">
          <a:xfrm flipV="1">
            <a:off x="1828800" y="4267200"/>
            <a:ext cx="0" cy="1066800"/>
          </a:xfrm>
          <a:prstGeom prst="line">
            <a:avLst/>
          </a:prstGeom>
          <a:noFill/>
          <a:ln w="9525">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545800" name="Line 8"/>
          <p:cNvSpPr>
            <a:spLocks noChangeShapeType="1"/>
          </p:cNvSpPr>
          <p:nvPr/>
        </p:nvSpPr>
        <p:spPr bwMode="auto">
          <a:xfrm flipV="1">
            <a:off x="3276600" y="4267200"/>
            <a:ext cx="0" cy="1066800"/>
          </a:xfrm>
          <a:prstGeom prst="line">
            <a:avLst/>
          </a:prstGeom>
          <a:noFill/>
          <a:ln w="9525">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545801" name="Line 9"/>
          <p:cNvSpPr>
            <a:spLocks noChangeShapeType="1"/>
          </p:cNvSpPr>
          <p:nvPr/>
        </p:nvSpPr>
        <p:spPr bwMode="auto">
          <a:xfrm flipV="1">
            <a:off x="4953000" y="4267200"/>
            <a:ext cx="0" cy="1066800"/>
          </a:xfrm>
          <a:prstGeom prst="line">
            <a:avLst/>
          </a:prstGeom>
          <a:noFill/>
          <a:ln w="9525">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545802" name="Line 10"/>
          <p:cNvSpPr>
            <a:spLocks noChangeShapeType="1"/>
          </p:cNvSpPr>
          <p:nvPr/>
        </p:nvSpPr>
        <p:spPr bwMode="auto">
          <a:xfrm flipV="1">
            <a:off x="6629400" y="4267200"/>
            <a:ext cx="0" cy="1066800"/>
          </a:xfrm>
          <a:prstGeom prst="line">
            <a:avLst/>
          </a:prstGeom>
          <a:noFill/>
          <a:ln w="9525">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545803" name="AutoShape 11"/>
          <p:cNvSpPr>
            <a:spLocks noChangeArrowheads="1"/>
          </p:cNvSpPr>
          <p:nvPr/>
        </p:nvSpPr>
        <p:spPr bwMode="auto">
          <a:xfrm>
            <a:off x="1295400" y="5334000"/>
            <a:ext cx="1143000" cy="1143000"/>
          </a:xfrm>
          <a:prstGeom prst="roundRect">
            <a:avLst>
              <a:gd name="adj" fmla="val 16667"/>
            </a:avLst>
          </a:prstGeom>
          <a:noFill/>
          <a:ln w="28575">
            <a:solidFill>
              <a:srgbClr val="FF66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GB" sz="2000"/>
              <a:t>Only CanRC</a:t>
            </a:r>
            <a:endParaRPr lang="en-GB"/>
          </a:p>
        </p:txBody>
      </p:sp>
      <p:sp>
        <p:nvSpPr>
          <p:cNvPr id="545804" name="AutoShape 12"/>
          <p:cNvSpPr>
            <a:spLocks noChangeArrowheads="1"/>
          </p:cNvSpPr>
          <p:nvPr/>
        </p:nvSpPr>
        <p:spPr bwMode="auto">
          <a:xfrm>
            <a:off x="2590800" y="5334000"/>
            <a:ext cx="1447800" cy="1143000"/>
          </a:xfrm>
          <a:prstGeom prst="roundRect">
            <a:avLst>
              <a:gd name="adj" fmla="val 16667"/>
            </a:avLst>
          </a:prstGeom>
          <a:noFill/>
          <a:ln w="28575">
            <a:solidFill>
              <a:srgbClr val="FF66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GB" sz="2000"/>
              <a:t>Only Reformed</a:t>
            </a:r>
            <a:endParaRPr lang="en-GB"/>
          </a:p>
        </p:txBody>
      </p:sp>
      <p:sp>
        <p:nvSpPr>
          <p:cNvPr id="545805" name="AutoShape 13"/>
          <p:cNvSpPr>
            <a:spLocks noChangeArrowheads="1"/>
          </p:cNvSpPr>
          <p:nvPr/>
        </p:nvSpPr>
        <p:spPr bwMode="auto">
          <a:xfrm>
            <a:off x="4267200" y="5334000"/>
            <a:ext cx="1371600" cy="1143000"/>
          </a:xfrm>
          <a:prstGeom prst="roundRect">
            <a:avLst>
              <a:gd name="adj" fmla="val 16667"/>
            </a:avLst>
          </a:prstGeom>
          <a:noFill/>
          <a:ln w="28575">
            <a:solidFill>
              <a:srgbClr val="FF66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GB" sz="2000"/>
              <a:t>Only Christians</a:t>
            </a:r>
            <a:endParaRPr lang="en-GB"/>
          </a:p>
        </p:txBody>
      </p:sp>
      <p:sp>
        <p:nvSpPr>
          <p:cNvPr id="545806" name="AutoShape 14"/>
          <p:cNvSpPr>
            <a:spLocks noChangeArrowheads="1"/>
          </p:cNvSpPr>
          <p:nvPr/>
        </p:nvSpPr>
        <p:spPr bwMode="auto">
          <a:xfrm>
            <a:off x="5943600" y="5334000"/>
            <a:ext cx="1524000" cy="1143000"/>
          </a:xfrm>
          <a:prstGeom prst="roundRect">
            <a:avLst>
              <a:gd name="adj" fmla="val 16667"/>
            </a:avLst>
          </a:prstGeom>
          <a:noFill/>
          <a:ln w="28575">
            <a:solidFill>
              <a:srgbClr val="FF66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GB" sz="2000"/>
              <a:t>Wherever the goal is common</a:t>
            </a:r>
            <a:endParaRPr lang="en-GB"/>
          </a:p>
        </p:txBody>
      </p:sp>
      <p:sp>
        <p:nvSpPr>
          <p:cNvPr id="17" name="Line 8"/>
          <p:cNvSpPr>
            <a:spLocks noChangeShapeType="1"/>
          </p:cNvSpPr>
          <p:nvPr/>
        </p:nvSpPr>
        <p:spPr bwMode="auto">
          <a:xfrm>
            <a:off x="4952998" y="3419872"/>
            <a:ext cx="1" cy="834556"/>
          </a:xfrm>
          <a:prstGeom prst="line">
            <a:avLst/>
          </a:prstGeom>
          <a:noFill/>
          <a:ln w="9525">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8" name="AutoShape 12"/>
          <p:cNvSpPr>
            <a:spLocks noChangeArrowheads="1"/>
          </p:cNvSpPr>
          <p:nvPr/>
        </p:nvSpPr>
        <p:spPr bwMode="auto">
          <a:xfrm>
            <a:off x="4195422" y="2276872"/>
            <a:ext cx="1447800" cy="1143000"/>
          </a:xfrm>
          <a:prstGeom prst="roundRect">
            <a:avLst>
              <a:gd name="adj" fmla="val 16667"/>
            </a:avLst>
          </a:prstGeom>
          <a:noFill/>
          <a:ln w="28575">
            <a:solidFill>
              <a:srgbClr val="00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GB" sz="2000" dirty="0"/>
              <a:t>Christian Heritage Party</a:t>
            </a:r>
            <a:endParaRPr lang="en-GB" dirty="0"/>
          </a:p>
        </p:txBody>
      </p:sp>
      <p:sp>
        <p:nvSpPr>
          <p:cNvPr id="19" name="Line 8"/>
          <p:cNvSpPr>
            <a:spLocks noChangeShapeType="1"/>
          </p:cNvSpPr>
          <p:nvPr/>
        </p:nvSpPr>
        <p:spPr bwMode="auto">
          <a:xfrm>
            <a:off x="6629400" y="3419872"/>
            <a:ext cx="0" cy="834556"/>
          </a:xfrm>
          <a:prstGeom prst="line">
            <a:avLst/>
          </a:prstGeom>
          <a:noFill/>
          <a:ln w="9525">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20" name="AutoShape 12"/>
          <p:cNvSpPr>
            <a:spLocks noChangeArrowheads="1"/>
          </p:cNvSpPr>
          <p:nvPr/>
        </p:nvSpPr>
        <p:spPr bwMode="auto">
          <a:xfrm>
            <a:off x="5774587" y="2276872"/>
            <a:ext cx="1690836" cy="1143000"/>
          </a:xfrm>
          <a:prstGeom prst="roundRect">
            <a:avLst>
              <a:gd name="adj" fmla="val 16667"/>
            </a:avLst>
          </a:prstGeom>
          <a:noFill/>
          <a:ln w="28575">
            <a:solidFill>
              <a:srgbClr val="00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GB" sz="2000" dirty="0"/>
              <a:t>Conservative </a:t>
            </a:r>
            <a:r>
              <a:rPr lang="en-GB" sz="2000" dirty="0" err="1"/>
              <a:t>Pary</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6818" name="Rectangle 2"/>
          <p:cNvSpPr>
            <a:spLocks noGrp="1" noChangeArrowheads="1"/>
          </p:cNvSpPr>
          <p:nvPr>
            <p:ph type="title"/>
          </p:nvPr>
        </p:nvSpPr>
        <p:spPr/>
        <p:txBody>
          <a:bodyPr/>
          <a:lstStyle/>
          <a:p>
            <a:r>
              <a:rPr lang="en-GB"/>
              <a:t>Neutral?</a:t>
            </a:r>
          </a:p>
        </p:txBody>
      </p:sp>
      <p:sp>
        <p:nvSpPr>
          <p:cNvPr id="546819" name="Rectangle 3"/>
          <p:cNvSpPr>
            <a:spLocks noGrp="1" noChangeArrowheads="1"/>
          </p:cNvSpPr>
          <p:nvPr>
            <p:ph idx="1"/>
          </p:nvPr>
        </p:nvSpPr>
        <p:spPr/>
        <p:txBody>
          <a:bodyPr/>
          <a:lstStyle/>
          <a:p>
            <a:pPr>
              <a:buFontTx/>
              <a:buNone/>
            </a:pPr>
            <a:r>
              <a:rPr lang="en-GB" dirty="0"/>
              <a:t>Some Reformed scholars argue a government should be neutral, neither favouring nor discouraging a religion.</a:t>
            </a:r>
          </a:p>
          <a:p>
            <a:pPr>
              <a:buFontTx/>
              <a:buNone/>
            </a:pPr>
            <a:r>
              <a:rPr lang="en-GB" dirty="0"/>
              <a:t>Others argue a government should not be neutral.</a:t>
            </a:r>
          </a:p>
          <a:p>
            <a:pPr>
              <a:buFontTx/>
              <a:buNone/>
            </a:pPr>
            <a:r>
              <a:rPr lang="en-GB" dirty="0"/>
              <a:t>	Of these:</a:t>
            </a:r>
          </a:p>
          <a:p>
            <a:pPr lvl="1">
              <a:buFontTx/>
              <a:buNone/>
            </a:pPr>
            <a:r>
              <a:rPr lang="en-GB" dirty="0"/>
              <a:t>- some limit the role of the government to the fifth through ninth commandments</a:t>
            </a:r>
          </a:p>
          <a:p>
            <a:pPr lvl="1">
              <a:buFontTx/>
              <a:buNone/>
            </a:pPr>
            <a:r>
              <a:rPr lang="en-GB" dirty="0"/>
              <a:t>- others argue the third through ninth commandments</a:t>
            </a:r>
          </a:p>
          <a:p>
            <a:pPr lvl="1">
              <a:buFontTx/>
              <a:buNone/>
            </a:pPr>
            <a:r>
              <a:rPr lang="en-GB" dirty="0"/>
              <a:t>- others argue the first through ninth commandments</a:t>
            </a:r>
          </a:p>
          <a:p>
            <a:pPr lvl="1">
              <a:buFontTx/>
              <a:buNone/>
            </a:pPr>
            <a:endParaRPr lang="en-GB" dirty="0"/>
          </a:p>
          <a:p>
            <a:pPr lvl="1">
              <a:buFontTx/>
              <a:buNone/>
            </a:pPr>
            <a:r>
              <a:rPr lang="en-GB" dirty="0"/>
              <a:t>note: The tenth commandment cannot be ‘policed’.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Psalm 72:10</a:t>
            </a:r>
          </a:p>
        </p:txBody>
      </p:sp>
      <p:sp>
        <p:nvSpPr>
          <p:cNvPr id="3" name="Content Placeholder 2"/>
          <p:cNvSpPr>
            <a:spLocks noGrp="1"/>
          </p:cNvSpPr>
          <p:nvPr>
            <p:ph idx="1"/>
          </p:nvPr>
        </p:nvSpPr>
        <p:spPr>
          <a:xfrm>
            <a:off x="1547664" y="1219200"/>
            <a:ext cx="7596336" cy="5638800"/>
          </a:xfrm>
        </p:spPr>
        <p:txBody>
          <a:bodyPr/>
          <a:lstStyle/>
          <a:p>
            <a:pPr marL="0" indent="0">
              <a:buNone/>
            </a:pPr>
            <a:r>
              <a:rPr lang="en-US" dirty="0">
                <a:solidFill>
                  <a:schemeClr val="tx1"/>
                </a:solidFill>
              </a:rPr>
              <a:t>The king whose name we are professing </a:t>
            </a:r>
          </a:p>
          <a:p>
            <a:pPr marL="0" indent="0">
              <a:buNone/>
            </a:pPr>
            <a:r>
              <a:rPr lang="en-US" dirty="0">
                <a:solidFill>
                  <a:schemeClr val="tx1"/>
                </a:solidFill>
              </a:rPr>
              <a:t>shall like the sun endure.</a:t>
            </a:r>
          </a:p>
          <a:p>
            <a:pPr marL="0" indent="0">
              <a:buNone/>
            </a:pPr>
            <a:r>
              <a:rPr lang="en-US" dirty="0">
                <a:solidFill>
                  <a:schemeClr val="tx1"/>
                </a:solidFill>
              </a:rPr>
              <a:t>In him all nations find their blessing;</a:t>
            </a:r>
          </a:p>
          <a:p>
            <a:pPr marL="0" indent="0">
              <a:buNone/>
            </a:pPr>
            <a:r>
              <a:rPr lang="en-US" dirty="0">
                <a:solidFill>
                  <a:schemeClr val="tx1"/>
                </a:solidFill>
              </a:rPr>
              <a:t>their peace will be secure.</a:t>
            </a:r>
          </a:p>
          <a:p>
            <a:pPr marL="0" indent="0">
              <a:buNone/>
            </a:pPr>
            <a:r>
              <a:rPr lang="en-US" dirty="0">
                <a:solidFill>
                  <a:schemeClr val="tx1"/>
                </a:solidFill>
              </a:rPr>
              <a:t>Blest be the LORD, for he so glorious</a:t>
            </a:r>
          </a:p>
          <a:p>
            <a:pPr marL="0" indent="0">
              <a:buNone/>
            </a:pPr>
            <a:r>
              <a:rPr lang="en-US" dirty="0">
                <a:solidFill>
                  <a:schemeClr val="tx1"/>
                </a:solidFill>
              </a:rPr>
              <a:t>alone does wondrous things.</a:t>
            </a:r>
          </a:p>
          <a:p>
            <a:pPr marL="0" indent="0">
              <a:buNone/>
            </a:pPr>
            <a:r>
              <a:rPr lang="en-US" dirty="0">
                <a:solidFill>
                  <a:schemeClr val="tx1"/>
                </a:solidFill>
              </a:rPr>
              <a:t>O God, in all the earth our chorus</a:t>
            </a:r>
          </a:p>
          <a:p>
            <a:pPr marL="0" indent="0">
              <a:buNone/>
            </a:pPr>
            <a:r>
              <a:rPr lang="en-US" dirty="0">
                <a:solidFill>
                  <a:schemeClr val="tx1"/>
                </a:solidFill>
              </a:rPr>
              <a:t>with “Amen, Amen” rings.</a:t>
            </a:r>
          </a:p>
          <a:p>
            <a:pPr marL="0" indent="0">
              <a:buNone/>
            </a:pPr>
            <a:endParaRPr lang="en-US" dirty="0"/>
          </a:p>
          <a:p>
            <a:pPr marL="0" indent="0">
              <a:buNone/>
            </a:pPr>
            <a:endParaRPr lang="en-CA" dirty="0">
              <a:solidFill>
                <a:schemeClr val="tx1"/>
              </a:solidFill>
            </a:endParaRPr>
          </a:p>
          <a:p>
            <a:pPr marL="0" indent="0">
              <a:buNone/>
            </a:pPr>
            <a:endParaRPr lang="en-CA" dirty="0"/>
          </a:p>
        </p:txBody>
      </p:sp>
    </p:spTree>
    <p:extLst>
      <p:ext uri="{BB962C8B-B14F-4D97-AF65-F5344CB8AC3E}">
        <p14:creationId xmlns:p14="http://schemas.microsoft.com/office/powerpoint/2010/main" val="30383928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2" name="Rectangle 2"/>
          <p:cNvSpPr>
            <a:spLocks noGrp="1" noChangeArrowheads="1"/>
          </p:cNvSpPr>
          <p:nvPr>
            <p:ph type="title"/>
          </p:nvPr>
        </p:nvSpPr>
        <p:spPr/>
        <p:txBody>
          <a:bodyPr/>
          <a:lstStyle/>
          <a:p>
            <a:r>
              <a:rPr lang="en-GB" dirty="0"/>
              <a:t>Practising politics: a case study</a:t>
            </a:r>
          </a:p>
        </p:txBody>
      </p:sp>
      <p:sp>
        <p:nvSpPr>
          <p:cNvPr id="547843" name="Rectangle 3"/>
          <p:cNvSpPr>
            <a:spLocks noGrp="1" noChangeArrowheads="1"/>
          </p:cNvSpPr>
          <p:nvPr>
            <p:ph idx="1"/>
          </p:nvPr>
        </p:nvSpPr>
        <p:spPr/>
        <p:txBody>
          <a:bodyPr/>
          <a:lstStyle/>
          <a:p>
            <a:pPr>
              <a:buFontTx/>
              <a:buNone/>
            </a:pPr>
            <a:r>
              <a:rPr lang="en-GB" dirty="0"/>
              <a:t>A municipal council is to decide whether a particular soccer field can be used for a soccer tournament on a Sunday. The issue is whether the grass can handle it.</a:t>
            </a:r>
          </a:p>
          <a:p>
            <a:pPr>
              <a:buFontTx/>
              <a:buNone/>
            </a:pPr>
            <a:r>
              <a:rPr lang="en-GB" dirty="0"/>
              <a:t>A Christian councillor is convinced the grass can handle it. However, he is opposed to the soccer tournament as it is on a Sunday.</a:t>
            </a:r>
          </a:p>
          <a:p>
            <a:pPr>
              <a:buFontTx/>
              <a:buNone/>
            </a:pPr>
            <a:endParaRPr lang="en-GB" dirty="0"/>
          </a:p>
          <a:p>
            <a:pPr>
              <a:buFontTx/>
              <a:buNone/>
            </a:pPr>
            <a:r>
              <a:rPr lang="en-GB" dirty="0"/>
              <a:t>Should he vote in favour or against the tournament?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4530" name="Rectangle 2"/>
          <p:cNvSpPr>
            <a:spLocks noGrp="1" noChangeArrowheads="1"/>
          </p:cNvSpPr>
          <p:nvPr>
            <p:ph type="title"/>
          </p:nvPr>
        </p:nvSpPr>
        <p:spPr/>
        <p:txBody>
          <a:bodyPr/>
          <a:lstStyle/>
          <a:p>
            <a:r>
              <a:rPr lang="en-GB"/>
              <a:t>In the confession</a:t>
            </a:r>
          </a:p>
        </p:txBody>
      </p:sp>
      <p:sp>
        <p:nvSpPr>
          <p:cNvPr id="534531" name="Rectangle 3"/>
          <p:cNvSpPr>
            <a:spLocks noGrp="1" noChangeArrowheads="1"/>
          </p:cNvSpPr>
          <p:nvPr>
            <p:ph idx="1"/>
          </p:nvPr>
        </p:nvSpPr>
        <p:spPr/>
        <p:txBody>
          <a:bodyPr/>
          <a:lstStyle/>
          <a:p>
            <a:pPr>
              <a:buFontTx/>
              <a:buNone/>
            </a:pPr>
            <a:r>
              <a:rPr lang="en-GB" dirty="0"/>
              <a:t>Our confessions are doctrinal standards.</a:t>
            </a:r>
          </a:p>
          <a:p>
            <a:pPr>
              <a:buFontTx/>
              <a:buNone/>
            </a:pPr>
            <a:r>
              <a:rPr lang="en-GB" dirty="0"/>
              <a:t>Should they contain a statement on the civil government?</a:t>
            </a:r>
          </a:p>
          <a:p>
            <a:pPr>
              <a:buFontTx/>
              <a:buNone/>
            </a:pPr>
            <a:r>
              <a:rPr lang="en-GB" dirty="0"/>
              <a:t>Historically they do, because there are different views of the relationship church-state</a:t>
            </a:r>
          </a:p>
          <a:p>
            <a:pPr>
              <a:buFontTx/>
              <a:buNone/>
            </a:pPr>
            <a:r>
              <a:rPr lang="en-GB" dirty="0"/>
              <a:t>Substantially they should because</a:t>
            </a:r>
          </a:p>
          <a:p>
            <a:pPr>
              <a:buFontTx/>
              <a:buNone/>
            </a:pPr>
            <a:r>
              <a:rPr lang="en-GB" dirty="0"/>
              <a:t>	- Scripture does teach us on this</a:t>
            </a:r>
          </a:p>
          <a:p>
            <a:pPr>
              <a:buFontTx/>
              <a:buNone/>
            </a:pPr>
            <a:r>
              <a:rPr lang="en-GB" dirty="0"/>
              <a:t>	- It impacts hugely on our practice</a:t>
            </a:r>
          </a:p>
          <a:p>
            <a:pPr>
              <a:buFontTx/>
              <a:buNone/>
            </a:pP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7602" name="Rectangle 2"/>
          <p:cNvSpPr>
            <a:spLocks noGrp="1" noChangeArrowheads="1"/>
          </p:cNvSpPr>
          <p:nvPr>
            <p:ph type="title"/>
          </p:nvPr>
        </p:nvSpPr>
        <p:spPr/>
        <p:txBody>
          <a:bodyPr/>
          <a:lstStyle/>
          <a:p>
            <a:r>
              <a:rPr lang="en-GB"/>
              <a:t>Origin of Civil Government</a:t>
            </a:r>
          </a:p>
        </p:txBody>
      </p:sp>
      <p:sp>
        <p:nvSpPr>
          <p:cNvPr id="537603" name="Rectangle 3"/>
          <p:cNvSpPr>
            <a:spLocks noGrp="1" noChangeArrowheads="1"/>
          </p:cNvSpPr>
          <p:nvPr>
            <p:ph idx="1"/>
          </p:nvPr>
        </p:nvSpPr>
        <p:spPr/>
        <p:txBody>
          <a:bodyPr/>
          <a:lstStyle/>
          <a:p>
            <a:pPr>
              <a:buFontTx/>
              <a:buNone/>
            </a:pPr>
            <a:r>
              <a:rPr lang="en-US" dirty="0"/>
              <a:t>The</a:t>
            </a:r>
            <a:r>
              <a:rPr lang="en-US" dirty="0">
                <a:solidFill>
                  <a:srgbClr val="00FF00"/>
                </a:solidFill>
              </a:rPr>
              <a:t> secular theory on the origin of government is the </a:t>
            </a:r>
            <a:r>
              <a:rPr lang="en-US" i="1" dirty="0">
                <a:solidFill>
                  <a:srgbClr val="00FF00"/>
                </a:solidFill>
              </a:rPr>
              <a:t>social contract</a:t>
            </a:r>
            <a:r>
              <a:rPr lang="en-US" dirty="0">
                <a:solidFill>
                  <a:srgbClr val="00FF00"/>
                </a:solidFill>
              </a:rPr>
              <a:t>, people voluntarily forming a group and choosing a government. </a:t>
            </a:r>
          </a:p>
          <a:p>
            <a:pPr>
              <a:buFontTx/>
              <a:buNone/>
            </a:pPr>
            <a:r>
              <a:rPr lang="en-US" sz="2400" dirty="0"/>
              <a:t>It basically consists of two parts:</a:t>
            </a:r>
          </a:p>
          <a:p>
            <a:pPr lvl="1">
              <a:buFontTx/>
              <a:buNone/>
            </a:pPr>
            <a:r>
              <a:rPr lang="en-US" dirty="0"/>
              <a:t>- individuals form a society: they relinquish liberties and take on duties with a view to protection and well-being</a:t>
            </a:r>
          </a:p>
          <a:p>
            <a:pPr lvl="1">
              <a:buFontTx/>
              <a:buNone/>
            </a:pPr>
            <a:r>
              <a:rPr lang="en-US" dirty="0"/>
              <a:t>- a body within the group is given authority to </a:t>
            </a:r>
          </a:p>
          <a:p>
            <a:pPr lvl="2">
              <a:buFontTx/>
              <a:buNone/>
            </a:pPr>
            <a:r>
              <a:rPr lang="en-US" sz="2400" dirty="0"/>
              <a:t>- provide structure within the group</a:t>
            </a:r>
          </a:p>
          <a:p>
            <a:pPr lvl="2">
              <a:buFontTx/>
              <a:buNone/>
            </a:pPr>
            <a:r>
              <a:rPr lang="en-US" sz="2400" dirty="0"/>
              <a:t>- safeguard order within the group</a:t>
            </a:r>
          </a:p>
          <a:p>
            <a:pPr lvl="2">
              <a:buFontTx/>
              <a:buNone/>
            </a:pPr>
            <a:r>
              <a:rPr lang="en-US" sz="2400" dirty="0"/>
              <a:t>- promote the well-being of the group with a view to outsiders</a:t>
            </a:r>
          </a:p>
          <a:p>
            <a:pPr>
              <a:buFontTx/>
              <a:buNone/>
            </a:pPr>
            <a:r>
              <a:rPr lang="en-US" dirty="0"/>
              <a:t>However, </a:t>
            </a:r>
            <a:r>
              <a:rPr lang="en-US" dirty="0">
                <a:solidFill>
                  <a:srgbClr val="00FF00"/>
                </a:solidFill>
              </a:rPr>
              <a:t>government is NOT man’s invention BUT God’s institution.</a:t>
            </a:r>
          </a:p>
          <a:p>
            <a:pPr algn="ctr">
              <a:buFontTx/>
              <a:buNone/>
            </a:pPr>
            <a:endParaRPr lang="en-US" dirty="0">
              <a:solidFill>
                <a:srgbClr val="00FF00"/>
              </a:solidFill>
            </a:endParaRPr>
          </a:p>
          <a:p>
            <a:pPr lvl="2">
              <a:buFontTx/>
              <a:buNone/>
            </a:pPr>
            <a:endParaRPr lang="en-US" dirty="0"/>
          </a:p>
        </p:txBody>
      </p:sp>
      <p:sp>
        <p:nvSpPr>
          <p:cNvPr id="537604" name="Text Box 4"/>
          <p:cNvSpPr txBox="1">
            <a:spLocks noChangeArrowheads="1"/>
          </p:cNvSpPr>
          <p:nvPr/>
        </p:nvSpPr>
        <p:spPr bwMode="auto">
          <a:xfrm>
            <a:off x="7689850" y="0"/>
            <a:ext cx="144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8000">
                <a:solidFill>
                  <a:srgbClr val="00FF00"/>
                </a:solidFill>
                <a:sym typeface="Wingdings" pitchFamily="2" charset="2"/>
              </a:rPr>
              <a:t></a:t>
            </a:r>
            <a:endParaRPr lang="en-US" sz="240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499"/>
                                          </p:stCondLst>
                                        </p:cTn>
                                        <p:tgtEl>
                                          <p:spTgt spid="53760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53760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53760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53760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53760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53760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537603">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3760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7603" grpId="0" uiExpand="1"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0674" name="Rectangle 2"/>
          <p:cNvSpPr>
            <a:spLocks noGrp="1" noChangeArrowheads="1"/>
          </p:cNvSpPr>
          <p:nvPr>
            <p:ph type="title"/>
          </p:nvPr>
        </p:nvSpPr>
        <p:spPr/>
        <p:txBody>
          <a:bodyPr/>
          <a:lstStyle/>
          <a:p>
            <a:pPr algn="l"/>
            <a:r>
              <a:rPr lang="en-GB"/>
              <a:t>Tasks of the Civil Government</a:t>
            </a:r>
          </a:p>
        </p:txBody>
      </p:sp>
      <p:sp>
        <p:nvSpPr>
          <p:cNvPr id="540675" name="Rectangle 3"/>
          <p:cNvSpPr>
            <a:spLocks noGrp="1" noChangeArrowheads="1"/>
          </p:cNvSpPr>
          <p:nvPr>
            <p:ph idx="1"/>
          </p:nvPr>
        </p:nvSpPr>
        <p:spPr/>
        <p:txBody>
          <a:bodyPr/>
          <a:lstStyle/>
          <a:p>
            <a:pPr>
              <a:buFontTx/>
              <a:buNone/>
            </a:pPr>
            <a:r>
              <a:rPr lang="en-US" dirty="0">
                <a:solidFill>
                  <a:srgbClr val="00FF00"/>
                </a:solidFill>
              </a:rPr>
              <a:t>1. To order society.</a:t>
            </a:r>
            <a:r>
              <a:rPr lang="en-US" dirty="0"/>
              <a:t> Even in a perfect world, there will need to be order. You can’t have everybody doing anything. </a:t>
            </a:r>
          </a:p>
          <a:p>
            <a:pPr>
              <a:buFontTx/>
              <a:buNone/>
            </a:pPr>
            <a:r>
              <a:rPr lang="en-US" dirty="0">
                <a:solidFill>
                  <a:srgbClr val="00FF00"/>
                </a:solidFill>
              </a:rPr>
              <a:t>2. To restrain the lawlessness of man</a:t>
            </a:r>
            <a:endParaRPr lang="en-US" dirty="0"/>
          </a:p>
          <a:p>
            <a:pPr>
              <a:buFontTx/>
              <a:buNone/>
            </a:pPr>
            <a:endParaRPr lang="en-US" dirty="0"/>
          </a:p>
          <a:p>
            <a:pPr>
              <a:buFontTx/>
              <a:buNone/>
            </a:pPr>
            <a:r>
              <a:rPr lang="en-US" dirty="0"/>
              <a:t>Note: Art. 36 BC refers to the “depravity of mankind”. However, even the angels have a system of authority. Thus a civil government would also exist in a perfect society.</a:t>
            </a:r>
          </a:p>
          <a:p>
            <a:pPr>
              <a:buFontTx/>
              <a:buNone/>
            </a:pPr>
            <a:endParaRPr lang="en-US" dirty="0"/>
          </a:p>
        </p:txBody>
      </p:sp>
      <p:sp>
        <p:nvSpPr>
          <p:cNvPr id="540680" name="Text Box 8"/>
          <p:cNvSpPr txBox="1">
            <a:spLocks noChangeArrowheads="1"/>
          </p:cNvSpPr>
          <p:nvPr/>
        </p:nvSpPr>
        <p:spPr bwMode="auto">
          <a:xfrm>
            <a:off x="7689850" y="0"/>
            <a:ext cx="144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8000">
                <a:solidFill>
                  <a:srgbClr val="00FF00"/>
                </a:solidFill>
                <a:sym typeface="Wingdings" pitchFamily="2" charset="2"/>
              </a:rPr>
              <a:t></a:t>
            </a:r>
            <a:endParaRPr lang="en-US" sz="2400">
              <a:solidFill>
                <a:schemeClr val="tx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1698" name="Rectangle 2"/>
          <p:cNvSpPr>
            <a:spLocks noGrp="1" noChangeArrowheads="1"/>
          </p:cNvSpPr>
          <p:nvPr>
            <p:ph type="title"/>
          </p:nvPr>
        </p:nvSpPr>
        <p:spPr/>
        <p:txBody>
          <a:bodyPr/>
          <a:lstStyle/>
          <a:p>
            <a:r>
              <a:rPr lang="en-GB"/>
              <a:t>Forms of Civil Government</a:t>
            </a:r>
          </a:p>
        </p:txBody>
      </p:sp>
      <p:sp>
        <p:nvSpPr>
          <p:cNvPr id="541699" name="Rectangle 3"/>
          <p:cNvSpPr>
            <a:spLocks noGrp="1" noChangeArrowheads="1"/>
          </p:cNvSpPr>
          <p:nvPr>
            <p:ph idx="1"/>
          </p:nvPr>
        </p:nvSpPr>
        <p:spPr/>
        <p:txBody>
          <a:bodyPr/>
          <a:lstStyle/>
          <a:p>
            <a:pPr>
              <a:buFontTx/>
              <a:buNone/>
            </a:pPr>
            <a:r>
              <a:rPr lang="en-GB" dirty="0"/>
              <a:t>Monarchy: rule by a particular family</a:t>
            </a:r>
          </a:p>
          <a:p>
            <a:pPr lvl="1">
              <a:buFontTx/>
              <a:buNone/>
            </a:pPr>
            <a:r>
              <a:rPr lang="en-GB" dirty="0"/>
              <a:t>Absolute: The monarchy is the only power</a:t>
            </a:r>
          </a:p>
          <a:p>
            <a:pPr lvl="1">
              <a:buFontTx/>
              <a:buNone/>
            </a:pPr>
            <a:r>
              <a:rPr lang="en-GB" dirty="0"/>
              <a:t>Constitutional: The monarchy shares its power with another body</a:t>
            </a:r>
          </a:p>
          <a:p>
            <a:pPr>
              <a:buFontTx/>
              <a:buNone/>
            </a:pPr>
            <a:r>
              <a:rPr lang="en-GB" dirty="0"/>
              <a:t>Republican: like a constitutional monarchy, but the ‘monarch’ is actually the “law” (aka “rule of law”)</a:t>
            </a:r>
          </a:p>
          <a:p>
            <a:pPr>
              <a:buFontTx/>
              <a:buNone/>
            </a:pPr>
            <a:r>
              <a:rPr lang="en-GB" dirty="0"/>
              <a:t>Dictatorship: like an absolute monarchy, but by an individual</a:t>
            </a:r>
          </a:p>
          <a:p>
            <a:pPr>
              <a:buFontTx/>
              <a:buNone/>
            </a:pPr>
            <a:r>
              <a:rPr lang="en-GB" dirty="0"/>
              <a:t>Oligarchy: rule by a select group</a:t>
            </a:r>
          </a:p>
          <a:p>
            <a:pPr>
              <a:buFontTx/>
              <a:buNone/>
            </a:pPr>
            <a:r>
              <a:rPr lang="en-GB" dirty="0"/>
              <a:t>Democracy: rule by an elected group</a:t>
            </a:r>
          </a:p>
          <a:p>
            <a:pPr>
              <a:buFontTx/>
              <a:buNone/>
            </a:pPr>
            <a:endParaRPr lang="en-GB" dirty="0"/>
          </a:p>
          <a:p>
            <a:pPr>
              <a:buFontTx/>
              <a:buNone/>
            </a:pPr>
            <a:r>
              <a:rPr lang="en-GB" dirty="0"/>
              <a:t>Centralized: power in one place</a:t>
            </a:r>
          </a:p>
          <a:p>
            <a:pPr>
              <a:buFontTx/>
              <a:buNone/>
            </a:pPr>
            <a:r>
              <a:rPr lang="en-GB" dirty="0"/>
              <a:t>Decentralized: power shared over various places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8626" name="Rectangle 2"/>
          <p:cNvSpPr>
            <a:spLocks noGrp="1" noChangeArrowheads="1"/>
          </p:cNvSpPr>
          <p:nvPr>
            <p:ph type="title"/>
          </p:nvPr>
        </p:nvSpPr>
        <p:spPr/>
        <p:txBody>
          <a:bodyPr/>
          <a:lstStyle/>
          <a:p>
            <a:r>
              <a:rPr lang="en-GB"/>
              <a:t>The situation of Israel</a:t>
            </a:r>
          </a:p>
        </p:txBody>
      </p:sp>
      <p:sp>
        <p:nvSpPr>
          <p:cNvPr id="538627" name="Rectangle 3"/>
          <p:cNvSpPr>
            <a:spLocks noGrp="1" noChangeArrowheads="1"/>
          </p:cNvSpPr>
          <p:nvPr>
            <p:ph idx="1"/>
          </p:nvPr>
        </p:nvSpPr>
        <p:spPr/>
        <p:txBody>
          <a:bodyPr/>
          <a:lstStyle/>
          <a:p>
            <a:pPr>
              <a:buFontTx/>
              <a:buNone/>
            </a:pPr>
            <a:r>
              <a:rPr lang="en-US" dirty="0"/>
              <a:t>Israel was </a:t>
            </a:r>
            <a:r>
              <a:rPr lang="en-US" dirty="0">
                <a:solidFill>
                  <a:srgbClr val="00FF00"/>
                </a:solidFill>
              </a:rPr>
              <a:t>both the church and the state.</a:t>
            </a:r>
          </a:p>
          <a:p>
            <a:pPr>
              <a:buFontTx/>
              <a:buNone/>
            </a:pPr>
            <a:r>
              <a:rPr lang="en-US" dirty="0">
                <a:solidFill>
                  <a:srgbClr val="00FF00"/>
                </a:solidFill>
              </a:rPr>
              <a:t>	</a:t>
            </a:r>
            <a:r>
              <a:rPr lang="en-US" dirty="0"/>
              <a:t>Thus</a:t>
            </a:r>
            <a:r>
              <a:rPr lang="en-US" dirty="0">
                <a:solidFill>
                  <a:srgbClr val="00FF00"/>
                </a:solidFill>
              </a:rPr>
              <a:t> church and state matters are intertwined.</a:t>
            </a:r>
          </a:p>
          <a:p>
            <a:pPr>
              <a:buFontTx/>
              <a:buNone/>
            </a:pPr>
            <a:r>
              <a:rPr lang="en-US" dirty="0">
                <a:solidFill>
                  <a:srgbClr val="00FF00"/>
                </a:solidFill>
              </a:rPr>
              <a:t>	</a:t>
            </a:r>
            <a:r>
              <a:rPr lang="en-US" dirty="0"/>
              <a:t>The form of government is known as </a:t>
            </a:r>
            <a:r>
              <a:rPr lang="en-US" u="sng" dirty="0">
                <a:solidFill>
                  <a:srgbClr val="00FF00"/>
                </a:solidFill>
              </a:rPr>
              <a:t>Theocracy</a:t>
            </a:r>
            <a:r>
              <a:rPr lang="en-US" dirty="0">
                <a:solidFill>
                  <a:srgbClr val="00FF00"/>
                </a:solidFill>
              </a:rPr>
              <a:t>, “rule by God.” </a:t>
            </a:r>
          </a:p>
          <a:p>
            <a:pPr>
              <a:buFontTx/>
              <a:buNone/>
            </a:pPr>
            <a:r>
              <a:rPr lang="en-US" dirty="0"/>
              <a:t>The king was </a:t>
            </a:r>
            <a:r>
              <a:rPr lang="en-US" dirty="0">
                <a:solidFill>
                  <a:srgbClr val="00FF00"/>
                </a:solidFill>
              </a:rPr>
              <a:t>in every way the direct representative of God, responsible, among other things, for the continuation of worship.</a:t>
            </a:r>
          </a:p>
          <a:p>
            <a:pPr>
              <a:buFontTx/>
              <a:buNone/>
            </a:pPr>
            <a:endParaRPr lang="en-US" dirty="0"/>
          </a:p>
          <a:p>
            <a:pPr>
              <a:buFontTx/>
              <a:buNone/>
            </a:pPr>
            <a:r>
              <a:rPr lang="en-US" i="1" dirty="0"/>
              <a:t>Some Reformed scholars will argue that theocracy is the only </a:t>
            </a:r>
            <a:r>
              <a:rPr lang="nl-NL" i="1" dirty="0"/>
              <a:t>form of civil government allowed, even today.</a:t>
            </a:r>
            <a:endParaRPr lang="en-US" dirty="0"/>
          </a:p>
          <a:p>
            <a:pPr>
              <a:buFontTx/>
              <a:buNone/>
            </a:pPr>
            <a:r>
              <a:rPr lang="en-US" dirty="0"/>
              <a:t>	</a:t>
            </a:r>
          </a:p>
        </p:txBody>
      </p:sp>
      <p:sp>
        <p:nvSpPr>
          <p:cNvPr id="538628" name="Text Box 4"/>
          <p:cNvSpPr txBox="1">
            <a:spLocks noChangeArrowheads="1"/>
          </p:cNvSpPr>
          <p:nvPr/>
        </p:nvSpPr>
        <p:spPr bwMode="auto">
          <a:xfrm>
            <a:off x="7689850" y="0"/>
            <a:ext cx="144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8000">
                <a:solidFill>
                  <a:srgbClr val="00FF00"/>
                </a:solidFill>
                <a:sym typeface="Wingdings" pitchFamily="2" charset="2"/>
              </a:rPr>
              <a:t></a:t>
            </a:r>
            <a:endParaRPr lang="en-US" sz="2400">
              <a:solidFill>
                <a:schemeClr val="tx1"/>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9650" name="Rectangle 2"/>
          <p:cNvSpPr>
            <a:spLocks noGrp="1" noChangeArrowheads="1"/>
          </p:cNvSpPr>
          <p:nvPr>
            <p:ph type="title"/>
          </p:nvPr>
        </p:nvSpPr>
        <p:spPr/>
        <p:txBody>
          <a:bodyPr/>
          <a:lstStyle/>
          <a:p>
            <a:pPr algn="l"/>
            <a:r>
              <a:rPr lang="en-GB"/>
              <a:t>The situation of the NT church</a:t>
            </a:r>
          </a:p>
        </p:txBody>
      </p:sp>
      <p:sp>
        <p:nvSpPr>
          <p:cNvPr id="539651" name="Rectangle 3"/>
          <p:cNvSpPr>
            <a:spLocks noGrp="1" noChangeArrowheads="1"/>
          </p:cNvSpPr>
          <p:nvPr>
            <p:ph idx="1"/>
          </p:nvPr>
        </p:nvSpPr>
        <p:spPr/>
        <p:txBody>
          <a:bodyPr/>
          <a:lstStyle/>
          <a:p>
            <a:pPr>
              <a:buFontTx/>
              <a:buNone/>
            </a:pPr>
            <a:r>
              <a:rPr lang="en-US" dirty="0"/>
              <a:t>The people of God </a:t>
            </a:r>
            <a:r>
              <a:rPr lang="en-US" dirty="0">
                <a:solidFill>
                  <a:srgbClr val="00FF00"/>
                </a:solidFill>
              </a:rPr>
              <a:t>is not limited to one society, it is found within all societies.</a:t>
            </a:r>
          </a:p>
          <a:p>
            <a:pPr>
              <a:buFontTx/>
              <a:buNone/>
            </a:pPr>
            <a:r>
              <a:rPr lang="en-US" dirty="0"/>
              <a:t>The practices of the church </a:t>
            </a:r>
            <a:r>
              <a:rPr lang="en-US" dirty="0">
                <a:solidFill>
                  <a:srgbClr val="00FF00"/>
                </a:solidFill>
              </a:rPr>
              <a:t>have ‘spiritualized</a:t>
            </a:r>
            <a:r>
              <a:rPr lang="nl-NL" dirty="0">
                <a:solidFill>
                  <a:srgbClr val="00FF00"/>
                </a:solidFill>
              </a:rPr>
              <a:t>’</a:t>
            </a:r>
            <a:endParaRPr lang="nl-NL" dirty="0"/>
          </a:p>
          <a:p>
            <a:pPr lvl="1">
              <a:buFontTx/>
              <a:buNone/>
            </a:pPr>
            <a:r>
              <a:rPr lang="en-US" dirty="0"/>
              <a:t>- e.g. excommunication has replaced capital punishment</a:t>
            </a:r>
          </a:p>
          <a:p>
            <a:pPr>
              <a:buFontTx/>
              <a:buNone/>
            </a:pPr>
            <a:r>
              <a:rPr lang="en-US" dirty="0"/>
              <a:t>The New Testament </a:t>
            </a:r>
            <a:r>
              <a:rPr lang="en-US" dirty="0">
                <a:solidFill>
                  <a:srgbClr val="00FF00"/>
                </a:solidFill>
              </a:rPr>
              <a:t>does not advocate a particular form of government.</a:t>
            </a:r>
          </a:p>
          <a:p>
            <a:pPr lvl="1">
              <a:buFontTx/>
              <a:buNone/>
            </a:pPr>
            <a:r>
              <a:rPr lang="en-US" dirty="0"/>
              <a:t>Even the OT doesn’t. Israel may have been theocratic, but before Moses and during the Exile (Daniel!) other forms were allowed to exist.</a:t>
            </a:r>
          </a:p>
          <a:p>
            <a:pPr>
              <a:buFontTx/>
              <a:buNone/>
            </a:pPr>
            <a:r>
              <a:rPr lang="en-US" dirty="0"/>
              <a:t>Traditionally, </a:t>
            </a:r>
            <a:r>
              <a:rPr lang="en-US" dirty="0">
                <a:solidFill>
                  <a:srgbClr val="00FF00"/>
                </a:solidFill>
              </a:rPr>
              <a:t>the Reformed </a:t>
            </a:r>
            <a:r>
              <a:rPr lang="en-US" dirty="0" err="1">
                <a:solidFill>
                  <a:srgbClr val="00FF00"/>
                </a:solidFill>
              </a:rPr>
              <a:t>favour</a:t>
            </a:r>
            <a:r>
              <a:rPr lang="en-US" dirty="0">
                <a:solidFill>
                  <a:srgbClr val="00FF00"/>
                </a:solidFill>
              </a:rPr>
              <a:t> a (Christian) monarchy or benevolent dictatorship.</a:t>
            </a:r>
          </a:p>
          <a:p>
            <a:pPr>
              <a:buFontTx/>
              <a:buNone/>
            </a:pPr>
            <a:r>
              <a:rPr lang="en-US" dirty="0"/>
              <a:t>Today</a:t>
            </a:r>
            <a:r>
              <a:rPr lang="en-US" dirty="0">
                <a:solidFill>
                  <a:srgbClr val="00FF00"/>
                </a:solidFill>
              </a:rPr>
              <a:t> there is a preference for democracy.</a:t>
            </a:r>
            <a:endParaRPr lang="en-US" dirty="0"/>
          </a:p>
        </p:txBody>
      </p:sp>
      <p:sp>
        <p:nvSpPr>
          <p:cNvPr id="2" name="Text Box 4">
            <a:extLst>
              <a:ext uri="{FF2B5EF4-FFF2-40B4-BE49-F238E27FC236}">
                <a16:creationId xmlns:a16="http://schemas.microsoft.com/office/drawing/2014/main" id="{E97C0F72-BFEE-5873-F8E4-4027F02EB45F}"/>
              </a:ext>
            </a:extLst>
          </p:cNvPr>
          <p:cNvSpPr txBox="1">
            <a:spLocks noChangeArrowheads="1"/>
          </p:cNvSpPr>
          <p:nvPr/>
        </p:nvSpPr>
        <p:spPr bwMode="auto">
          <a:xfrm>
            <a:off x="7689850" y="0"/>
            <a:ext cx="144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8000" dirty="0">
                <a:solidFill>
                  <a:srgbClr val="00FF00"/>
                </a:solidFill>
                <a:sym typeface="Wingdings" pitchFamily="2" charset="2"/>
              </a:rPr>
              <a:t></a:t>
            </a:r>
            <a:endParaRPr lang="en-US" sz="24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96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39651">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39651">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39651">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3965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39651">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3965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9651"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Useful resources</a:t>
            </a:r>
          </a:p>
        </p:txBody>
      </p:sp>
      <p:sp>
        <p:nvSpPr>
          <p:cNvPr id="3" name="Content Placeholder 2"/>
          <p:cNvSpPr>
            <a:spLocks noGrp="1"/>
          </p:cNvSpPr>
          <p:nvPr>
            <p:ph idx="1"/>
          </p:nvPr>
        </p:nvSpPr>
        <p:spPr>
          <a:xfrm>
            <a:off x="0" y="1219200"/>
            <a:ext cx="6300192" cy="5638800"/>
          </a:xfrm>
        </p:spPr>
        <p:txBody>
          <a:bodyPr/>
          <a:lstStyle/>
          <a:p>
            <a:r>
              <a:rPr lang="en-CA" dirty="0"/>
              <a:t>Magazine: </a:t>
            </a:r>
            <a:r>
              <a:rPr lang="en-CA" i="1" dirty="0">
                <a:hlinkClick r:id="rId3"/>
              </a:rPr>
              <a:t>Reformed Perspective</a:t>
            </a:r>
            <a:endParaRPr lang="en-CA" i="1" dirty="0"/>
          </a:p>
          <a:p>
            <a:r>
              <a:rPr lang="en-CA" dirty="0"/>
              <a:t>Book: </a:t>
            </a:r>
            <a:r>
              <a:rPr lang="en-CA" i="1" dirty="0">
                <a:hlinkClick r:id="rId4"/>
              </a:rPr>
              <a:t>God and Government</a:t>
            </a:r>
            <a:endParaRPr lang="en-CA" dirty="0"/>
          </a:p>
          <a:p>
            <a:r>
              <a:rPr lang="en-CA" dirty="0"/>
              <a:t>Organizations:</a:t>
            </a:r>
          </a:p>
          <a:p>
            <a:pPr lvl="1"/>
            <a:r>
              <a:rPr lang="en-CA" dirty="0"/>
              <a:t>ARPA – Association for Reformed Political Action</a:t>
            </a:r>
          </a:p>
          <a:p>
            <a:pPr lvl="1"/>
            <a:r>
              <a:rPr lang="en-CA" dirty="0"/>
              <a:t>CHP – Christian Heritage Party</a:t>
            </a:r>
          </a:p>
          <a:p>
            <a:pPr lvl="1"/>
            <a:r>
              <a:rPr lang="en-CA" dirty="0"/>
              <a:t>Lobby groups such as</a:t>
            </a:r>
          </a:p>
          <a:p>
            <a:pPr lvl="2"/>
            <a:r>
              <a:rPr lang="en-CA" dirty="0"/>
              <a:t>WeNeedALaw.ca</a:t>
            </a:r>
          </a:p>
          <a:p>
            <a:pPr lvl="2"/>
            <a:r>
              <a:rPr lang="en-CA" dirty="0"/>
              <a:t>Campaign Life Coalition</a:t>
            </a:r>
          </a:p>
          <a:p>
            <a:pPr lvl="2"/>
            <a:r>
              <a:rPr lang="en-CA" dirty="0"/>
              <a:t>Canadian Centre for Bio-Ethical Reform</a:t>
            </a:r>
          </a:p>
        </p:txBody>
      </p:sp>
      <p:pic>
        <p:nvPicPr>
          <p:cNvPr id="1026" name="Picture 2" descr="http://arpacanada.ca/images/ggbook.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0192" y="1340767"/>
            <a:ext cx="2642220" cy="40761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9659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4530" name="Rectangle 2"/>
          <p:cNvSpPr>
            <a:spLocks noGrp="1" noChangeArrowheads="1"/>
          </p:cNvSpPr>
          <p:nvPr>
            <p:ph type="title"/>
          </p:nvPr>
        </p:nvSpPr>
        <p:spPr/>
        <p:txBody>
          <a:bodyPr/>
          <a:lstStyle/>
          <a:p>
            <a:r>
              <a:rPr lang="en-GB"/>
              <a:t>In the confession</a:t>
            </a:r>
          </a:p>
        </p:txBody>
      </p:sp>
      <p:sp>
        <p:nvSpPr>
          <p:cNvPr id="534531" name="Rectangle 3"/>
          <p:cNvSpPr>
            <a:spLocks noGrp="1" noChangeArrowheads="1"/>
          </p:cNvSpPr>
          <p:nvPr>
            <p:ph idx="1"/>
          </p:nvPr>
        </p:nvSpPr>
        <p:spPr/>
        <p:txBody>
          <a:bodyPr/>
          <a:lstStyle/>
          <a:p>
            <a:pPr>
              <a:buFontTx/>
              <a:buNone/>
            </a:pPr>
            <a:r>
              <a:rPr lang="en-GB" dirty="0"/>
              <a:t>Our confessions are doctrinal standards.</a:t>
            </a:r>
          </a:p>
          <a:p>
            <a:pPr>
              <a:buFontTx/>
              <a:buNone/>
            </a:pPr>
            <a:r>
              <a:rPr lang="en-GB" dirty="0"/>
              <a:t>Should they contain a statement on the civil government?</a:t>
            </a:r>
          </a:p>
          <a:p>
            <a:pPr>
              <a:buFontTx/>
              <a:buNone/>
            </a:pPr>
            <a:r>
              <a:rPr lang="en-GB" dirty="0"/>
              <a:t>Historically they do, because there are different views of the relationship church-state</a:t>
            </a:r>
          </a:p>
          <a:p>
            <a:pPr>
              <a:buFontTx/>
              <a:buNone/>
            </a:pPr>
            <a:r>
              <a:rPr lang="en-GB" dirty="0"/>
              <a:t>Substantially they should because</a:t>
            </a:r>
          </a:p>
          <a:p>
            <a:pPr>
              <a:buFontTx/>
              <a:buNone/>
            </a:pPr>
            <a:r>
              <a:rPr lang="en-GB" dirty="0"/>
              <a:t>	- Scripture does teach us on this</a:t>
            </a:r>
          </a:p>
          <a:p>
            <a:pPr>
              <a:buFontTx/>
              <a:buNone/>
            </a:pPr>
            <a:r>
              <a:rPr lang="en-GB" dirty="0"/>
              <a:t>	- It impacts hugely on our practice</a:t>
            </a:r>
          </a:p>
          <a:p>
            <a:pPr>
              <a:buFontTx/>
              <a:buNone/>
            </a:pP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7602" name="Rectangle 2"/>
          <p:cNvSpPr>
            <a:spLocks noGrp="1" noChangeArrowheads="1"/>
          </p:cNvSpPr>
          <p:nvPr>
            <p:ph type="title"/>
          </p:nvPr>
        </p:nvSpPr>
        <p:spPr/>
        <p:txBody>
          <a:bodyPr/>
          <a:lstStyle/>
          <a:p>
            <a:r>
              <a:rPr lang="en-GB"/>
              <a:t>Origin of Civil Government</a:t>
            </a:r>
          </a:p>
        </p:txBody>
      </p:sp>
      <p:sp>
        <p:nvSpPr>
          <p:cNvPr id="537603" name="Rectangle 3"/>
          <p:cNvSpPr>
            <a:spLocks noGrp="1" noChangeArrowheads="1"/>
          </p:cNvSpPr>
          <p:nvPr>
            <p:ph idx="1"/>
          </p:nvPr>
        </p:nvSpPr>
        <p:spPr/>
        <p:txBody>
          <a:bodyPr/>
          <a:lstStyle/>
          <a:p>
            <a:pPr>
              <a:buFontTx/>
              <a:buNone/>
            </a:pPr>
            <a:r>
              <a:rPr lang="en-US" dirty="0"/>
              <a:t>The</a:t>
            </a:r>
            <a:r>
              <a:rPr lang="en-US" dirty="0">
                <a:solidFill>
                  <a:srgbClr val="00FF00"/>
                </a:solidFill>
              </a:rPr>
              <a:t> secular theory on the origin of government is the </a:t>
            </a:r>
            <a:r>
              <a:rPr lang="en-US" i="1" dirty="0">
                <a:solidFill>
                  <a:srgbClr val="00FF00"/>
                </a:solidFill>
              </a:rPr>
              <a:t>social contract</a:t>
            </a:r>
            <a:r>
              <a:rPr lang="en-US" dirty="0">
                <a:solidFill>
                  <a:srgbClr val="00FF00"/>
                </a:solidFill>
              </a:rPr>
              <a:t>, people voluntarily forming a group and choosing a government. </a:t>
            </a:r>
          </a:p>
          <a:p>
            <a:pPr>
              <a:buFontTx/>
              <a:buNone/>
            </a:pPr>
            <a:r>
              <a:rPr lang="en-US" sz="2400" dirty="0"/>
              <a:t>It basically consists of two parts:</a:t>
            </a:r>
          </a:p>
          <a:p>
            <a:pPr lvl="1">
              <a:buFontTx/>
              <a:buNone/>
            </a:pPr>
            <a:r>
              <a:rPr lang="en-US" dirty="0"/>
              <a:t>- individuals form a society: they relinquish liberties and take on duties with a view to protection and well-being</a:t>
            </a:r>
          </a:p>
          <a:p>
            <a:pPr lvl="1">
              <a:buFontTx/>
              <a:buNone/>
            </a:pPr>
            <a:r>
              <a:rPr lang="en-US" dirty="0"/>
              <a:t>- a body within the group is given authority to </a:t>
            </a:r>
          </a:p>
          <a:p>
            <a:pPr lvl="2">
              <a:buFontTx/>
              <a:buNone/>
            </a:pPr>
            <a:r>
              <a:rPr lang="en-US" sz="2400" dirty="0"/>
              <a:t>- provide structure within the group</a:t>
            </a:r>
          </a:p>
          <a:p>
            <a:pPr lvl="2">
              <a:buFontTx/>
              <a:buNone/>
            </a:pPr>
            <a:r>
              <a:rPr lang="en-US" sz="2400" dirty="0"/>
              <a:t>- safeguard order within the group</a:t>
            </a:r>
          </a:p>
          <a:p>
            <a:pPr lvl="2">
              <a:buFontTx/>
              <a:buNone/>
            </a:pPr>
            <a:r>
              <a:rPr lang="en-US" sz="2400" dirty="0"/>
              <a:t>- promote the well-being of the group with a view to outsiders</a:t>
            </a:r>
          </a:p>
          <a:p>
            <a:pPr>
              <a:buFontTx/>
              <a:buNone/>
            </a:pPr>
            <a:r>
              <a:rPr lang="en-US" dirty="0"/>
              <a:t>However, </a:t>
            </a:r>
            <a:r>
              <a:rPr lang="en-US" dirty="0">
                <a:solidFill>
                  <a:srgbClr val="00FF00"/>
                </a:solidFill>
              </a:rPr>
              <a:t>government is NOT man’s invention BUT God’s institution.</a:t>
            </a:r>
          </a:p>
          <a:p>
            <a:pPr algn="ctr">
              <a:buFontTx/>
              <a:buNone/>
            </a:pPr>
            <a:endParaRPr lang="en-US" dirty="0">
              <a:solidFill>
                <a:srgbClr val="00FF00"/>
              </a:solidFill>
            </a:endParaRPr>
          </a:p>
          <a:p>
            <a:pPr lvl="2">
              <a:buFontTx/>
              <a:buNone/>
            </a:pPr>
            <a:endParaRPr lang="en-US" dirty="0"/>
          </a:p>
        </p:txBody>
      </p:sp>
      <p:sp>
        <p:nvSpPr>
          <p:cNvPr id="537604" name="Text Box 4"/>
          <p:cNvSpPr txBox="1">
            <a:spLocks noChangeArrowheads="1"/>
          </p:cNvSpPr>
          <p:nvPr/>
        </p:nvSpPr>
        <p:spPr bwMode="auto">
          <a:xfrm>
            <a:off x="7689850" y="0"/>
            <a:ext cx="144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8000">
                <a:solidFill>
                  <a:srgbClr val="00FF00"/>
                </a:solidFill>
                <a:sym typeface="Wingdings" pitchFamily="2" charset="2"/>
              </a:rPr>
              <a:t></a:t>
            </a:r>
            <a:endParaRPr lang="en-US" sz="240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499"/>
                                          </p:stCondLst>
                                        </p:cTn>
                                        <p:tgtEl>
                                          <p:spTgt spid="53760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53760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53760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53760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53760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53760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537603">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3760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7603" grpId="0" uiExpand="1"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0674" name="Rectangle 2"/>
          <p:cNvSpPr>
            <a:spLocks noGrp="1" noChangeArrowheads="1"/>
          </p:cNvSpPr>
          <p:nvPr>
            <p:ph type="title"/>
          </p:nvPr>
        </p:nvSpPr>
        <p:spPr/>
        <p:txBody>
          <a:bodyPr/>
          <a:lstStyle/>
          <a:p>
            <a:pPr algn="l"/>
            <a:r>
              <a:rPr lang="en-GB"/>
              <a:t>Tasks of the Civil Government</a:t>
            </a:r>
          </a:p>
        </p:txBody>
      </p:sp>
      <p:sp>
        <p:nvSpPr>
          <p:cNvPr id="540675" name="Rectangle 3"/>
          <p:cNvSpPr>
            <a:spLocks noGrp="1" noChangeArrowheads="1"/>
          </p:cNvSpPr>
          <p:nvPr>
            <p:ph idx="1"/>
          </p:nvPr>
        </p:nvSpPr>
        <p:spPr/>
        <p:txBody>
          <a:bodyPr/>
          <a:lstStyle/>
          <a:p>
            <a:pPr>
              <a:buFontTx/>
              <a:buNone/>
            </a:pPr>
            <a:r>
              <a:rPr lang="en-US" dirty="0">
                <a:solidFill>
                  <a:srgbClr val="00FF00"/>
                </a:solidFill>
              </a:rPr>
              <a:t>1. To order society.</a:t>
            </a:r>
            <a:r>
              <a:rPr lang="en-US" dirty="0"/>
              <a:t> Even in a perfect world, there will need to be order. You can’t have everybody doing anything. </a:t>
            </a:r>
          </a:p>
          <a:p>
            <a:pPr>
              <a:buFontTx/>
              <a:buNone/>
            </a:pPr>
            <a:r>
              <a:rPr lang="en-US" dirty="0">
                <a:solidFill>
                  <a:srgbClr val="00FF00"/>
                </a:solidFill>
              </a:rPr>
              <a:t>2. To restrain the lawlessness of man</a:t>
            </a:r>
            <a:endParaRPr lang="en-US" dirty="0"/>
          </a:p>
          <a:p>
            <a:pPr>
              <a:buFontTx/>
              <a:buNone/>
            </a:pPr>
            <a:endParaRPr lang="en-US" dirty="0"/>
          </a:p>
          <a:p>
            <a:pPr>
              <a:buFontTx/>
              <a:buNone/>
            </a:pPr>
            <a:r>
              <a:rPr lang="en-US" dirty="0"/>
              <a:t>Note: Art. 36 BC refers to the “depravity of mankind”. However, even the angels have a system of authority. Thus a civil government would also exist in a perfect society.</a:t>
            </a:r>
          </a:p>
          <a:p>
            <a:pPr>
              <a:buFontTx/>
              <a:buNone/>
            </a:pPr>
            <a:endParaRPr lang="en-US" dirty="0"/>
          </a:p>
        </p:txBody>
      </p:sp>
      <p:sp>
        <p:nvSpPr>
          <p:cNvPr id="540680" name="Text Box 8"/>
          <p:cNvSpPr txBox="1">
            <a:spLocks noChangeArrowheads="1"/>
          </p:cNvSpPr>
          <p:nvPr/>
        </p:nvSpPr>
        <p:spPr bwMode="auto">
          <a:xfrm>
            <a:off x="7689850" y="0"/>
            <a:ext cx="144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8000">
                <a:solidFill>
                  <a:srgbClr val="00FF00"/>
                </a:solidFill>
                <a:sym typeface="Wingdings" pitchFamily="2" charset="2"/>
              </a:rPr>
              <a:t></a:t>
            </a:r>
            <a:endParaRPr lang="en-US" sz="240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1698" name="Rectangle 2"/>
          <p:cNvSpPr>
            <a:spLocks noGrp="1" noChangeArrowheads="1"/>
          </p:cNvSpPr>
          <p:nvPr>
            <p:ph type="title"/>
          </p:nvPr>
        </p:nvSpPr>
        <p:spPr/>
        <p:txBody>
          <a:bodyPr/>
          <a:lstStyle/>
          <a:p>
            <a:r>
              <a:rPr lang="en-GB"/>
              <a:t>Forms of Civil Government</a:t>
            </a:r>
          </a:p>
        </p:txBody>
      </p:sp>
      <p:sp>
        <p:nvSpPr>
          <p:cNvPr id="541699" name="Rectangle 3"/>
          <p:cNvSpPr>
            <a:spLocks noGrp="1" noChangeArrowheads="1"/>
          </p:cNvSpPr>
          <p:nvPr>
            <p:ph idx="1"/>
          </p:nvPr>
        </p:nvSpPr>
        <p:spPr/>
        <p:txBody>
          <a:bodyPr/>
          <a:lstStyle/>
          <a:p>
            <a:pPr>
              <a:buFontTx/>
              <a:buNone/>
            </a:pPr>
            <a:r>
              <a:rPr lang="en-GB" dirty="0"/>
              <a:t>Monarchy: rule by a particular family</a:t>
            </a:r>
          </a:p>
          <a:p>
            <a:pPr lvl="1">
              <a:buFontTx/>
              <a:buNone/>
            </a:pPr>
            <a:r>
              <a:rPr lang="en-GB" dirty="0"/>
              <a:t>Absolute: The monarchy is the only power</a:t>
            </a:r>
          </a:p>
          <a:p>
            <a:pPr lvl="1">
              <a:buFontTx/>
              <a:buNone/>
            </a:pPr>
            <a:r>
              <a:rPr lang="en-GB" dirty="0"/>
              <a:t>Constitutional: The monarchy shares its power with another body</a:t>
            </a:r>
          </a:p>
          <a:p>
            <a:pPr>
              <a:buFontTx/>
              <a:buNone/>
            </a:pPr>
            <a:r>
              <a:rPr lang="en-GB" dirty="0"/>
              <a:t>Republican: like a constitutional monarchy, but the ‘monarch’ is actually the “law” (aka “rule of law”)</a:t>
            </a:r>
          </a:p>
          <a:p>
            <a:pPr>
              <a:buFontTx/>
              <a:buNone/>
            </a:pPr>
            <a:r>
              <a:rPr lang="en-GB" dirty="0"/>
              <a:t>Dictatorship: like an absolute monarchy, but by an individual</a:t>
            </a:r>
          </a:p>
          <a:p>
            <a:pPr>
              <a:buFontTx/>
              <a:buNone/>
            </a:pPr>
            <a:r>
              <a:rPr lang="en-GB" dirty="0"/>
              <a:t>Oligarchy: rule by a select group</a:t>
            </a:r>
          </a:p>
          <a:p>
            <a:pPr>
              <a:buFontTx/>
              <a:buNone/>
            </a:pPr>
            <a:r>
              <a:rPr lang="en-GB" dirty="0"/>
              <a:t>Democracy: rule by an elected group</a:t>
            </a:r>
          </a:p>
          <a:p>
            <a:pPr>
              <a:buFontTx/>
              <a:buNone/>
            </a:pPr>
            <a:endParaRPr lang="en-GB" dirty="0"/>
          </a:p>
          <a:p>
            <a:pPr>
              <a:buFontTx/>
              <a:buNone/>
            </a:pPr>
            <a:r>
              <a:rPr lang="en-GB" dirty="0"/>
              <a:t>Centralized: power in one place</a:t>
            </a:r>
          </a:p>
          <a:p>
            <a:pPr>
              <a:buFontTx/>
              <a:buNone/>
            </a:pPr>
            <a:r>
              <a:rPr lang="en-GB" dirty="0"/>
              <a:t>Decentralized: power shared over various places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8626" name="Rectangle 2"/>
          <p:cNvSpPr>
            <a:spLocks noGrp="1" noChangeArrowheads="1"/>
          </p:cNvSpPr>
          <p:nvPr>
            <p:ph type="title"/>
          </p:nvPr>
        </p:nvSpPr>
        <p:spPr/>
        <p:txBody>
          <a:bodyPr/>
          <a:lstStyle/>
          <a:p>
            <a:r>
              <a:rPr lang="en-GB"/>
              <a:t>The situation of Israel</a:t>
            </a:r>
          </a:p>
        </p:txBody>
      </p:sp>
      <p:sp>
        <p:nvSpPr>
          <p:cNvPr id="538627" name="Rectangle 3"/>
          <p:cNvSpPr>
            <a:spLocks noGrp="1" noChangeArrowheads="1"/>
          </p:cNvSpPr>
          <p:nvPr>
            <p:ph idx="1"/>
          </p:nvPr>
        </p:nvSpPr>
        <p:spPr/>
        <p:txBody>
          <a:bodyPr/>
          <a:lstStyle/>
          <a:p>
            <a:pPr>
              <a:buFontTx/>
              <a:buNone/>
            </a:pPr>
            <a:r>
              <a:rPr lang="en-US" dirty="0"/>
              <a:t>Israel was </a:t>
            </a:r>
            <a:r>
              <a:rPr lang="en-US" dirty="0">
                <a:solidFill>
                  <a:srgbClr val="00FF00"/>
                </a:solidFill>
              </a:rPr>
              <a:t>both the church and the state.</a:t>
            </a:r>
          </a:p>
          <a:p>
            <a:pPr>
              <a:buFontTx/>
              <a:buNone/>
            </a:pPr>
            <a:r>
              <a:rPr lang="en-US" dirty="0">
                <a:solidFill>
                  <a:srgbClr val="00FF00"/>
                </a:solidFill>
              </a:rPr>
              <a:t>	</a:t>
            </a:r>
            <a:r>
              <a:rPr lang="en-US" dirty="0"/>
              <a:t>Thus</a:t>
            </a:r>
            <a:r>
              <a:rPr lang="en-US" dirty="0">
                <a:solidFill>
                  <a:srgbClr val="00FF00"/>
                </a:solidFill>
              </a:rPr>
              <a:t> church and state matters are intertwined.</a:t>
            </a:r>
          </a:p>
          <a:p>
            <a:pPr>
              <a:buFontTx/>
              <a:buNone/>
            </a:pPr>
            <a:r>
              <a:rPr lang="en-US" dirty="0">
                <a:solidFill>
                  <a:srgbClr val="00FF00"/>
                </a:solidFill>
              </a:rPr>
              <a:t>	</a:t>
            </a:r>
            <a:r>
              <a:rPr lang="en-US" dirty="0"/>
              <a:t>The form of government is known as </a:t>
            </a:r>
            <a:r>
              <a:rPr lang="en-US" u="sng" dirty="0">
                <a:solidFill>
                  <a:srgbClr val="00FF00"/>
                </a:solidFill>
              </a:rPr>
              <a:t>Theocracy</a:t>
            </a:r>
            <a:r>
              <a:rPr lang="en-US" dirty="0">
                <a:solidFill>
                  <a:srgbClr val="00FF00"/>
                </a:solidFill>
              </a:rPr>
              <a:t>, “rule by God.” </a:t>
            </a:r>
          </a:p>
          <a:p>
            <a:pPr>
              <a:buFontTx/>
              <a:buNone/>
            </a:pPr>
            <a:r>
              <a:rPr lang="en-US" dirty="0"/>
              <a:t>The king was </a:t>
            </a:r>
            <a:r>
              <a:rPr lang="en-US" dirty="0">
                <a:solidFill>
                  <a:srgbClr val="00FF00"/>
                </a:solidFill>
              </a:rPr>
              <a:t>in every way the direct representative of God, responsible, among other things, for the continuation of worship.</a:t>
            </a:r>
          </a:p>
          <a:p>
            <a:pPr>
              <a:buFontTx/>
              <a:buNone/>
            </a:pPr>
            <a:endParaRPr lang="en-US" dirty="0"/>
          </a:p>
          <a:p>
            <a:pPr>
              <a:buFontTx/>
              <a:buNone/>
            </a:pPr>
            <a:r>
              <a:rPr lang="en-US" i="1" dirty="0"/>
              <a:t>Some Reformed scholars will argue that theocracy is the only </a:t>
            </a:r>
            <a:r>
              <a:rPr lang="nl-NL" i="1" dirty="0"/>
              <a:t>form of civil government allowed, even today.</a:t>
            </a:r>
            <a:endParaRPr lang="en-US" dirty="0"/>
          </a:p>
          <a:p>
            <a:pPr>
              <a:buFontTx/>
              <a:buNone/>
            </a:pPr>
            <a:r>
              <a:rPr lang="en-US" dirty="0"/>
              <a:t>	</a:t>
            </a:r>
          </a:p>
        </p:txBody>
      </p:sp>
      <p:sp>
        <p:nvSpPr>
          <p:cNvPr id="538628" name="Text Box 4"/>
          <p:cNvSpPr txBox="1">
            <a:spLocks noChangeArrowheads="1"/>
          </p:cNvSpPr>
          <p:nvPr/>
        </p:nvSpPr>
        <p:spPr bwMode="auto">
          <a:xfrm>
            <a:off x="7689850" y="0"/>
            <a:ext cx="144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8000">
                <a:solidFill>
                  <a:srgbClr val="00FF00"/>
                </a:solidFill>
                <a:sym typeface="Wingdings" pitchFamily="2" charset="2"/>
              </a:rPr>
              <a:t></a:t>
            </a:r>
            <a:endParaRPr lang="en-US" sz="240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9650" name="Rectangle 2"/>
          <p:cNvSpPr>
            <a:spLocks noGrp="1" noChangeArrowheads="1"/>
          </p:cNvSpPr>
          <p:nvPr>
            <p:ph type="title"/>
          </p:nvPr>
        </p:nvSpPr>
        <p:spPr/>
        <p:txBody>
          <a:bodyPr/>
          <a:lstStyle/>
          <a:p>
            <a:pPr algn="l"/>
            <a:r>
              <a:rPr lang="en-GB"/>
              <a:t>The situation of the NT church</a:t>
            </a:r>
          </a:p>
        </p:txBody>
      </p:sp>
      <p:sp>
        <p:nvSpPr>
          <p:cNvPr id="539651" name="Rectangle 3"/>
          <p:cNvSpPr>
            <a:spLocks noGrp="1" noChangeArrowheads="1"/>
          </p:cNvSpPr>
          <p:nvPr>
            <p:ph idx="1"/>
          </p:nvPr>
        </p:nvSpPr>
        <p:spPr/>
        <p:txBody>
          <a:bodyPr/>
          <a:lstStyle/>
          <a:p>
            <a:pPr>
              <a:buFontTx/>
              <a:buNone/>
            </a:pPr>
            <a:r>
              <a:rPr lang="en-US" dirty="0"/>
              <a:t>The people of God </a:t>
            </a:r>
            <a:r>
              <a:rPr lang="en-US" dirty="0">
                <a:solidFill>
                  <a:srgbClr val="00FF00"/>
                </a:solidFill>
              </a:rPr>
              <a:t>is not limited to one society, it is found within all societies.</a:t>
            </a:r>
          </a:p>
          <a:p>
            <a:pPr>
              <a:buFontTx/>
              <a:buNone/>
            </a:pPr>
            <a:r>
              <a:rPr lang="en-US" dirty="0"/>
              <a:t>The practices of the church </a:t>
            </a:r>
            <a:r>
              <a:rPr lang="en-US" dirty="0">
                <a:solidFill>
                  <a:srgbClr val="00FF00"/>
                </a:solidFill>
              </a:rPr>
              <a:t>have ‘spiritualized</a:t>
            </a:r>
            <a:r>
              <a:rPr lang="nl-NL" dirty="0">
                <a:solidFill>
                  <a:srgbClr val="00FF00"/>
                </a:solidFill>
              </a:rPr>
              <a:t>’</a:t>
            </a:r>
            <a:endParaRPr lang="nl-NL" dirty="0"/>
          </a:p>
          <a:p>
            <a:pPr lvl="1">
              <a:buFontTx/>
              <a:buNone/>
            </a:pPr>
            <a:r>
              <a:rPr lang="en-US" dirty="0"/>
              <a:t>- e.g. excommunication has replaced capital punishment</a:t>
            </a:r>
          </a:p>
          <a:p>
            <a:pPr>
              <a:buFontTx/>
              <a:buNone/>
            </a:pPr>
            <a:r>
              <a:rPr lang="en-US" dirty="0"/>
              <a:t>The New Testament </a:t>
            </a:r>
            <a:r>
              <a:rPr lang="en-US" dirty="0">
                <a:solidFill>
                  <a:srgbClr val="00FF00"/>
                </a:solidFill>
              </a:rPr>
              <a:t>does not advocate a particular form of government.</a:t>
            </a:r>
          </a:p>
          <a:p>
            <a:pPr lvl="1">
              <a:buFontTx/>
              <a:buNone/>
            </a:pPr>
            <a:r>
              <a:rPr lang="en-US" dirty="0"/>
              <a:t>Even the OT doesn’t. Israel may have been theocratic, but before Moses and during the Exile (Daniel!) other forms were allowed to exist.</a:t>
            </a:r>
          </a:p>
          <a:p>
            <a:pPr>
              <a:buFontTx/>
              <a:buNone/>
            </a:pPr>
            <a:r>
              <a:rPr lang="en-US" dirty="0"/>
              <a:t>Traditionally, </a:t>
            </a:r>
            <a:r>
              <a:rPr lang="en-US" dirty="0">
                <a:solidFill>
                  <a:srgbClr val="00FF00"/>
                </a:solidFill>
              </a:rPr>
              <a:t>the Reformed </a:t>
            </a:r>
            <a:r>
              <a:rPr lang="en-US" dirty="0" err="1">
                <a:solidFill>
                  <a:srgbClr val="00FF00"/>
                </a:solidFill>
              </a:rPr>
              <a:t>favour</a:t>
            </a:r>
            <a:r>
              <a:rPr lang="en-US" dirty="0">
                <a:solidFill>
                  <a:srgbClr val="00FF00"/>
                </a:solidFill>
              </a:rPr>
              <a:t> a (Christian) monarchy or benevolent dictatorship.</a:t>
            </a:r>
          </a:p>
          <a:p>
            <a:pPr>
              <a:buFontTx/>
              <a:buNone/>
            </a:pPr>
            <a:r>
              <a:rPr lang="en-US" dirty="0"/>
              <a:t>Today</a:t>
            </a:r>
            <a:r>
              <a:rPr lang="en-US" dirty="0">
                <a:solidFill>
                  <a:srgbClr val="00FF00"/>
                </a:solidFill>
              </a:rPr>
              <a:t> there is a preference for democracy.</a:t>
            </a:r>
            <a:endParaRPr lang="en-US" dirty="0"/>
          </a:p>
        </p:txBody>
      </p:sp>
      <p:sp>
        <p:nvSpPr>
          <p:cNvPr id="2" name="Text Box 4">
            <a:extLst>
              <a:ext uri="{FF2B5EF4-FFF2-40B4-BE49-F238E27FC236}">
                <a16:creationId xmlns:a16="http://schemas.microsoft.com/office/drawing/2014/main" id="{E97C0F72-BFEE-5873-F8E4-4027F02EB45F}"/>
              </a:ext>
            </a:extLst>
          </p:cNvPr>
          <p:cNvSpPr txBox="1">
            <a:spLocks noChangeArrowheads="1"/>
          </p:cNvSpPr>
          <p:nvPr/>
        </p:nvSpPr>
        <p:spPr bwMode="auto">
          <a:xfrm>
            <a:off x="7689850" y="0"/>
            <a:ext cx="144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8000" dirty="0">
                <a:solidFill>
                  <a:srgbClr val="00FF00"/>
                </a:solidFill>
                <a:sym typeface="Wingdings" pitchFamily="2" charset="2"/>
              </a:rPr>
              <a:t></a:t>
            </a:r>
            <a:endParaRPr lang="en-US" sz="24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96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39651">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39651">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39651">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3965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39651">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3965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9651"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Useful resources</a:t>
            </a:r>
          </a:p>
        </p:txBody>
      </p:sp>
      <p:sp>
        <p:nvSpPr>
          <p:cNvPr id="3" name="Content Placeholder 2"/>
          <p:cNvSpPr>
            <a:spLocks noGrp="1"/>
          </p:cNvSpPr>
          <p:nvPr>
            <p:ph idx="1"/>
          </p:nvPr>
        </p:nvSpPr>
        <p:spPr>
          <a:xfrm>
            <a:off x="0" y="1219200"/>
            <a:ext cx="6300192" cy="5638800"/>
          </a:xfrm>
        </p:spPr>
        <p:txBody>
          <a:bodyPr/>
          <a:lstStyle/>
          <a:p>
            <a:r>
              <a:rPr lang="en-CA" dirty="0"/>
              <a:t>Magazine: </a:t>
            </a:r>
            <a:r>
              <a:rPr lang="en-CA" i="1" dirty="0">
                <a:hlinkClick r:id="rId3"/>
              </a:rPr>
              <a:t>Reformed Perspective</a:t>
            </a:r>
            <a:endParaRPr lang="en-CA" i="1" dirty="0"/>
          </a:p>
          <a:p>
            <a:r>
              <a:rPr lang="en-CA" dirty="0"/>
              <a:t>Book: </a:t>
            </a:r>
            <a:r>
              <a:rPr lang="en-CA" i="1" dirty="0">
                <a:hlinkClick r:id="rId4"/>
              </a:rPr>
              <a:t>God and Government</a:t>
            </a:r>
            <a:endParaRPr lang="en-CA" dirty="0"/>
          </a:p>
          <a:p>
            <a:r>
              <a:rPr lang="en-CA" dirty="0"/>
              <a:t>Organizations:</a:t>
            </a:r>
          </a:p>
          <a:p>
            <a:pPr lvl="1"/>
            <a:r>
              <a:rPr lang="en-CA" dirty="0"/>
              <a:t>ARPA – Association for Reformed Political Action</a:t>
            </a:r>
          </a:p>
          <a:p>
            <a:pPr lvl="1"/>
            <a:r>
              <a:rPr lang="en-CA" dirty="0"/>
              <a:t>CHP – Christian Heritage Party</a:t>
            </a:r>
          </a:p>
          <a:p>
            <a:pPr lvl="1"/>
            <a:r>
              <a:rPr lang="en-CA" dirty="0"/>
              <a:t>Lobby groups such as</a:t>
            </a:r>
          </a:p>
          <a:p>
            <a:pPr lvl="2"/>
            <a:r>
              <a:rPr lang="en-CA" dirty="0"/>
              <a:t>WeNeedALaw.ca</a:t>
            </a:r>
          </a:p>
          <a:p>
            <a:pPr lvl="2"/>
            <a:r>
              <a:rPr lang="en-CA" dirty="0"/>
              <a:t>Campaign Life Coalition</a:t>
            </a:r>
          </a:p>
          <a:p>
            <a:pPr lvl="2"/>
            <a:r>
              <a:rPr lang="en-CA" dirty="0"/>
              <a:t>Canadian Centre for Bio-Ethical Reform</a:t>
            </a:r>
          </a:p>
        </p:txBody>
      </p:sp>
      <p:pic>
        <p:nvPicPr>
          <p:cNvPr id="1026" name="Picture 2" descr="http://arpacanada.ca/images/ggbook.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0192" y="1340767"/>
            <a:ext cx="2642220" cy="40761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589757"/>
      </p:ext>
    </p:extLst>
  </p:cSld>
  <p:clrMapOvr>
    <a:masterClrMapping/>
  </p:clrMapOvr>
</p:sld>
</file>

<file path=ppt/theme/theme1.xml><?xml version="1.0" encoding="utf-8"?>
<a:theme xmlns:a="http://schemas.openxmlformats.org/drawingml/2006/main" name="1_Office Theme">
  <a:themeElements>
    <a:clrScheme name="Office Theme 8">
      <a:dk1>
        <a:srgbClr val="C0C0C0"/>
      </a:dk1>
      <a:lt1>
        <a:srgbClr val="FFFFFF"/>
      </a:lt1>
      <a:dk2>
        <a:srgbClr val="000000"/>
      </a:dk2>
      <a:lt2>
        <a:srgbClr val="FFFFFF"/>
      </a:lt2>
      <a:accent1>
        <a:srgbClr val="00CC99"/>
      </a:accent1>
      <a:accent2>
        <a:srgbClr val="3333CC"/>
      </a:accent2>
      <a:accent3>
        <a:srgbClr val="AAAAAA"/>
      </a:accent3>
      <a:accent4>
        <a:srgbClr val="DADADA"/>
      </a:accent4>
      <a:accent5>
        <a:srgbClr val="AAE2CA"/>
      </a:accent5>
      <a:accent6>
        <a:srgbClr val="2D2DB9"/>
      </a:accent6>
      <a:hlink>
        <a:srgbClr val="CCCCFF"/>
      </a:hlink>
      <a:folHlink>
        <a:srgbClr val="B2B2B2"/>
      </a:folHlink>
    </a:clrScheme>
    <a:fontScheme name="Office Theme">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altLang="en-US" sz="2400" b="0" i="0" u="none" strike="noStrike" cap="none" normalizeH="0" baseline="0" smtClean="0">
            <a:ln>
              <a:noFill/>
            </a:ln>
            <a:solidFill>
              <a:schemeClr val="bg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tx1"/>
        </a:solidFill>
        <a:ln w="9525" cap="flat" cmpd="sng" algn="ctr">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altLang="en-US" sz="2400" b="0" i="0" u="none" strike="noStrike" cap="none" normalizeH="0" baseline="0" smtClean="0">
            <a:ln>
              <a:noFill/>
            </a:ln>
            <a:solidFill>
              <a:schemeClr val="bg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Office Theme 8">
        <a:dk1>
          <a:srgbClr val="C0C0C0"/>
        </a:dk1>
        <a:lt1>
          <a:srgbClr val="FFFFFF"/>
        </a:lt1>
        <a:dk2>
          <a:srgbClr val="000000"/>
        </a:dk2>
        <a:lt2>
          <a:srgbClr val="FFFFFF"/>
        </a:lt2>
        <a:accent1>
          <a:srgbClr val="00CC99"/>
        </a:accent1>
        <a:accent2>
          <a:srgbClr val="3333CC"/>
        </a:accent2>
        <a:accent3>
          <a:srgbClr val="AAAAAA"/>
        </a:accent3>
        <a:accent4>
          <a:srgbClr val="DADADA"/>
        </a:accent4>
        <a:accent5>
          <a:srgbClr val="AAE2CA"/>
        </a:accent5>
        <a:accent6>
          <a:srgbClr val="2D2DB9"/>
        </a:accent6>
        <a:hlink>
          <a:srgbClr val="CCCCFF"/>
        </a:hlink>
        <a:folHlink>
          <a:srgbClr val="B2B2B2"/>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4844</TotalTime>
  <Words>2030</Words>
  <Application>Microsoft Office PowerPoint</Application>
  <PresentationFormat>On-screen Show (4:3)</PresentationFormat>
  <Paragraphs>241</Paragraphs>
  <Slides>27</Slides>
  <Notes>26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Comic Sans MS</vt:lpstr>
      <vt:lpstr>Times New Roman</vt:lpstr>
      <vt:lpstr>Wingdings</vt:lpstr>
      <vt:lpstr>1_Office Theme</vt:lpstr>
      <vt:lpstr>Church and State</vt:lpstr>
      <vt:lpstr>Psalm 72:10</vt:lpstr>
      <vt:lpstr>In the confession</vt:lpstr>
      <vt:lpstr>Origin of Civil Government</vt:lpstr>
      <vt:lpstr>Tasks of the Civil Government</vt:lpstr>
      <vt:lpstr>Forms of Civil Government</vt:lpstr>
      <vt:lpstr>The situation of Israel</vt:lpstr>
      <vt:lpstr>The situation of the NT church</vt:lpstr>
      <vt:lpstr>Useful resources</vt:lpstr>
      <vt:lpstr>Sphere Sovereignty</vt:lpstr>
      <vt:lpstr>Sphere Sovereignty</vt:lpstr>
      <vt:lpstr>Sphere Sovereignty: BC 36 – URC version</vt:lpstr>
      <vt:lpstr>…for the threat is</vt:lpstr>
      <vt:lpstr>The Government and the Church</vt:lpstr>
      <vt:lpstr>The Government and the Church - BC 36</vt:lpstr>
      <vt:lpstr>The Church and the Government</vt:lpstr>
      <vt:lpstr>Limits</vt:lpstr>
      <vt:lpstr>Participation in politics/society</vt:lpstr>
      <vt:lpstr>Neutral?</vt:lpstr>
      <vt:lpstr>Practising politics: a case study</vt:lpstr>
      <vt:lpstr>In the confession</vt:lpstr>
      <vt:lpstr>Origin of Civil Government</vt:lpstr>
      <vt:lpstr>Tasks of the Civil Government</vt:lpstr>
      <vt:lpstr>Forms of Civil Government</vt:lpstr>
      <vt:lpstr>The situation of Israel</vt:lpstr>
      <vt:lpstr>The situation of the NT church</vt:lpstr>
      <vt:lpstr>Useful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Hoe gedraagt een christen zich?</dc:title>
  <dc:creator>Roelf Janssen</dc:creator>
  <cp:lastModifiedBy>Roelf Janssen</cp:lastModifiedBy>
  <cp:revision>179</cp:revision>
  <cp:lastPrinted>2012-04-17T18:28:22Z</cp:lastPrinted>
  <dcterms:created xsi:type="dcterms:W3CDTF">2008-08-14T09:20:46Z</dcterms:created>
  <dcterms:modified xsi:type="dcterms:W3CDTF">2025-02-28T22:04:40Z</dcterms:modified>
</cp:coreProperties>
</file>