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8"/>
  </p:notesMasterIdLst>
  <p:handoutMasterIdLst>
    <p:handoutMasterId r:id="rId19"/>
  </p:handoutMasterIdLst>
  <p:sldIdLst>
    <p:sldId id="371" r:id="rId2"/>
    <p:sldId id="915" r:id="rId3"/>
    <p:sldId id="869" r:id="rId4"/>
    <p:sldId id="899" r:id="rId5"/>
    <p:sldId id="900" r:id="rId6"/>
    <p:sldId id="901" r:id="rId7"/>
    <p:sldId id="902" r:id="rId8"/>
    <p:sldId id="903" r:id="rId9"/>
    <p:sldId id="905" r:id="rId10"/>
    <p:sldId id="912" r:id="rId11"/>
    <p:sldId id="913" r:id="rId12"/>
    <p:sldId id="906" r:id="rId13"/>
    <p:sldId id="904" r:id="rId14"/>
    <p:sldId id="910" r:id="rId15"/>
    <p:sldId id="914" r:id="rId16"/>
    <p:sldId id="898" r:id="rId17"/>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CCFF"/>
    <a:srgbClr val="6600FF"/>
    <a:srgbClr val="993300"/>
    <a:srgbClr val="FF0000"/>
    <a:srgbClr val="00FF00"/>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4660"/>
  </p:normalViewPr>
  <p:slideViewPr>
    <p:cSldViewPr>
      <p:cViewPr varScale="1">
        <p:scale>
          <a:sx n="70" d="100"/>
          <a:sy n="70" d="100"/>
        </p:scale>
        <p:origin x="154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B8FD75DB-DE42-4E66-BF87-F888801D8413}" type="slidenum">
              <a:rPr lang="en-GB"/>
              <a:pPr/>
              <a:t>‹#›</a:t>
            </a:fld>
            <a:endParaRPr lang="en-GB"/>
          </a:p>
        </p:txBody>
      </p:sp>
    </p:spTree>
    <p:extLst>
      <p:ext uri="{BB962C8B-B14F-4D97-AF65-F5344CB8AC3E}">
        <p14:creationId xmlns:p14="http://schemas.microsoft.com/office/powerpoint/2010/main" val="129370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01A92FE0-62EE-4999-9270-A55CD343ABE8}" type="slidenum">
              <a:rPr lang="en-GB"/>
              <a:pPr/>
              <a:t>‹#›</a:t>
            </a:fld>
            <a:endParaRPr lang="en-GB"/>
          </a:p>
        </p:txBody>
      </p:sp>
    </p:spTree>
    <p:extLst>
      <p:ext uri="{BB962C8B-B14F-4D97-AF65-F5344CB8AC3E}">
        <p14:creationId xmlns:p14="http://schemas.microsoft.com/office/powerpoint/2010/main" val="1044649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7217F-599A-4C4D-A226-CC3BD38595F6}"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10</a:t>
            </a:fld>
            <a:endParaRPr lang="en-GB"/>
          </a:p>
        </p:txBody>
      </p:sp>
    </p:spTree>
    <p:extLst>
      <p:ext uri="{BB962C8B-B14F-4D97-AF65-F5344CB8AC3E}">
        <p14:creationId xmlns:p14="http://schemas.microsoft.com/office/powerpoint/2010/main" val="322185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11</a:t>
            </a:fld>
            <a:endParaRPr lang="en-GB"/>
          </a:p>
        </p:txBody>
      </p:sp>
    </p:spTree>
    <p:extLst>
      <p:ext uri="{BB962C8B-B14F-4D97-AF65-F5344CB8AC3E}">
        <p14:creationId xmlns:p14="http://schemas.microsoft.com/office/powerpoint/2010/main" val="143612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12</a:t>
            </a:fld>
            <a:endParaRPr lang="en-GB"/>
          </a:p>
        </p:txBody>
      </p:sp>
    </p:spTree>
    <p:extLst>
      <p:ext uri="{BB962C8B-B14F-4D97-AF65-F5344CB8AC3E}">
        <p14:creationId xmlns:p14="http://schemas.microsoft.com/office/powerpoint/2010/main" val="162451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13</a:t>
            </a:fld>
            <a:endParaRPr lang="en-GB"/>
          </a:p>
        </p:txBody>
      </p:sp>
    </p:spTree>
    <p:extLst>
      <p:ext uri="{BB962C8B-B14F-4D97-AF65-F5344CB8AC3E}">
        <p14:creationId xmlns:p14="http://schemas.microsoft.com/office/powerpoint/2010/main" val="54545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14</a:t>
            </a:fld>
            <a:endParaRPr lang="en-GB"/>
          </a:p>
        </p:txBody>
      </p:sp>
    </p:spTree>
    <p:extLst>
      <p:ext uri="{BB962C8B-B14F-4D97-AF65-F5344CB8AC3E}">
        <p14:creationId xmlns:p14="http://schemas.microsoft.com/office/powerpoint/2010/main" val="261941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15</a:t>
            </a:fld>
            <a:endParaRPr lang="en-GB"/>
          </a:p>
        </p:txBody>
      </p:sp>
    </p:spTree>
    <p:extLst>
      <p:ext uri="{BB962C8B-B14F-4D97-AF65-F5344CB8AC3E}">
        <p14:creationId xmlns:p14="http://schemas.microsoft.com/office/powerpoint/2010/main" val="229591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16</a:t>
            </a:fld>
            <a:endParaRPr lang="en-GB"/>
          </a:p>
        </p:txBody>
      </p:sp>
    </p:spTree>
    <p:extLst>
      <p:ext uri="{BB962C8B-B14F-4D97-AF65-F5344CB8AC3E}">
        <p14:creationId xmlns:p14="http://schemas.microsoft.com/office/powerpoint/2010/main" val="337583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2</a:t>
            </a:fld>
            <a:endParaRPr lang="en-GB"/>
          </a:p>
        </p:txBody>
      </p:sp>
    </p:spTree>
    <p:extLst>
      <p:ext uri="{BB962C8B-B14F-4D97-AF65-F5344CB8AC3E}">
        <p14:creationId xmlns:p14="http://schemas.microsoft.com/office/powerpoint/2010/main" val="119419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3</a:t>
            </a:fld>
            <a:endParaRPr lang="en-GB"/>
          </a:p>
        </p:txBody>
      </p:sp>
    </p:spTree>
    <p:extLst>
      <p:ext uri="{BB962C8B-B14F-4D97-AF65-F5344CB8AC3E}">
        <p14:creationId xmlns:p14="http://schemas.microsoft.com/office/powerpoint/2010/main" val="384091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4</a:t>
            </a:fld>
            <a:endParaRPr lang="en-GB"/>
          </a:p>
        </p:txBody>
      </p:sp>
    </p:spTree>
    <p:extLst>
      <p:ext uri="{BB962C8B-B14F-4D97-AF65-F5344CB8AC3E}">
        <p14:creationId xmlns:p14="http://schemas.microsoft.com/office/powerpoint/2010/main" val="68256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5</a:t>
            </a:fld>
            <a:endParaRPr lang="en-GB"/>
          </a:p>
        </p:txBody>
      </p:sp>
    </p:spTree>
    <p:extLst>
      <p:ext uri="{BB962C8B-B14F-4D97-AF65-F5344CB8AC3E}">
        <p14:creationId xmlns:p14="http://schemas.microsoft.com/office/powerpoint/2010/main" val="341481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6</a:t>
            </a:fld>
            <a:endParaRPr lang="en-GB"/>
          </a:p>
        </p:txBody>
      </p:sp>
    </p:spTree>
    <p:extLst>
      <p:ext uri="{BB962C8B-B14F-4D97-AF65-F5344CB8AC3E}">
        <p14:creationId xmlns:p14="http://schemas.microsoft.com/office/powerpoint/2010/main" val="183890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7</a:t>
            </a:fld>
            <a:endParaRPr lang="en-GB"/>
          </a:p>
        </p:txBody>
      </p:sp>
    </p:spTree>
    <p:extLst>
      <p:ext uri="{BB962C8B-B14F-4D97-AF65-F5344CB8AC3E}">
        <p14:creationId xmlns:p14="http://schemas.microsoft.com/office/powerpoint/2010/main" val="389415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8</a:t>
            </a:fld>
            <a:endParaRPr lang="en-GB"/>
          </a:p>
        </p:txBody>
      </p:sp>
    </p:spTree>
    <p:extLst>
      <p:ext uri="{BB962C8B-B14F-4D97-AF65-F5344CB8AC3E}">
        <p14:creationId xmlns:p14="http://schemas.microsoft.com/office/powerpoint/2010/main" val="398493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A92FE0-62EE-4999-9270-A55CD343ABE8}" type="slidenum">
              <a:rPr lang="en-GB" smtClean="0"/>
              <a:pPr/>
              <a:t>9</a:t>
            </a:fld>
            <a:endParaRPr lang="en-GB"/>
          </a:p>
        </p:txBody>
      </p:sp>
    </p:spTree>
    <p:extLst>
      <p:ext uri="{BB962C8B-B14F-4D97-AF65-F5344CB8AC3E}">
        <p14:creationId xmlns:p14="http://schemas.microsoft.com/office/powerpoint/2010/main" val="410515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92344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089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0412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8212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481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2797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0927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05369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7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76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818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7342871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subTitle" idx="1"/>
          </p:nvPr>
        </p:nvSpPr>
        <p:spPr>
          <a:xfrm>
            <a:off x="1195387" y="4725144"/>
            <a:ext cx="6858000" cy="1655762"/>
          </a:xfrm>
        </p:spPr>
        <p:txBody>
          <a:bodyPr/>
          <a:lstStyle/>
          <a:p>
            <a:r>
              <a:rPr lang="en-GB" dirty="0"/>
              <a:t>Your Kingdom Come</a:t>
            </a:r>
          </a:p>
          <a:p>
            <a:r>
              <a:rPr lang="en-GB" dirty="0"/>
              <a:t>Lesson 24 – LD 48</a:t>
            </a:r>
          </a:p>
        </p:txBody>
      </p:sp>
      <p:pic>
        <p:nvPicPr>
          <p:cNvPr id="126989" name="Picture 13" descr="C:\Documents and Settings\Karlo Janssen\Mijn documenten\Mijn afbeeldingen\Liturgy\Liturgie\bid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1781175"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D581DEF7-3323-4C43-A076-096E8C946A1E}"/>
              </a:ext>
            </a:extLst>
          </p:cNvPr>
          <p:cNvSpPr>
            <a:spLocks noGrp="1" noChangeArrowheads="1"/>
          </p:cNvSpPr>
          <p:nvPr>
            <p:ph type="ctrTitle"/>
          </p:nvPr>
        </p:nvSpPr>
        <p:spPr>
          <a:xfrm>
            <a:off x="827584" y="2619598"/>
            <a:ext cx="7772400" cy="1447800"/>
          </a:xfrm>
        </p:spPr>
        <p:txBody>
          <a:bodyPr/>
          <a:lstStyle/>
          <a:p>
            <a:r>
              <a:rPr lang="en-GB" sz="4800" dirty="0"/>
              <a:t>The communication of Faith: </a:t>
            </a:r>
            <a:br>
              <a:rPr lang="en-GB" sz="4800" dirty="0"/>
            </a:br>
            <a:r>
              <a:rPr lang="en-GB" sz="4800" dirty="0"/>
              <a:t>LD 45-52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pPr algn="l"/>
            <a:r>
              <a:rPr lang="en-US"/>
              <a:t>Bible Study: Matthew 13</a:t>
            </a:r>
          </a:p>
        </p:txBody>
      </p:sp>
      <p:sp>
        <p:nvSpPr>
          <p:cNvPr id="779268" name="Rectangle 4"/>
          <p:cNvSpPr>
            <a:spLocks noGrp="1" noChangeArrowheads="1"/>
          </p:cNvSpPr>
          <p:nvPr>
            <p:ph idx="1"/>
          </p:nvPr>
        </p:nvSpPr>
        <p:spPr/>
        <p:txBody>
          <a:bodyPr/>
          <a:lstStyle/>
          <a:p>
            <a:pPr>
              <a:buFontTx/>
              <a:buNone/>
            </a:pPr>
            <a:r>
              <a:rPr lang="en-GB" dirty="0"/>
              <a:t>1a. fell on the path, eaten by birds</a:t>
            </a:r>
          </a:p>
          <a:p>
            <a:pPr>
              <a:buFontTx/>
              <a:buNone/>
            </a:pPr>
            <a:r>
              <a:rPr lang="en-GB" dirty="0"/>
              <a:t>1b. fell among rocks, died back</a:t>
            </a:r>
          </a:p>
          <a:p>
            <a:pPr>
              <a:buFontTx/>
              <a:buNone/>
            </a:pPr>
            <a:r>
              <a:rPr lang="en-GB" dirty="0"/>
              <a:t>1c. fell among weeds, choked back</a:t>
            </a:r>
          </a:p>
          <a:p>
            <a:pPr>
              <a:buFontTx/>
              <a:buNone/>
            </a:pPr>
            <a:r>
              <a:rPr lang="en-GB" dirty="0"/>
              <a:t>1d. fell in good soil, bore fruit</a:t>
            </a:r>
          </a:p>
          <a:p>
            <a:pPr>
              <a:buFontTx/>
              <a:buNone/>
            </a:pPr>
            <a:endParaRPr lang="en-GB" dirty="0"/>
          </a:p>
          <a:p>
            <a:pPr>
              <a:buFontTx/>
              <a:buNone/>
            </a:pPr>
            <a:r>
              <a:rPr lang="en-GB" dirty="0"/>
              <a:t>2a. the devil snatches the message away</a:t>
            </a:r>
          </a:p>
          <a:p>
            <a:pPr>
              <a:buFontTx/>
              <a:buNone/>
            </a:pPr>
            <a:r>
              <a:rPr lang="en-GB" dirty="0"/>
              <a:t>2b. troubles turn new-comers off</a:t>
            </a:r>
          </a:p>
          <a:p>
            <a:pPr>
              <a:buFontTx/>
              <a:buNone/>
            </a:pPr>
            <a:r>
              <a:rPr lang="en-GB" dirty="0"/>
              <a:t>2c. earthly concerns turn new</a:t>
            </a:r>
            <a:r>
              <a:rPr lang="en-US" dirty="0"/>
              <a:t>-comers off</a:t>
            </a:r>
          </a:p>
          <a:p>
            <a:pPr>
              <a:buFontTx/>
              <a:buNone/>
            </a:pPr>
            <a:r>
              <a:rPr lang="en-US" dirty="0"/>
              <a:t>2d. people believe and persevere</a:t>
            </a:r>
            <a:endParaRPr lang="en-GB" dirty="0"/>
          </a:p>
          <a:p>
            <a:pPr>
              <a:buFontTx/>
              <a:buNone/>
            </a:pPr>
            <a:endParaRPr lang="en-GB" dirty="0"/>
          </a:p>
          <a:p>
            <a:pPr>
              <a:buFontTx/>
              <a:buNone/>
            </a:pPr>
            <a:endParaRPr lang="en-GB" dirty="0"/>
          </a:p>
        </p:txBody>
      </p:sp>
      <p:pic>
        <p:nvPicPr>
          <p:cNvPr id="779267"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792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792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7792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77926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7926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77926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77926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7792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pPr algn="l"/>
            <a:r>
              <a:rPr lang="en-US"/>
              <a:t>Bible Study: Matthew 13</a:t>
            </a:r>
          </a:p>
        </p:txBody>
      </p:sp>
      <p:sp>
        <p:nvSpPr>
          <p:cNvPr id="780292" name="Rectangle 4"/>
          <p:cNvSpPr>
            <a:spLocks noGrp="1" noChangeArrowheads="1"/>
          </p:cNvSpPr>
          <p:nvPr>
            <p:ph idx="1"/>
          </p:nvPr>
        </p:nvSpPr>
        <p:spPr/>
        <p:txBody>
          <a:bodyPr/>
          <a:lstStyle/>
          <a:p>
            <a:pPr>
              <a:buFontTx/>
              <a:buNone/>
            </a:pPr>
            <a:r>
              <a:rPr lang="en-GB" dirty="0"/>
              <a:t>3. Not all Christians are exactly the same: some are ‘better’ Christians (more trusting, more good works) than others. But all are part of the Kingdom.</a:t>
            </a:r>
          </a:p>
          <a:p>
            <a:pPr>
              <a:buFontTx/>
              <a:buNone/>
            </a:pPr>
            <a:r>
              <a:rPr lang="en-GB" dirty="0"/>
              <a:t>4. The disciples should not be surprised when many people hear the preaching but do not believe it. Such people are not part of God’s Kingdom. They should also realize that among those who believe there will still be huge differences. Yet they all are part of the Kingdom of God.</a:t>
            </a:r>
          </a:p>
          <a:p>
            <a:pPr>
              <a:buFontTx/>
              <a:buNone/>
            </a:pPr>
            <a:endParaRPr lang="en-GB" dirty="0"/>
          </a:p>
          <a:p>
            <a:pPr>
              <a:buFontTx/>
              <a:buNone/>
            </a:pPr>
            <a:endParaRPr lang="en-GB" dirty="0"/>
          </a:p>
        </p:txBody>
      </p:sp>
      <p:pic>
        <p:nvPicPr>
          <p:cNvPr id="780291"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802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80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p:txBody>
          <a:bodyPr/>
          <a:lstStyle/>
          <a:p>
            <a:r>
              <a:rPr lang="en-US"/>
              <a:t>Catechism</a:t>
            </a:r>
          </a:p>
        </p:txBody>
      </p:sp>
      <p:sp>
        <p:nvSpPr>
          <p:cNvPr id="773123" name="Rectangle 3"/>
          <p:cNvSpPr>
            <a:spLocks noGrp="1" noChangeArrowheads="1"/>
          </p:cNvSpPr>
          <p:nvPr>
            <p:ph idx="1"/>
          </p:nvPr>
        </p:nvSpPr>
        <p:spPr>
          <a:xfrm>
            <a:off x="685800" y="1219200"/>
            <a:ext cx="8458200" cy="5638800"/>
          </a:xfrm>
        </p:spPr>
        <p:txBody>
          <a:bodyPr/>
          <a:lstStyle/>
          <a:p>
            <a:pPr>
              <a:buFontTx/>
              <a:buNone/>
            </a:pPr>
            <a:r>
              <a:rPr lang="en-US" i="1" dirty="0">
                <a:solidFill>
                  <a:srgbClr val="FFFF00"/>
                </a:solidFill>
              </a:rPr>
              <a:t>123.Q. </a:t>
            </a:r>
            <a:r>
              <a:rPr lang="en-US" sz="2400" i="1" dirty="0">
                <a:solidFill>
                  <a:srgbClr val="FFFF00"/>
                </a:solidFill>
              </a:rPr>
              <a:t>What is the second petition?</a:t>
            </a:r>
          </a:p>
          <a:p>
            <a:pPr>
              <a:buFontTx/>
              <a:buNone/>
            </a:pPr>
            <a:r>
              <a:rPr lang="en-US" sz="2400" i="1" dirty="0">
                <a:solidFill>
                  <a:srgbClr val="FFFF00"/>
                </a:solidFill>
              </a:rPr>
              <a:t>A. </a:t>
            </a:r>
            <a:r>
              <a:rPr lang="en-US" sz="2400" i="1" u="sng" dirty="0">
                <a:solidFill>
                  <a:srgbClr val="FFFF00"/>
                </a:solidFill>
              </a:rPr>
              <a:t>Your kingdom come.</a:t>
            </a:r>
          </a:p>
          <a:p>
            <a:pPr>
              <a:buFontTx/>
              <a:buNone/>
            </a:pPr>
            <a:r>
              <a:rPr lang="en-US" sz="2400" i="1" dirty="0">
                <a:solidFill>
                  <a:srgbClr val="FFFF00"/>
                </a:solidFill>
              </a:rPr>
              <a:t>That is:</a:t>
            </a:r>
          </a:p>
          <a:p>
            <a:pPr>
              <a:buFontTx/>
              <a:buNone/>
            </a:pPr>
            <a:r>
              <a:rPr lang="en-US" sz="2400" i="1" dirty="0">
                <a:solidFill>
                  <a:srgbClr val="FFFF00"/>
                </a:solidFill>
              </a:rPr>
              <a:t>	So rule us by Your Word and Spirit</a:t>
            </a:r>
          </a:p>
          <a:p>
            <a:pPr>
              <a:buFontTx/>
              <a:buNone/>
            </a:pPr>
            <a:r>
              <a:rPr lang="en-US" sz="2400" i="1" dirty="0">
                <a:solidFill>
                  <a:srgbClr val="FFFF00"/>
                </a:solidFill>
              </a:rPr>
              <a:t>		that more and more we submit to You.</a:t>
            </a:r>
          </a:p>
          <a:p>
            <a:pPr>
              <a:buFontTx/>
              <a:buNone/>
            </a:pPr>
            <a:r>
              <a:rPr lang="en-US" sz="2400" i="1" dirty="0">
                <a:solidFill>
                  <a:srgbClr val="FFFF00"/>
                </a:solidFill>
              </a:rPr>
              <a:t>	Preserve and increase Your church.</a:t>
            </a:r>
          </a:p>
          <a:p>
            <a:pPr>
              <a:buFontTx/>
              <a:buNone/>
            </a:pPr>
            <a:r>
              <a:rPr lang="en-US" sz="2400" i="1" dirty="0">
                <a:solidFill>
                  <a:srgbClr val="FFFF00"/>
                </a:solidFill>
              </a:rPr>
              <a:t>	Destroy the works of the devil,</a:t>
            </a:r>
          </a:p>
          <a:p>
            <a:pPr>
              <a:buFontTx/>
              <a:buNone/>
            </a:pPr>
            <a:r>
              <a:rPr lang="en-US" sz="2400" i="1" dirty="0">
                <a:solidFill>
                  <a:srgbClr val="FFFF00"/>
                </a:solidFill>
              </a:rPr>
              <a:t>		every power that raises itself against You,</a:t>
            </a:r>
          </a:p>
          <a:p>
            <a:pPr>
              <a:buFontTx/>
              <a:buNone/>
            </a:pPr>
            <a:r>
              <a:rPr lang="en-US" sz="2400" i="1" dirty="0">
                <a:solidFill>
                  <a:srgbClr val="FFFF00"/>
                </a:solidFill>
              </a:rPr>
              <a:t>		and every conspiracy against Your holy Word.</a:t>
            </a:r>
          </a:p>
          <a:p>
            <a:pPr>
              <a:buFontTx/>
              <a:buNone/>
            </a:pPr>
            <a:r>
              <a:rPr lang="en-US" sz="2400" i="1" dirty="0">
                <a:solidFill>
                  <a:srgbClr val="FFFF00"/>
                </a:solidFill>
              </a:rPr>
              <a:t>Do all this</a:t>
            </a:r>
          </a:p>
          <a:p>
            <a:pPr>
              <a:buFontTx/>
              <a:buNone/>
            </a:pPr>
            <a:r>
              <a:rPr lang="en-US" sz="2400" i="1" dirty="0">
                <a:solidFill>
                  <a:srgbClr val="FFFF00"/>
                </a:solidFill>
              </a:rPr>
              <a:t>	until the fullness of Your kingdom comes,</a:t>
            </a:r>
          </a:p>
          <a:p>
            <a:pPr>
              <a:buFontTx/>
              <a:buNone/>
            </a:pPr>
            <a:r>
              <a:rPr lang="en-US" sz="2400" i="1" dirty="0">
                <a:solidFill>
                  <a:srgbClr val="FFFF00"/>
                </a:solidFill>
              </a:rPr>
              <a:t>	wherein You shall be all in all.</a:t>
            </a:r>
            <a:endParaRPr lang="en-US" i="1"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4128" y="3284984"/>
            <a:ext cx="3389720" cy="339965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1074" name="Rectangle 2"/>
          <p:cNvSpPr>
            <a:spLocks noGrp="1" noChangeArrowheads="1"/>
          </p:cNvSpPr>
          <p:nvPr>
            <p:ph type="title"/>
          </p:nvPr>
        </p:nvSpPr>
        <p:spPr/>
        <p:txBody>
          <a:bodyPr/>
          <a:lstStyle/>
          <a:p>
            <a:r>
              <a:rPr lang="en-US" dirty="0">
                <a:solidFill>
                  <a:schemeClr val="tx1"/>
                </a:solidFill>
              </a:rPr>
              <a:t>How does God’s Kingdom come?</a:t>
            </a:r>
          </a:p>
        </p:txBody>
      </p:sp>
      <p:sp>
        <p:nvSpPr>
          <p:cNvPr id="2" name="Rectangle 1"/>
          <p:cNvSpPr/>
          <p:nvPr/>
        </p:nvSpPr>
        <p:spPr bwMode="auto">
          <a:xfrm>
            <a:off x="5724128" y="3284984"/>
            <a:ext cx="1584176" cy="1800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77107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
        <p:nvSpPr>
          <p:cNvPr id="771075" name="Rectangle 3"/>
          <p:cNvSpPr>
            <a:spLocks noGrp="1" noChangeArrowheads="1"/>
          </p:cNvSpPr>
          <p:nvPr>
            <p:ph idx="1"/>
          </p:nvPr>
        </p:nvSpPr>
        <p:spPr/>
        <p:txBody>
          <a:bodyPr/>
          <a:lstStyle/>
          <a:p>
            <a:pPr>
              <a:buFontTx/>
              <a:buNone/>
            </a:pPr>
            <a:r>
              <a:rPr lang="en-US" dirty="0"/>
              <a:t>For the Kingdom to come, </a:t>
            </a:r>
            <a:r>
              <a:rPr lang="en-US" dirty="0">
                <a:solidFill>
                  <a:srgbClr val="00FF00"/>
                </a:solidFill>
              </a:rPr>
              <a:t>the Kingdom must expand.</a:t>
            </a:r>
          </a:p>
          <a:p>
            <a:pPr>
              <a:buFontTx/>
              <a:buNone/>
            </a:pPr>
            <a:r>
              <a:rPr lang="en-US" dirty="0"/>
              <a:t>Praying for the Kingdom is praying for </a:t>
            </a:r>
            <a:r>
              <a:rPr lang="en-US" dirty="0">
                <a:solidFill>
                  <a:srgbClr val="00FF00"/>
                </a:solidFill>
              </a:rPr>
              <a:t>the Church</a:t>
            </a:r>
          </a:p>
          <a:p>
            <a:pPr lvl="1">
              <a:buFontTx/>
              <a:buNone/>
            </a:pPr>
            <a:r>
              <a:rPr lang="en-US" dirty="0"/>
              <a:t>- to </a:t>
            </a:r>
            <a:r>
              <a:rPr lang="en-US" dirty="0">
                <a:solidFill>
                  <a:srgbClr val="00FF00"/>
                </a:solidFill>
              </a:rPr>
              <a:t>proclaim the Kingdom of God (as Christ and the apostles did)</a:t>
            </a:r>
          </a:p>
          <a:p>
            <a:pPr lvl="1">
              <a:buFontTx/>
              <a:buNone/>
            </a:pPr>
            <a:r>
              <a:rPr lang="en-US" dirty="0"/>
              <a:t>- to </a:t>
            </a:r>
            <a:r>
              <a:rPr lang="en-US" dirty="0">
                <a:solidFill>
                  <a:srgbClr val="00FF00"/>
                </a:solidFill>
              </a:rPr>
              <a:t>grow in numbers and in knowledge &amp; understanding</a:t>
            </a:r>
          </a:p>
          <a:p>
            <a:pPr lvl="1">
              <a:buFontTx/>
              <a:buNone/>
            </a:pPr>
            <a:r>
              <a:rPr lang="en-US" dirty="0"/>
              <a:t>- to </a:t>
            </a:r>
            <a:r>
              <a:rPr lang="en-US" dirty="0">
                <a:solidFill>
                  <a:srgbClr val="00FF00"/>
                </a:solidFill>
              </a:rPr>
              <a:t>be safe </a:t>
            </a:r>
          </a:p>
          <a:p>
            <a:pPr lvl="2"/>
            <a:r>
              <a:rPr lang="en-US" dirty="0"/>
              <a:t>with a view to </a:t>
            </a:r>
            <a:r>
              <a:rPr lang="en-US" dirty="0">
                <a:solidFill>
                  <a:srgbClr val="00FF00"/>
                </a:solidFill>
              </a:rPr>
              <a:t>physical enemies (persecution)</a:t>
            </a:r>
          </a:p>
          <a:p>
            <a:pPr lvl="2"/>
            <a:r>
              <a:rPr lang="en-US" dirty="0"/>
              <a:t>with a view to </a:t>
            </a:r>
            <a:r>
              <a:rPr lang="en-US" dirty="0">
                <a:solidFill>
                  <a:srgbClr val="00FF00"/>
                </a:solidFill>
              </a:rPr>
              <a:t>spiritual enemies (heresies)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1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1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1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107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107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5"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p:txBody>
          <a:bodyPr/>
          <a:lstStyle/>
          <a:p>
            <a:r>
              <a:rPr lang="en-US"/>
              <a:t>Soldiers of the Kingdom</a:t>
            </a:r>
          </a:p>
        </p:txBody>
      </p:sp>
      <p:sp>
        <p:nvSpPr>
          <p:cNvPr id="777219" name="Rectangle 3"/>
          <p:cNvSpPr>
            <a:spLocks noGrp="1" noChangeArrowheads="1"/>
          </p:cNvSpPr>
          <p:nvPr>
            <p:ph idx="1"/>
          </p:nvPr>
        </p:nvSpPr>
        <p:spPr/>
        <p:txBody>
          <a:bodyPr/>
          <a:lstStyle/>
          <a:p>
            <a:pPr>
              <a:buFontTx/>
              <a:buNone/>
            </a:pPr>
            <a:r>
              <a:rPr lang="en-US"/>
              <a:t>God’s people are not just citizens, they are soldiers.</a:t>
            </a:r>
          </a:p>
          <a:p>
            <a:pPr>
              <a:buFontTx/>
              <a:buNone/>
            </a:pPr>
            <a:endParaRPr lang="en-US"/>
          </a:p>
        </p:txBody>
      </p:sp>
      <p:sp>
        <p:nvSpPr>
          <p:cNvPr id="777220" name="AutoShape 4"/>
          <p:cNvSpPr>
            <a:spLocks noChangeArrowheads="1"/>
          </p:cNvSpPr>
          <p:nvPr/>
        </p:nvSpPr>
        <p:spPr bwMode="auto">
          <a:xfrm>
            <a:off x="204788" y="3505945"/>
            <a:ext cx="8937625" cy="2970312"/>
          </a:xfrm>
          <a:prstGeom prst="horizontalScroll">
            <a:avLst>
              <a:gd name="adj" fmla="val 6343"/>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i="1" dirty="0"/>
              <a:t>Then Jesus came to them and said, "All authority in heaven and on earth has been given to me. Therefore go and make disciples of all nations, baptizing them into the name of the Father and of the Son and of the Holy Spirit, and teaching them to obey everything I have commanded you. And surely I am with you always, to the very end of the age."</a:t>
            </a:r>
            <a:endParaRPr lang="en-US" sz="2800" i="1" dirty="0"/>
          </a:p>
          <a:p>
            <a:pPr algn="r"/>
            <a:r>
              <a:rPr lang="en-US" sz="2000" dirty="0"/>
              <a:t>Matthew 20:18-20</a:t>
            </a:r>
          </a:p>
        </p:txBody>
      </p:sp>
      <p:grpSp>
        <p:nvGrpSpPr>
          <p:cNvPr id="777230" name="Group 14"/>
          <p:cNvGrpSpPr>
            <a:grpSpLocks/>
          </p:cNvGrpSpPr>
          <p:nvPr/>
        </p:nvGrpSpPr>
        <p:grpSpPr bwMode="auto">
          <a:xfrm>
            <a:off x="381000" y="2457451"/>
            <a:ext cx="5271120" cy="1331590"/>
            <a:chOff x="240" y="1548"/>
            <a:chExt cx="2976" cy="852"/>
          </a:xfrm>
          <a:solidFill>
            <a:schemeClr val="accent2">
              <a:lumMod val="75000"/>
            </a:schemeClr>
          </a:solidFill>
        </p:grpSpPr>
        <p:sp>
          <p:nvSpPr>
            <p:cNvPr id="777221" name="Oval 5"/>
            <p:cNvSpPr>
              <a:spLocks noChangeArrowheads="1"/>
            </p:cNvSpPr>
            <p:nvPr/>
          </p:nvSpPr>
          <p:spPr bwMode="auto">
            <a:xfrm>
              <a:off x="240" y="1548"/>
              <a:ext cx="912" cy="463"/>
            </a:xfrm>
            <a:prstGeom prst="ellipse">
              <a:avLst/>
            </a:prstGeom>
            <a:grpFill/>
            <a:ln w="952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dirty="0">
                  <a:solidFill>
                    <a:srgbClr val="FFFF00"/>
                  </a:solidFill>
                  <a:latin typeface="Comic Sans MS" pitchFamily="66" charset="0"/>
                </a:rPr>
                <a:t>king</a:t>
              </a:r>
              <a:endParaRPr lang="en-US" dirty="0">
                <a:solidFill>
                  <a:srgbClr val="FFFF00"/>
                </a:solidFill>
              </a:endParaRPr>
            </a:p>
          </p:txBody>
        </p:sp>
        <p:sp>
          <p:nvSpPr>
            <p:cNvPr id="777225" name="Line 9"/>
            <p:cNvSpPr>
              <a:spLocks noChangeShapeType="1"/>
            </p:cNvSpPr>
            <p:nvPr/>
          </p:nvSpPr>
          <p:spPr bwMode="auto">
            <a:xfrm>
              <a:off x="960" y="1872"/>
              <a:ext cx="2256" cy="528"/>
            </a:xfrm>
            <a:prstGeom prst="line">
              <a:avLst/>
            </a:prstGeom>
            <a:grpFill/>
            <a:ln w="57150">
              <a:solidFill>
                <a:schemeClr val="accent2">
                  <a:lumMod val="7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FFFF00"/>
                </a:solidFill>
              </a:endParaRPr>
            </a:p>
          </p:txBody>
        </p:sp>
      </p:grpSp>
      <p:grpSp>
        <p:nvGrpSpPr>
          <p:cNvPr id="777231" name="Group 15"/>
          <p:cNvGrpSpPr>
            <a:grpSpLocks/>
          </p:cNvGrpSpPr>
          <p:nvPr/>
        </p:nvGrpSpPr>
        <p:grpSpPr bwMode="auto">
          <a:xfrm>
            <a:off x="2057400" y="2119313"/>
            <a:ext cx="3124200" cy="2147888"/>
            <a:chOff x="1296" y="1335"/>
            <a:chExt cx="1968" cy="1353"/>
          </a:xfrm>
          <a:solidFill>
            <a:schemeClr val="accent2">
              <a:lumMod val="75000"/>
            </a:schemeClr>
          </a:solidFill>
        </p:grpSpPr>
        <p:sp>
          <p:nvSpPr>
            <p:cNvPr id="777222" name="Oval 6"/>
            <p:cNvSpPr>
              <a:spLocks noChangeArrowheads="1"/>
            </p:cNvSpPr>
            <p:nvPr/>
          </p:nvSpPr>
          <p:spPr bwMode="auto">
            <a:xfrm>
              <a:off x="1296" y="1335"/>
              <a:ext cx="1630" cy="463"/>
            </a:xfrm>
            <a:prstGeom prst="ellipse">
              <a:avLst/>
            </a:prstGeom>
            <a:grpFill/>
            <a:ln w="952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a:solidFill>
                    <a:srgbClr val="FFFF00"/>
                  </a:solidFill>
                  <a:latin typeface="Comic Sans MS" pitchFamily="66" charset="0"/>
                </a:rPr>
                <a:t>wage war</a:t>
              </a:r>
              <a:endParaRPr lang="en-US">
                <a:solidFill>
                  <a:srgbClr val="FFFF00"/>
                </a:solidFill>
              </a:endParaRPr>
            </a:p>
          </p:txBody>
        </p:sp>
        <p:sp>
          <p:nvSpPr>
            <p:cNvPr id="777227" name="Line 11"/>
            <p:cNvSpPr>
              <a:spLocks noChangeShapeType="1"/>
            </p:cNvSpPr>
            <p:nvPr/>
          </p:nvSpPr>
          <p:spPr bwMode="auto">
            <a:xfrm>
              <a:off x="2064" y="1728"/>
              <a:ext cx="1200" cy="960"/>
            </a:xfrm>
            <a:prstGeom prst="line">
              <a:avLst/>
            </a:prstGeom>
            <a:grpFill/>
            <a:ln w="57150">
              <a:solidFill>
                <a:schemeClr val="accent2">
                  <a:lumMod val="7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FFFF00"/>
                </a:solidFill>
              </a:endParaRPr>
            </a:p>
          </p:txBody>
        </p:sp>
      </p:grpSp>
      <p:grpSp>
        <p:nvGrpSpPr>
          <p:cNvPr id="777232" name="Group 16"/>
          <p:cNvGrpSpPr>
            <a:grpSpLocks/>
          </p:cNvGrpSpPr>
          <p:nvPr/>
        </p:nvGrpSpPr>
        <p:grpSpPr bwMode="auto">
          <a:xfrm>
            <a:off x="2514600" y="2119313"/>
            <a:ext cx="4721225" cy="2376488"/>
            <a:chOff x="1584" y="1335"/>
            <a:chExt cx="2974" cy="1497"/>
          </a:xfrm>
          <a:solidFill>
            <a:schemeClr val="accent2">
              <a:lumMod val="75000"/>
            </a:schemeClr>
          </a:solidFill>
        </p:grpSpPr>
        <p:sp>
          <p:nvSpPr>
            <p:cNvPr id="777223" name="Oval 7"/>
            <p:cNvSpPr>
              <a:spLocks noChangeArrowheads="1"/>
            </p:cNvSpPr>
            <p:nvPr/>
          </p:nvSpPr>
          <p:spPr bwMode="auto">
            <a:xfrm>
              <a:off x="3168" y="1335"/>
              <a:ext cx="1390" cy="463"/>
            </a:xfrm>
            <a:prstGeom prst="ellipse">
              <a:avLst/>
            </a:prstGeom>
            <a:grpFill/>
            <a:ln w="952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dirty="0">
                  <a:solidFill>
                    <a:srgbClr val="FFFF00"/>
                  </a:solidFill>
                  <a:latin typeface="Comic Sans MS" pitchFamily="66" charset="0"/>
                </a:rPr>
                <a:t>conquer</a:t>
              </a:r>
              <a:endParaRPr lang="en-US" dirty="0">
                <a:solidFill>
                  <a:srgbClr val="FFFF00"/>
                </a:solidFill>
              </a:endParaRPr>
            </a:p>
          </p:txBody>
        </p:sp>
        <p:sp>
          <p:nvSpPr>
            <p:cNvPr id="777228" name="Line 12"/>
            <p:cNvSpPr>
              <a:spLocks noChangeShapeType="1"/>
            </p:cNvSpPr>
            <p:nvPr/>
          </p:nvSpPr>
          <p:spPr bwMode="auto">
            <a:xfrm flipH="1">
              <a:off x="1584" y="1680"/>
              <a:ext cx="1776" cy="1152"/>
            </a:xfrm>
            <a:prstGeom prst="line">
              <a:avLst/>
            </a:prstGeom>
            <a:grpFill/>
            <a:ln w="57150">
              <a:solidFill>
                <a:schemeClr val="accent2">
                  <a:lumMod val="7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FFFF00"/>
                </a:solidFill>
              </a:endParaRPr>
            </a:p>
          </p:txBody>
        </p:sp>
      </p:grpSp>
      <p:grpSp>
        <p:nvGrpSpPr>
          <p:cNvPr id="777233" name="Group 17"/>
          <p:cNvGrpSpPr>
            <a:grpSpLocks/>
          </p:cNvGrpSpPr>
          <p:nvPr/>
        </p:nvGrpSpPr>
        <p:grpSpPr bwMode="auto">
          <a:xfrm>
            <a:off x="4419600" y="2500313"/>
            <a:ext cx="4724400" cy="2728913"/>
            <a:chOff x="2784" y="1575"/>
            <a:chExt cx="2976" cy="1719"/>
          </a:xfrm>
          <a:solidFill>
            <a:schemeClr val="accent2">
              <a:lumMod val="75000"/>
            </a:schemeClr>
          </a:solidFill>
        </p:grpSpPr>
        <p:sp>
          <p:nvSpPr>
            <p:cNvPr id="777224" name="Oval 8"/>
            <p:cNvSpPr>
              <a:spLocks noChangeArrowheads="1"/>
            </p:cNvSpPr>
            <p:nvPr/>
          </p:nvSpPr>
          <p:spPr bwMode="auto">
            <a:xfrm>
              <a:off x="4464" y="1575"/>
              <a:ext cx="1296" cy="463"/>
            </a:xfrm>
            <a:prstGeom prst="ellipse">
              <a:avLst/>
            </a:prstGeom>
            <a:grpFill/>
            <a:ln w="952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a:solidFill>
                    <a:srgbClr val="FFFF00"/>
                  </a:solidFill>
                  <a:latin typeface="Comic Sans MS" pitchFamily="66" charset="0"/>
                </a:rPr>
                <a:t>leader</a:t>
              </a:r>
              <a:endParaRPr lang="en-US">
                <a:solidFill>
                  <a:srgbClr val="FFFF00"/>
                </a:solidFill>
              </a:endParaRPr>
            </a:p>
          </p:txBody>
        </p:sp>
        <p:sp>
          <p:nvSpPr>
            <p:cNvPr id="777229" name="Line 13"/>
            <p:cNvSpPr>
              <a:spLocks noChangeShapeType="1"/>
            </p:cNvSpPr>
            <p:nvPr/>
          </p:nvSpPr>
          <p:spPr bwMode="auto">
            <a:xfrm flipH="1">
              <a:off x="2784" y="1968"/>
              <a:ext cx="2256" cy="1326"/>
            </a:xfrm>
            <a:prstGeom prst="line">
              <a:avLst/>
            </a:prstGeom>
            <a:grpFill/>
            <a:ln w="57150">
              <a:solidFill>
                <a:schemeClr val="accent2">
                  <a:lumMod val="75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7220"/>
                                        </p:tgtEl>
                                        <p:attrNameLst>
                                          <p:attrName>style.visibility</p:attrName>
                                        </p:attrNameLst>
                                      </p:cBhvr>
                                      <p:to>
                                        <p:strVal val="visible"/>
                                      </p:to>
                                    </p:set>
                                    <p:anim calcmode="lin" valueType="num">
                                      <p:cBhvr>
                                        <p:cTn id="7" dur="500" fill="hold"/>
                                        <p:tgtEl>
                                          <p:spTgt spid="777220"/>
                                        </p:tgtEl>
                                        <p:attrNameLst>
                                          <p:attrName>ppt_x</p:attrName>
                                        </p:attrNameLst>
                                      </p:cBhvr>
                                      <p:tavLst>
                                        <p:tav tm="0">
                                          <p:val>
                                            <p:strVal val="#ppt_x-#ppt_w/2"/>
                                          </p:val>
                                        </p:tav>
                                        <p:tav tm="100000">
                                          <p:val>
                                            <p:strVal val="#ppt_x"/>
                                          </p:val>
                                        </p:tav>
                                      </p:tavLst>
                                    </p:anim>
                                    <p:anim calcmode="lin" valueType="num">
                                      <p:cBhvr>
                                        <p:cTn id="8" dur="500" fill="hold"/>
                                        <p:tgtEl>
                                          <p:spTgt spid="777220"/>
                                        </p:tgtEl>
                                        <p:attrNameLst>
                                          <p:attrName>ppt_y</p:attrName>
                                        </p:attrNameLst>
                                      </p:cBhvr>
                                      <p:tavLst>
                                        <p:tav tm="0">
                                          <p:val>
                                            <p:strVal val="#ppt_y"/>
                                          </p:val>
                                        </p:tav>
                                        <p:tav tm="100000">
                                          <p:val>
                                            <p:strVal val="#ppt_y"/>
                                          </p:val>
                                        </p:tav>
                                      </p:tavLst>
                                    </p:anim>
                                    <p:anim calcmode="lin" valueType="num">
                                      <p:cBhvr>
                                        <p:cTn id="9" dur="500" fill="hold"/>
                                        <p:tgtEl>
                                          <p:spTgt spid="777220"/>
                                        </p:tgtEl>
                                        <p:attrNameLst>
                                          <p:attrName>ppt_w</p:attrName>
                                        </p:attrNameLst>
                                      </p:cBhvr>
                                      <p:tavLst>
                                        <p:tav tm="0">
                                          <p:val>
                                            <p:fltVal val="0"/>
                                          </p:val>
                                        </p:tav>
                                        <p:tav tm="100000">
                                          <p:val>
                                            <p:strVal val="#ppt_w"/>
                                          </p:val>
                                        </p:tav>
                                      </p:tavLst>
                                    </p:anim>
                                    <p:anim calcmode="lin" valueType="num">
                                      <p:cBhvr>
                                        <p:cTn id="10" dur="500" fill="hold"/>
                                        <p:tgtEl>
                                          <p:spTgt spid="777220"/>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77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772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772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77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n-GB"/>
              <a:t>Outreach and the Kingdom</a:t>
            </a:r>
          </a:p>
        </p:txBody>
      </p:sp>
      <p:sp>
        <p:nvSpPr>
          <p:cNvPr id="781315" name="Rectangle 3"/>
          <p:cNvSpPr>
            <a:spLocks noGrp="1" noChangeArrowheads="1"/>
          </p:cNvSpPr>
          <p:nvPr>
            <p:ph idx="1"/>
          </p:nvPr>
        </p:nvSpPr>
        <p:spPr/>
        <p:txBody>
          <a:bodyPr/>
          <a:lstStyle/>
          <a:p>
            <a:pPr>
              <a:buFontTx/>
              <a:buNone/>
            </a:pPr>
            <a:r>
              <a:rPr lang="en-GB" dirty="0"/>
              <a:t>When speaking of spreading the Gospel we speak of:</a:t>
            </a:r>
          </a:p>
          <a:p>
            <a:pPr>
              <a:buFontTx/>
              <a:buNone/>
            </a:pPr>
            <a:r>
              <a:rPr lang="en-GB" dirty="0">
                <a:solidFill>
                  <a:srgbClr val="00FF00"/>
                </a:solidFill>
              </a:rPr>
              <a:t>	</a:t>
            </a:r>
            <a:r>
              <a:rPr lang="en-GB" b="1" i="1" dirty="0">
                <a:solidFill>
                  <a:srgbClr val="00FF00"/>
                </a:solidFill>
              </a:rPr>
              <a:t>Mission</a:t>
            </a:r>
            <a:r>
              <a:rPr lang="en-GB" dirty="0">
                <a:solidFill>
                  <a:srgbClr val="00FF00"/>
                </a:solidFill>
              </a:rPr>
              <a:t>: </a:t>
            </a:r>
            <a:r>
              <a:rPr lang="en-GB" dirty="0"/>
              <a:t>preaching the Gospel </a:t>
            </a:r>
            <a:r>
              <a:rPr lang="en-GB" dirty="0">
                <a:solidFill>
                  <a:srgbClr val="00FF00"/>
                </a:solidFill>
              </a:rPr>
              <a:t>to strange cultures, often in far away places</a:t>
            </a:r>
          </a:p>
          <a:p>
            <a:pPr>
              <a:buFontTx/>
              <a:buNone/>
            </a:pPr>
            <a:r>
              <a:rPr lang="en-GB" dirty="0">
                <a:solidFill>
                  <a:srgbClr val="00FF00"/>
                </a:solidFill>
              </a:rPr>
              <a:t>	</a:t>
            </a:r>
            <a:r>
              <a:rPr lang="en-GB" b="1" i="1" dirty="0">
                <a:solidFill>
                  <a:srgbClr val="00FF00"/>
                </a:solidFill>
              </a:rPr>
              <a:t>Evangelism</a:t>
            </a:r>
            <a:r>
              <a:rPr lang="en-GB" dirty="0">
                <a:solidFill>
                  <a:srgbClr val="00FF00"/>
                </a:solidFill>
              </a:rPr>
              <a:t>: </a:t>
            </a:r>
            <a:r>
              <a:rPr lang="en-GB" dirty="0"/>
              <a:t>preaching the Gospel </a:t>
            </a:r>
            <a:r>
              <a:rPr lang="en-GB" dirty="0">
                <a:solidFill>
                  <a:srgbClr val="00FF00"/>
                </a:solidFill>
              </a:rPr>
              <a:t>to your own culture, close to home</a:t>
            </a:r>
          </a:p>
          <a:p>
            <a:pPr>
              <a:buFontTx/>
              <a:buNone/>
            </a:pPr>
            <a:r>
              <a:rPr lang="en-GB" dirty="0"/>
              <a:t>Our main </a:t>
            </a:r>
            <a:r>
              <a:rPr lang="en-GB" dirty="0">
                <a:solidFill>
                  <a:srgbClr val="00FF00"/>
                </a:solidFill>
              </a:rPr>
              <a:t>mission </a:t>
            </a:r>
            <a:r>
              <a:rPr lang="en-GB" dirty="0"/>
              <a:t>activities are </a:t>
            </a:r>
            <a:r>
              <a:rPr lang="en-GB" dirty="0">
                <a:solidFill>
                  <a:srgbClr val="00FF00"/>
                </a:solidFill>
              </a:rPr>
              <a:t>Brazil, Prince George, Asia Mission, Mission in Mexico.</a:t>
            </a:r>
          </a:p>
          <a:p>
            <a:pPr>
              <a:buFontTx/>
              <a:buNone/>
            </a:pPr>
            <a:r>
              <a:rPr lang="en-GB" dirty="0"/>
              <a:t>Our main </a:t>
            </a:r>
            <a:r>
              <a:rPr lang="en-GB" dirty="0">
                <a:solidFill>
                  <a:srgbClr val="00FF00"/>
                </a:solidFill>
              </a:rPr>
              <a:t>evangelism </a:t>
            </a:r>
            <a:r>
              <a:rPr lang="en-GB" dirty="0"/>
              <a:t>activities are </a:t>
            </a:r>
            <a:r>
              <a:rPr lang="en-GB" dirty="0">
                <a:solidFill>
                  <a:srgbClr val="00FF00"/>
                </a:solidFill>
              </a:rPr>
              <a:t>Vacation Bible School, </a:t>
            </a:r>
            <a:r>
              <a:rPr lang="en-GB" i="1" dirty="0">
                <a:solidFill>
                  <a:srgbClr val="00FF00"/>
                </a:solidFill>
              </a:rPr>
              <a:t>Reading Room project</a:t>
            </a:r>
            <a:r>
              <a:rPr lang="en-GB" dirty="0">
                <a:solidFill>
                  <a:srgbClr val="00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1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107504" y="-18256"/>
            <a:ext cx="9144000" cy="1143000"/>
          </a:xfrm>
        </p:spPr>
        <p:txBody>
          <a:bodyPr/>
          <a:lstStyle/>
          <a:p>
            <a:r>
              <a:rPr lang="en-GB" dirty="0">
                <a:solidFill>
                  <a:srgbClr val="FFFF00"/>
                </a:solidFill>
              </a:rPr>
              <a:t>The second petition</a:t>
            </a:r>
          </a:p>
        </p:txBody>
      </p:sp>
      <p:sp>
        <p:nvSpPr>
          <p:cNvPr id="764931" name="Rectangle 3"/>
          <p:cNvSpPr>
            <a:spLocks noGrp="1" noChangeArrowheads="1"/>
          </p:cNvSpPr>
          <p:nvPr>
            <p:ph idx="1"/>
          </p:nvPr>
        </p:nvSpPr>
        <p:spPr>
          <a:xfrm>
            <a:off x="0" y="1219200"/>
            <a:ext cx="3200400" cy="5638800"/>
          </a:xfrm>
        </p:spPr>
        <p:txBody>
          <a:bodyPr/>
          <a:lstStyle/>
          <a:p>
            <a:pPr>
              <a:buFontTx/>
              <a:buNone/>
            </a:pPr>
            <a:r>
              <a:rPr lang="en-GB">
                <a:solidFill>
                  <a:srgbClr val="00FF00"/>
                </a:solidFill>
              </a:rPr>
              <a:t>If God is to be hallowed, He is to be respected for Whom He is.</a:t>
            </a:r>
          </a:p>
          <a:p>
            <a:pPr>
              <a:buFontTx/>
              <a:buNone/>
            </a:pPr>
            <a:r>
              <a:rPr lang="en-GB" dirty="0">
                <a:solidFill>
                  <a:srgbClr val="00FF00"/>
                </a:solidFill>
              </a:rPr>
              <a:t>This only happens when His Kingdom is fully present.</a:t>
            </a:r>
            <a:endParaRPr lang="en-GB" dirty="0"/>
          </a:p>
        </p:txBody>
      </p:sp>
      <p:sp>
        <p:nvSpPr>
          <p:cNvPr id="764933"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76494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124744"/>
            <a:ext cx="5776379"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4934" name="Oval 6"/>
          <p:cNvSpPr>
            <a:spLocks noChangeArrowheads="1"/>
          </p:cNvSpPr>
          <p:nvPr/>
        </p:nvSpPr>
        <p:spPr bwMode="auto">
          <a:xfrm>
            <a:off x="5436096" y="2806452"/>
            <a:ext cx="2438400" cy="3810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63:3</a:t>
            </a:r>
          </a:p>
        </p:txBody>
      </p:sp>
      <p:sp>
        <p:nvSpPr>
          <p:cNvPr id="3" name="Content Placeholder 2"/>
          <p:cNvSpPr>
            <a:spLocks noGrp="1"/>
          </p:cNvSpPr>
          <p:nvPr>
            <p:ph idx="1"/>
          </p:nvPr>
        </p:nvSpPr>
        <p:spPr>
          <a:xfrm>
            <a:off x="1187624" y="1219200"/>
            <a:ext cx="7956376" cy="5638800"/>
          </a:xfrm>
        </p:spPr>
        <p:txBody>
          <a:bodyPr/>
          <a:lstStyle/>
          <a:p>
            <a:pPr marL="0" indent="0">
              <a:buNone/>
            </a:pPr>
            <a:r>
              <a:rPr lang="en-CA" dirty="0"/>
              <a:t>Lord, may your kingdom come with haste;</a:t>
            </a:r>
          </a:p>
          <a:p>
            <a:pPr marL="0" indent="0">
              <a:buNone/>
            </a:pPr>
            <a:r>
              <a:rPr lang="en-CA" dirty="0"/>
              <a:t>lay Satan’s dark domain to waste.</a:t>
            </a:r>
          </a:p>
          <a:p>
            <a:pPr marL="0" indent="0">
              <a:buNone/>
            </a:pPr>
            <a:r>
              <a:rPr lang="en-CA" dirty="0"/>
              <a:t>May you so rule us by your Word</a:t>
            </a:r>
          </a:p>
          <a:p>
            <a:pPr marL="0" indent="0">
              <a:buNone/>
            </a:pPr>
            <a:r>
              <a:rPr lang="en-CA" dirty="0"/>
              <a:t>that we acknowledge you as Lord.</a:t>
            </a:r>
          </a:p>
          <a:p>
            <a:pPr marL="0" indent="0">
              <a:buNone/>
            </a:pPr>
            <a:r>
              <a:rPr lang="en-CA" dirty="0"/>
              <a:t>Preserve your church, make her complete</a:t>
            </a:r>
          </a:p>
          <a:p>
            <a:pPr marL="0" indent="0">
              <a:buNone/>
            </a:pPr>
            <a:r>
              <a:rPr lang="en-CA" dirty="0"/>
              <a:t>until all worship at your feet.</a:t>
            </a:r>
          </a:p>
          <a:p>
            <a:pPr marL="0" indent="0">
              <a:buNone/>
            </a:pPr>
            <a:r>
              <a:rPr lang="en-US" dirty="0">
                <a:solidFill>
                  <a:schemeClr val="tx1"/>
                </a:solidFill>
              </a:rPr>
              <a:t> </a:t>
            </a:r>
            <a:endParaRPr lang="en-CA" dirty="0">
              <a:solidFill>
                <a:schemeClr val="tx1"/>
              </a:solidFill>
            </a:endParaRPr>
          </a:p>
          <a:p>
            <a:pPr marL="0" indent="0">
              <a:buNone/>
            </a:pPr>
            <a:endParaRPr lang="en-CA" dirty="0"/>
          </a:p>
        </p:txBody>
      </p:sp>
    </p:spTree>
    <p:extLst>
      <p:ext uri="{BB962C8B-B14F-4D97-AF65-F5344CB8AC3E}">
        <p14:creationId xmlns:p14="http://schemas.microsoft.com/office/powerpoint/2010/main" val="383628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GB"/>
              <a:t>The Lord’s Prayer</a:t>
            </a:r>
          </a:p>
        </p:txBody>
      </p:sp>
      <p:sp>
        <p:nvSpPr>
          <p:cNvPr id="735235" name="Rectangle 3"/>
          <p:cNvSpPr>
            <a:spLocks noGrp="1" noChangeArrowheads="1"/>
          </p:cNvSpPr>
          <p:nvPr>
            <p:ph idx="1"/>
          </p:nvPr>
        </p:nvSpPr>
        <p:spPr/>
        <p:txBody>
          <a:bodyPr/>
          <a:lstStyle/>
          <a:p>
            <a:pPr>
              <a:buFontTx/>
              <a:buNone/>
            </a:pPr>
            <a:r>
              <a:rPr lang="en-GB" sz="2000"/>
              <a:t>Our Father who is in heaven</a:t>
            </a:r>
          </a:p>
          <a:p>
            <a:pPr algn="ctr">
              <a:buFontTx/>
              <a:buNone/>
            </a:pPr>
            <a:endParaRPr lang="en-GB" sz="2000"/>
          </a:p>
          <a:p>
            <a:pPr>
              <a:buFontTx/>
              <a:buNone/>
            </a:pPr>
            <a:r>
              <a:rPr lang="en-GB" sz="2000"/>
              <a:t>						Hallowed be</a:t>
            </a:r>
          </a:p>
          <a:p>
            <a:pPr>
              <a:buFontTx/>
              <a:buNone/>
            </a:pPr>
            <a:r>
              <a:rPr lang="en-GB" sz="2000"/>
              <a:t>						 Your Name</a:t>
            </a:r>
          </a:p>
          <a:p>
            <a:pPr>
              <a:lnSpc>
                <a:spcPct val="160000"/>
              </a:lnSpc>
              <a:buFontTx/>
              <a:buNone/>
            </a:pPr>
            <a:r>
              <a:rPr lang="en-GB" sz="2000"/>
              <a:t>					      Your Kingdom Come</a:t>
            </a:r>
          </a:p>
          <a:p>
            <a:pPr>
              <a:lnSpc>
                <a:spcPct val="160000"/>
              </a:lnSpc>
              <a:buFontTx/>
              <a:buNone/>
            </a:pPr>
            <a:r>
              <a:rPr lang="en-GB" sz="2000"/>
              <a:t>				Your will be done, on earth as it is in heaven</a:t>
            </a:r>
          </a:p>
          <a:p>
            <a:pPr>
              <a:buFontTx/>
              <a:buNone/>
            </a:pPr>
            <a:endParaRPr lang="en-GB" sz="2000"/>
          </a:p>
          <a:p>
            <a:pPr>
              <a:buFontTx/>
              <a:buNone/>
            </a:pPr>
            <a:r>
              <a:rPr lang="en-GB" sz="2000"/>
              <a:t>			Give us		And forgive us		   And lead us not</a:t>
            </a:r>
          </a:p>
          <a:p>
            <a:pPr>
              <a:buFontTx/>
              <a:buNone/>
            </a:pPr>
            <a:r>
              <a:rPr lang="en-GB" sz="2000"/>
              <a:t>			this day	our debts as we	   into temptation</a:t>
            </a:r>
          </a:p>
          <a:p>
            <a:pPr>
              <a:buFontTx/>
              <a:buNone/>
            </a:pPr>
            <a:r>
              <a:rPr lang="en-GB" sz="2000"/>
              <a:t>			our daily 	have forgiven our	   but deliver us </a:t>
            </a:r>
          </a:p>
          <a:p>
            <a:pPr>
              <a:buFontTx/>
              <a:buNone/>
            </a:pPr>
            <a:r>
              <a:rPr lang="en-GB" sz="2000"/>
              <a:t>			bread		debtors		   from evil </a:t>
            </a:r>
          </a:p>
          <a:p>
            <a:pPr>
              <a:buFontTx/>
              <a:buNone/>
            </a:pPr>
            <a:endParaRPr lang="en-GB" sz="2000"/>
          </a:p>
          <a:p>
            <a:pPr>
              <a:buFontTx/>
              <a:buNone/>
            </a:pPr>
            <a:r>
              <a:rPr lang="en-GB" sz="2000"/>
              <a:t>			For Yours is the Kingdom, the power, and the glory, forever</a:t>
            </a:r>
          </a:p>
          <a:p>
            <a:pPr>
              <a:buFontTx/>
              <a:buNone/>
            </a:pPr>
            <a:r>
              <a:rPr lang="en-GB" sz="2000"/>
              <a:t>							Amen</a:t>
            </a:r>
          </a:p>
        </p:txBody>
      </p:sp>
      <p:sp>
        <p:nvSpPr>
          <p:cNvPr id="735237" name="Rectangle 5"/>
          <p:cNvSpPr>
            <a:spLocks noChangeArrowheads="1"/>
          </p:cNvSpPr>
          <p:nvPr/>
        </p:nvSpPr>
        <p:spPr bwMode="auto">
          <a:xfrm>
            <a:off x="1600200" y="4038600"/>
            <a:ext cx="7543800" cy="1905000"/>
          </a:xfrm>
          <a:prstGeom prst="rect">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8" name="Line 6"/>
          <p:cNvSpPr>
            <a:spLocks noChangeShapeType="1"/>
          </p:cNvSpPr>
          <p:nvPr/>
        </p:nvSpPr>
        <p:spPr bwMode="auto">
          <a:xfrm>
            <a:off x="34290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9" name="Line 7"/>
          <p:cNvSpPr>
            <a:spLocks noChangeShapeType="1"/>
          </p:cNvSpPr>
          <p:nvPr/>
        </p:nvSpPr>
        <p:spPr bwMode="auto">
          <a:xfrm>
            <a:off x="6324600" y="4038600"/>
            <a:ext cx="0" cy="190500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36" name="AutoShape 4"/>
          <p:cNvSpPr>
            <a:spLocks noChangeArrowheads="1"/>
          </p:cNvSpPr>
          <p:nvPr/>
        </p:nvSpPr>
        <p:spPr bwMode="auto">
          <a:xfrm>
            <a:off x="1600200" y="1447800"/>
            <a:ext cx="7543800" cy="2590800"/>
          </a:xfrm>
          <a:prstGeom prst="triangle">
            <a:avLst>
              <a:gd name="adj" fmla="val 50000"/>
            </a:avLst>
          </a:prstGeom>
          <a:noFill/>
          <a:ln w="63500">
            <a:solidFill>
              <a:srgbClr val="FF66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0" name="Line 8"/>
          <p:cNvSpPr>
            <a:spLocks noChangeShapeType="1"/>
          </p:cNvSpPr>
          <p:nvPr/>
        </p:nvSpPr>
        <p:spPr bwMode="auto">
          <a:xfrm>
            <a:off x="2743200" y="3276600"/>
            <a:ext cx="5257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1" name="Line 9"/>
          <p:cNvSpPr>
            <a:spLocks noChangeShapeType="1"/>
          </p:cNvSpPr>
          <p:nvPr/>
        </p:nvSpPr>
        <p:spPr bwMode="auto">
          <a:xfrm>
            <a:off x="3505200" y="2743200"/>
            <a:ext cx="37338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2" name="Rectangle 10"/>
          <p:cNvSpPr>
            <a:spLocks noChangeArrowheads="1"/>
          </p:cNvSpPr>
          <p:nvPr/>
        </p:nvSpPr>
        <p:spPr bwMode="auto">
          <a:xfrm>
            <a:off x="1600200" y="5943600"/>
            <a:ext cx="7543800" cy="914400"/>
          </a:xfrm>
          <a:prstGeom prst="rect">
            <a:avLst/>
          </a:prstGeom>
          <a:noFill/>
          <a:ln w="63500">
            <a:solidFill>
              <a:srgbClr val="80808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735243" name="Oval 11"/>
          <p:cNvSpPr>
            <a:spLocks noChangeArrowheads="1"/>
          </p:cNvSpPr>
          <p:nvPr/>
        </p:nvSpPr>
        <p:spPr bwMode="auto">
          <a:xfrm>
            <a:off x="2057400" y="23622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4" name="Oval 12"/>
          <p:cNvSpPr>
            <a:spLocks noChangeArrowheads="1"/>
          </p:cNvSpPr>
          <p:nvPr/>
        </p:nvSpPr>
        <p:spPr bwMode="auto">
          <a:xfrm>
            <a:off x="1066800" y="2971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sp>
        <p:nvSpPr>
          <p:cNvPr id="735245" name="Oval 13"/>
          <p:cNvSpPr>
            <a:spLocks noChangeArrowheads="1"/>
          </p:cNvSpPr>
          <p:nvPr/>
        </p:nvSpPr>
        <p:spPr bwMode="auto">
          <a:xfrm>
            <a:off x="228600" y="3733800"/>
            <a:ext cx="18288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thereto</a:t>
            </a:r>
            <a:endParaRPr lang="en-GB">
              <a:solidFill>
                <a:srgbClr val="FFFF00"/>
              </a:solidFill>
            </a:endParaRPr>
          </a:p>
        </p:txBody>
      </p:sp>
      <p:grpSp>
        <p:nvGrpSpPr>
          <p:cNvPr id="735250" name="Group 18"/>
          <p:cNvGrpSpPr>
            <a:grpSpLocks/>
          </p:cNvGrpSpPr>
          <p:nvPr/>
        </p:nvGrpSpPr>
        <p:grpSpPr bwMode="auto">
          <a:xfrm>
            <a:off x="3657600" y="4038600"/>
            <a:ext cx="3581400" cy="533400"/>
            <a:chOff x="2304" y="2544"/>
            <a:chExt cx="2256" cy="336"/>
          </a:xfrm>
        </p:grpSpPr>
        <p:sp>
          <p:nvSpPr>
            <p:cNvPr id="735247" name="Oval 15"/>
            <p:cNvSpPr>
              <a:spLocks noChangeArrowheads="1"/>
            </p:cNvSpPr>
            <p:nvPr/>
          </p:nvSpPr>
          <p:spPr bwMode="auto">
            <a:xfrm>
              <a:off x="4176"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&amp;</a:t>
              </a:r>
              <a:endParaRPr lang="en-GB">
                <a:solidFill>
                  <a:srgbClr val="FFFF00"/>
                </a:solidFill>
              </a:endParaRPr>
            </a:p>
          </p:txBody>
        </p:sp>
        <p:sp>
          <p:nvSpPr>
            <p:cNvPr id="735248" name="Oval 16"/>
            <p:cNvSpPr>
              <a:spLocks noChangeArrowheads="1"/>
            </p:cNvSpPr>
            <p:nvPr/>
          </p:nvSpPr>
          <p:spPr bwMode="auto">
            <a:xfrm>
              <a:off x="2304" y="2544"/>
              <a:ext cx="384" cy="336"/>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i="1">
                  <a:solidFill>
                    <a:srgbClr val="FFFF00"/>
                  </a:solidFill>
                  <a:latin typeface="Comic Sans MS" pitchFamily="66" charset="0"/>
                </a:rPr>
                <a:t>&amp;</a:t>
              </a:r>
              <a:endParaRPr lang="en-GB">
                <a:solidFill>
                  <a:srgbClr val="FFFF00"/>
                </a:solidFill>
              </a:endParaRPr>
            </a:p>
          </p:txBody>
        </p:sp>
      </p:grpSp>
      <p:sp>
        <p:nvSpPr>
          <p:cNvPr id="735249" name="Oval 17"/>
          <p:cNvSpPr>
            <a:spLocks noChangeArrowheads="1"/>
          </p:cNvSpPr>
          <p:nvPr/>
        </p:nvSpPr>
        <p:spPr bwMode="auto">
          <a:xfrm>
            <a:off x="1524000" y="5943600"/>
            <a:ext cx="838200" cy="533400"/>
          </a:xfrm>
          <a:prstGeom prst="ellipse">
            <a:avLst/>
          </a:prstGeom>
          <a:solidFill>
            <a:srgbClr val="9933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2000">
                <a:solidFill>
                  <a:srgbClr val="FFFF00"/>
                </a:solidFill>
                <a:latin typeface="Comic Sans MS" pitchFamily="66" charset="0"/>
              </a:rPr>
              <a:t>For</a:t>
            </a:r>
            <a:endParaRPr lang="en-GB">
              <a:solidFill>
                <a:srgbClr val="FFFF00"/>
              </a:solidFill>
            </a:endParaRPr>
          </a:p>
        </p:txBody>
      </p:sp>
      <p:sp>
        <p:nvSpPr>
          <p:cNvPr id="735255" name="Oval 23"/>
          <p:cNvSpPr>
            <a:spLocks noChangeArrowheads="1"/>
          </p:cNvSpPr>
          <p:nvPr/>
        </p:nvSpPr>
        <p:spPr bwMode="auto">
          <a:xfrm>
            <a:off x="3505200" y="2590800"/>
            <a:ext cx="3657600" cy="838200"/>
          </a:xfrm>
          <a:prstGeom prst="ellipse">
            <a:avLst/>
          </a:prstGeom>
          <a:solidFill>
            <a:srgbClr val="99CCFF">
              <a:alpha val="50000"/>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1000"/>
                                  </p:stCondLst>
                                  <p:childTnLst>
                                    <p:set>
                                      <p:cBhvr>
                                        <p:cTn id="6" dur="1" fill="hold">
                                          <p:stCondLst>
                                            <p:cond delay="0"/>
                                          </p:stCondLst>
                                        </p:cTn>
                                        <p:tgtEl>
                                          <p:spTgt spid="735255"/>
                                        </p:tgtEl>
                                        <p:attrNameLst>
                                          <p:attrName>style.visibility</p:attrName>
                                        </p:attrNameLst>
                                      </p:cBhvr>
                                      <p:to>
                                        <p:strVal val="visible"/>
                                      </p:to>
                                    </p:set>
                                    <p:anim calcmode="lin" valueType="num">
                                      <p:cBhvr>
                                        <p:cTn id="7" dur="500" fill="hold"/>
                                        <p:tgtEl>
                                          <p:spTgt spid="735255"/>
                                        </p:tgtEl>
                                        <p:attrNameLst>
                                          <p:attrName>ppt_w</p:attrName>
                                        </p:attrNameLst>
                                      </p:cBhvr>
                                      <p:tavLst>
                                        <p:tav tm="0">
                                          <p:val>
                                            <p:strVal val="4*#ppt_w"/>
                                          </p:val>
                                        </p:tav>
                                        <p:tav tm="100000">
                                          <p:val>
                                            <p:strVal val="#ppt_w"/>
                                          </p:val>
                                        </p:tav>
                                      </p:tavLst>
                                    </p:anim>
                                    <p:anim calcmode="lin" valueType="num">
                                      <p:cBhvr>
                                        <p:cTn id="8" dur="500" fill="hold"/>
                                        <p:tgtEl>
                                          <p:spTgt spid="7352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g Charles III - Age, Camilla &amp; Facts">
            <a:extLst>
              <a:ext uri="{FF2B5EF4-FFF2-40B4-BE49-F238E27FC236}">
                <a16:creationId xmlns:a16="http://schemas.microsoft.com/office/drawing/2014/main" id="{ACE8B5AC-499A-7552-321E-E86A09E156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63" y="2349098"/>
            <a:ext cx="2879737" cy="2159803"/>
          </a:xfrm>
          <a:prstGeom prst="rect">
            <a:avLst/>
          </a:prstGeom>
          <a:noFill/>
          <a:extLst>
            <a:ext uri="{909E8E84-426E-40DD-AFC4-6F175D3DCCD1}">
              <a14:hiddenFill xmlns:a14="http://schemas.microsoft.com/office/drawing/2010/main">
                <a:solidFill>
                  <a:srgbClr val="FFFFFF"/>
                </a:solidFill>
              </a14:hiddenFill>
            </a:ext>
          </a:extLst>
        </p:spPr>
      </p:pic>
      <p:sp>
        <p:nvSpPr>
          <p:cNvPr id="765954" name="Rectangle 2"/>
          <p:cNvSpPr>
            <a:spLocks noGrp="1" noChangeArrowheads="1"/>
          </p:cNvSpPr>
          <p:nvPr>
            <p:ph type="title"/>
          </p:nvPr>
        </p:nvSpPr>
        <p:spPr/>
        <p:txBody>
          <a:bodyPr/>
          <a:lstStyle/>
          <a:p>
            <a:r>
              <a:rPr lang="en-GB"/>
              <a:t>Kingdom</a:t>
            </a:r>
          </a:p>
        </p:txBody>
      </p:sp>
      <p:sp>
        <p:nvSpPr>
          <p:cNvPr id="765955" name="Rectangle 3"/>
          <p:cNvSpPr>
            <a:spLocks noGrp="1" noChangeArrowheads="1"/>
          </p:cNvSpPr>
          <p:nvPr>
            <p:ph idx="1"/>
          </p:nvPr>
        </p:nvSpPr>
        <p:spPr>
          <a:xfrm>
            <a:off x="0" y="1219200"/>
            <a:ext cx="4572000" cy="990600"/>
          </a:xfrm>
        </p:spPr>
        <p:txBody>
          <a:bodyPr/>
          <a:lstStyle/>
          <a:p>
            <a:pPr>
              <a:buFontTx/>
              <a:buNone/>
            </a:pPr>
            <a:r>
              <a:rPr lang="en-GB"/>
              <a:t>A Kingdom has the follow-ing characteristics:</a:t>
            </a:r>
          </a:p>
          <a:p>
            <a:pPr lvl="1">
              <a:buFontTx/>
              <a:buNone/>
            </a:pPr>
            <a:endParaRPr lang="en-GB"/>
          </a:p>
          <a:p>
            <a:pPr>
              <a:buFontTx/>
              <a:buNone/>
            </a:pPr>
            <a:endParaRPr lang="en-GB"/>
          </a:p>
        </p:txBody>
      </p:sp>
      <p:sp>
        <p:nvSpPr>
          <p:cNvPr id="765964" name="Oval 12"/>
          <p:cNvSpPr>
            <a:spLocks noChangeArrowheads="1"/>
          </p:cNvSpPr>
          <p:nvPr/>
        </p:nvSpPr>
        <p:spPr bwMode="auto">
          <a:xfrm>
            <a:off x="608012" y="3875892"/>
            <a:ext cx="1659731" cy="822305"/>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sz="3200" dirty="0">
                <a:solidFill>
                  <a:srgbClr val="6600FF"/>
                </a:solidFill>
                <a:latin typeface="Comic Sans MS" pitchFamily="66" charset="0"/>
              </a:rPr>
              <a:t>ruler</a:t>
            </a:r>
            <a:endParaRPr lang="en-GB" dirty="0">
              <a:solidFill>
                <a:srgbClr val="6600FF"/>
              </a:solidFill>
            </a:endParaRPr>
          </a:p>
        </p:txBody>
      </p:sp>
      <p:pic>
        <p:nvPicPr>
          <p:cNvPr id="7659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600"/>
            <a:ext cx="3101975" cy="23256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65" name="Oval 13"/>
          <p:cNvSpPr>
            <a:spLocks noChangeArrowheads="1"/>
          </p:cNvSpPr>
          <p:nvPr/>
        </p:nvSpPr>
        <p:spPr bwMode="auto">
          <a:xfrm>
            <a:off x="3581400" y="5181600"/>
            <a:ext cx="2665413" cy="792163"/>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citizens</a:t>
            </a:r>
            <a:endParaRPr lang="en-GB">
              <a:solidFill>
                <a:srgbClr val="6600FF"/>
              </a:solidFill>
            </a:endParaRPr>
          </a:p>
        </p:txBody>
      </p:sp>
      <p:pic>
        <p:nvPicPr>
          <p:cNvPr id="76596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267200"/>
            <a:ext cx="2335213" cy="2335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66" name="Oval 14"/>
          <p:cNvSpPr>
            <a:spLocks noChangeArrowheads="1"/>
          </p:cNvSpPr>
          <p:nvPr/>
        </p:nvSpPr>
        <p:spPr bwMode="auto">
          <a:xfrm>
            <a:off x="6781800" y="5795963"/>
            <a:ext cx="1903413" cy="792162"/>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law</a:t>
            </a:r>
            <a:endParaRPr lang="en-GB">
              <a:solidFill>
                <a:srgbClr val="6600FF"/>
              </a:solidFill>
            </a:endParaRPr>
          </a:p>
        </p:txBody>
      </p:sp>
      <p:pic>
        <p:nvPicPr>
          <p:cNvPr id="7659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996950"/>
            <a:ext cx="2819400" cy="2492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67" name="Oval 15"/>
          <p:cNvSpPr>
            <a:spLocks noChangeArrowheads="1"/>
          </p:cNvSpPr>
          <p:nvPr/>
        </p:nvSpPr>
        <p:spPr bwMode="auto">
          <a:xfrm>
            <a:off x="4953000" y="1143000"/>
            <a:ext cx="2820988" cy="792163"/>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territory</a:t>
            </a:r>
            <a:endParaRPr lang="en-GB">
              <a:solidFill>
                <a:srgbClr val="6600FF"/>
              </a:solidFill>
            </a:endParaRPr>
          </a:p>
        </p:txBody>
      </p:sp>
      <p:pic>
        <p:nvPicPr>
          <p:cNvPr id="765972"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913313"/>
            <a:ext cx="2590800" cy="19446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973" name="Oval 21"/>
          <p:cNvSpPr>
            <a:spLocks noChangeArrowheads="1"/>
          </p:cNvSpPr>
          <p:nvPr/>
        </p:nvSpPr>
        <p:spPr bwMode="auto">
          <a:xfrm>
            <a:off x="0" y="4953000"/>
            <a:ext cx="2438400" cy="792163"/>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enemies</a:t>
            </a:r>
            <a:endParaRPr lang="en-GB">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5960"/>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32" fill="hold" grpId="0" nodeType="afterEffect">
                                  <p:stCondLst>
                                    <p:cond delay="0"/>
                                  </p:stCondLst>
                                  <p:childTnLst>
                                    <p:set>
                                      <p:cBhvr>
                                        <p:cTn id="9" dur="1" fill="hold">
                                          <p:stCondLst>
                                            <p:cond delay="0"/>
                                          </p:stCondLst>
                                        </p:cTn>
                                        <p:tgtEl>
                                          <p:spTgt spid="765967"/>
                                        </p:tgtEl>
                                        <p:attrNameLst>
                                          <p:attrName>style.visibility</p:attrName>
                                        </p:attrNameLst>
                                      </p:cBhvr>
                                      <p:to>
                                        <p:strVal val="visible"/>
                                      </p:to>
                                    </p:set>
                                    <p:anim calcmode="lin" valueType="num">
                                      <p:cBhvr>
                                        <p:cTn id="10" dur="500" fill="hold"/>
                                        <p:tgtEl>
                                          <p:spTgt spid="765967"/>
                                        </p:tgtEl>
                                        <p:attrNameLst>
                                          <p:attrName>ppt_w</p:attrName>
                                        </p:attrNameLst>
                                      </p:cBhvr>
                                      <p:tavLst>
                                        <p:tav tm="0">
                                          <p:val>
                                            <p:strVal val="4*#ppt_w"/>
                                          </p:val>
                                        </p:tav>
                                        <p:tav tm="100000">
                                          <p:val>
                                            <p:strVal val="#ppt_w"/>
                                          </p:val>
                                        </p:tav>
                                      </p:tavLst>
                                    </p:anim>
                                    <p:anim calcmode="lin" valueType="num">
                                      <p:cBhvr>
                                        <p:cTn id="11" dur="500" fill="hold"/>
                                        <p:tgtEl>
                                          <p:spTgt spid="765967"/>
                                        </p:tgtEl>
                                        <p:attrNameLst>
                                          <p:attrName>ppt_h</p:attrName>
                                        </p:attrNameLst>
                                      </p:cBhvr>
                                      <p:tavLst>
                                        <p:tav tm="0">
                                          <p:val>
                                            <p:strVal val="4*#ppt_h"/>
                                          </p:val>
                                        </p:tav>
                                        <p:tav tm="100000">
                                          <p:val>
                                            <p:strVal val="#ppt_h"/>
                                          </p:val>
                                        </p:tav>
                                      </p:tavLst>
                                    </p:anim>
                                  </p:childTnLst>
                                </p:cTn>
                              </p:par>
                            </p:childTnLst>
                          </p:cTn>
                        </p:par>
                        <p:par>
                          <p:cTn id="12" fill="hold" nodeType="afterGroup">
                            <p:stCondLst>
                              <p:cond delay="1000"/>
                            </p:stCondLst>
                            <p:childTnLst>
                              <p:par>
                                <p:cTn id="13" presetID="23" presetClass="entr" presetSubtype="32" fill="hold" grpId="0" nodeType="afterEffect">
                                  <p:stCondLst>
                                    <p:cond delay="0"/>
                                  </p:stCondLst>
                                  <p:childTnLst>
                                    <p:set>
                                      <p:cBhvr>
                                        <p:cTn id="14" dur="1" fill="hold">
                                          <p:stCondLst>
                                            <p:cond delay="0"/>
                                          </p:stCondLst>
                                        </p:cTn>
                                        <p:tgtEl>
                                          <p:spTgt spid="765964"/>
                                        </p:tgtEl>
                                        <p:attrNameLst>
                                          <p:attrName>style.visibility</p:attrName>
                                        </p:attrNameLst>
                                      </p:cBhvr>
                                      <p:to>
                                        <p:strVal val="visible"/>
                                      </p:to>
                                    </p:set>
                                    <p:anim calcmode="lin" valueType="num">
                                      <p:cBhvr>
                                        <p:cTn id="15" dur="500" fill="hold"/>
                                        <p:tgtEl>
                                          <p:spTgt spid="765964"/>
                                        </p:tgtEl>
                                        <p:attrNameLst>
                                          <p:attrName>ppt_w</p:attrName>
                                        </p:attrNameLst>
                                      </p:cBhvr>
                                      <p:tavLst>
                                        <p:tav tm="0">
                                          <p:val>
                                            <p:strVal val="4*#ppt_w"/>
                                          </p:val>
                                        </p:tav>
                                        <p:tav tm="100000">
                                          <p:val>
                                            <p:strVal val="#ppt_w"/>
                                          </p:val>
                                        </p:tav>
                                      </p:tavLst>
                                    </p:anim>
                                    <p:anim calcmode="lin" valueType="num">
                                      <p:cBhvr>
                                        <p:cTn id="16" dur="500" fill="hold"/>
                                        <p:tgtEl>
                                          <p:spTgt spid="765964"/>
                                        </p:tgtEl>
                                        <p:attrNameLst>
                                          <p:attrName>ppt_h</p:attrName>
                                        </p:attrNameLst>
                                      </p:cBhvr>
                                      <p:tavLst>
                                        <p:tav tm="0">
                                          <p:val>
                                            <p:strVal val="4*#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765962"/>
                                        </p:tgtEl>
                                        <p:attrNameLst>
                                          <p:attrName>style.visibility</p:attrName>
                                        </p:attrNameLst>
                                      </p:cBhvr>
                                      <p:to>
                                        <p:strVal val="visible"/>
                                      </p:to>
                                    </p:set>
                                  </p:childTnLst>
                                </p:cTn>
                              </p:par>
                            </p:childTnLst>
                          </p:cTn>
                        </p:par>
                        <p:par>
                          <p:cTn id="21" fill="hold" nodeType="afterGroup">
                            <p:stCondLst>
                              <p:cond delay="500"/>
                            </p:stCondLst>
                            <p:childTnLst>
                              <p:par>
                                <p:cTn id="22" presetID="23" presetClass="entr" presetSubtype="32" fill="hold" grpId="0" nodeType="afterEffect">
                                  <p:stCondLst>
                                    <p:cond delay="0"/>
                                  </p:stCondLst>
                                  <p:childTnLst>
                                    <p:set>
                                      <p:cBhvr>
                                        <p:cTn id="23" dur="1" fill="hold">
                                          <p:stCondLst>
                                            <p:cond delay="0"/>
                                          </p:stCondLst>
                                        </p:cTn>
                                        <p:tgtEl>
                                          <p:spTgt spid="765965"/>
                                        </p:tgtEl>
                                        <p:attrNameLst>
                                          <p:attrName>style.visibility</p:attrName>
                                        </p:attrNameLst>
                                      </p:cBhvr>
                                      <p:to>
                                        <p:strVal val="visible"/>
                                      </p:to>
                                    </p:set>
                                    <p:anim calcmode="lin" valueType="num">
                                      <p:cBhvr>
                                        <p:cTn id="24" dur="500" fill="hold"/>
                                        <p:tgtEl>
                                          <p:spTgt spid="765965"/>
                                        </p:tgtEl>
                                        <p:attrNameLst>
                                          <p:attrName>ppt_w</p:attrName>
                                        </p:attrNameLst>
                                      </p:cBhvr>
                                      <p:tavLst>
                                        <p:tav tm="0">
                                          <p:val>
                                            <p:strVal val="4*#ppt_w"/>
                                          </p:val>
                                        </p:tav>
                                        <p:tav tm="100000">
                                          <p:val>
                                            <p:strVal val="#ppt_w"/>
                                          </p:val>
                                        </p:tav>
                                      </p:tavLst>
                                    </p:anim>
                                    <p:anim calcmode="lin" valueType="num">
                                      <p:cBhvr>
                                        <p:cTn id="25" dur="500" fill="hold"/>
                                        <p:tgtEl>
                                          <p:spTgt spid="765965"/>
                                        </p:tgtEl>
                                        <p:attrNameLst>
                                          <p:attrName>ppt_h</p:attrName>
                                        </p:attrNameLst>
                                      </p:cBhvr>
                                      <p:tavLst>
                                        <p:tav tm="0">
                                          <p:val>
                                            <p:strVal val="4*#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765963"/>
                                        </p:tgtEl>
                                        <p:attrNameLst>
                                          <p:attrName>style.visibility</p:attrName>
                                        </p:attrNameLst>
                                      </p:cBhvr>
                                      <p:to>
                                        <p:strVal val="visible"/>
                                      </p:to>
                                    </p:set>
                                  </p:childTnLst>
                                </p:cTn>
                              </p:par>
                            </p:childTnLst>
                          </p:cTn>
                        </p:par>
                        <p:par>
                          <p:cTn id="30" fill="hold" nodeType="afterGroup">
                            <p:stCondLst>
                              <p:cond delay="500"/>
                            </p:stCondLst>
                            <p:childTnLst>
                              <p:par>
                                <p:cTn id="31" presetID="23" presetClass="entr" presetSubtype="32" fill="hold" grpId="0" nodeType="afterEffect">
                                  <p:stCondLst>
                                    <p:cond delay="0"/>
                                  </p:stCondLst>
                                  <p:childTnLst>
                                    <p:set>
                                      <p:cBhvr>
                                        <p:cTn id="32" dur="1" fill="hold">
                                          <p:stCondLst>
                                            <p:cond delay="0"/>
                                          </p:stCondLst>
                                        </p:cTn>
                                        <p:tgtEl>
                                          <p:spTgt spid="765966"/>
                                        </p:tgtEl>
                                        <p:attrNameLst>
                                          <p:attrName>style.visibility</p:attrName>
                                        </p:attrNameLst>
                                      </p:cBhvr>
                                      <p:to>
                                        <p:strVal val="visible"/>
                                      </p:to>
                                    </p:set>
                                    <p:anim calcmode="lin" valueType="num">
                                      <p:cBhvr>
                                        <p:cTn id="33" dur="500" fill="hold"/>
                                        <p:tgtEl>
                                          <p:spTgt spid="765966"/>
                                        </p:tgtEl>
                                        <p:attrNameLst>
                                          <p:attrName>ppt_w</p:attrName>
                                        </p:attrNameLst>
                                      </p:cBhvr>
                                      <p:tavLst>
                                        <p:tav tm="0">
                                          <p:val>
                                            <p:strVal val="4*#ppt_w"/>
                                          </p:val>
                                        </p:tav>
                                        <p:tav tm="100000">
                                          <p:val>
                                            <p:strVal val="#ppt_w"/>
                                          </p:val>
                                        </p:tav>
                                      </p:tavLst>
                                    </p:anim>
                                    <p:anim calcmode="lin" valueType="num">
                                      <p:cBhvr>
                                        <p:cTn id="34" dur="500" fill="hold"/>
                                        <p:tgtEl>
                                          <p:spTgt spid="765966"/>
                                        </p:tgtEl>
                                        <p:attrNameLst>
                                          <p:attrName>ppt_h</p:attrName>
                                        </p:attrNameLst>
                                      </p:cBhvr>
                                      <p:tavLst>
                                        <p:tav tm="0">
                                          <p:val>
                                            <p:strVal val="4*#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65972"/>
                                        </p:tgtEl>
                                        <p:attrNameLst>
                                          <p:attrName>style.visibility</p:attrName>
                                        </p:attrNameLst>
                                      </p:cBhvr>
                                      <p:to>
                                        <p:strVal val="visible"/>
                                      </p:to>
                                    </p:set>
                                  </p:childTnLst>
                                </p:cTn>
                              </p:par>
                            </p:childTnLst>
                          </p:cTn>
                        </p:par>
                        <p:par>
                          <p:cTn id="39" fill="hold" nodeType="afterGroup">
                            <p:stCondLst>
                              <p:cond delay="500"/>
                            </p:stCondLst>
                            <p:childTnLst>
                              <p:par>
                                <p:cTn id="40" presetID="23" presetClass="entr" presetSubtype="32" fill="hold" grpId="0" nodeType="afterEffect">
                                  <p:stCondLst>
                                    <p:cond delay="0"/>
                                  </p:stCondLst>
                                  <p:childTnLst>
                                    <p:set>
                                      <p:cBhvr>
                                        <p:cTn id="41" dur="1" fill="hold">
                                          <p:stCondLst>
                                            <p:cond delay="0"/>
                                          </p:stCondLst>
                                        </p:cTn>
                                        <p:tgtEl>
                                          <p:spTgt spid="765973"/>
                                        </p:tgtEl>
                                        <p:attrNameLst>
                                          <p:attrName>style.visibility</p:attrName>
                                        </p:attrNameLst>
                                      </p:cBhvr>
                                      <p:to>
                                        <p:strVal val="visible"/>
                                      </p:to>
                                    </p:set>
                                    <p:anim calcmode="lin" valueType="num">
                                      <p:cBhvr>
                                        <p:cTn id="42" dur="500" fill="hold"/>
                                        <p:tgtEl>
                                          <p:spTgt spid="765973"/>
                                        </p:tgtEl>
                                        <p:attrNameLst>
                                          <p:attrName>ppt_w</p:attrName>
                                        </p:attrNameLst>
                                      </p:cBhvr>
                                      <p:tavLst>
                                        <p:tav tm="0">
                                          <p:val>
                                            <p:strVal val="4*#ppt_w"/>
                                          </p:val>
                                        </p:tav>
                                        <p:tav tm="100000">
                                          <p:val>
                                            <p:strVal val="#ppt_w"/>
                                          </p:val>
                                        </p:tav>
                                      </p:tavLst>
                                    </p:anim>
                                    <p:anim calcmode="lin" valueType="num">
                                      <p:cBhvr>
                                        <p:cTn id="43" dur="500" fill="hold"/>
                                        <p:tgtEl>
                                          <p:spTgt spid="76597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64" grpId="0" animBg="1" autoUpdateAnimBg="0"/>
      <p:bldP spid="765965" grpId="0" animBg="1" autoUpdateAnimBg="0"/>
      <p:bldP spid="765966" grpId="0" animBg="1" autoUpdateAnimBg="0"/>
      <p:bldP spid="765967" grpId="0" animBg="1" autoUpdateAnimBg="0"/>
      <p:bldP spid="76597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997" name="Picture 21"/>
          <p:cNvPicPr>
            <a:picLocks noChangeAspect="1" noChangeArrowheads="1"/>
          </p:cNvPicPr>
          <p:nvPr/>
        </p:nvPicPr>
        <p:blipFill>
          <a:blip r:embed="rId3">
            <a:extLst>
              <a:ext uri="{28A0092B-C50C-407E-A947-70E740481C1C}">
                <a14:useLocalDpi xmlns:a14="http://schemas.microsoft.com/office/drawing/2010/main" val="0"/>
              </a:ext>
            </a:extLst>
          </a:blip>
          <a:srcRect l="13771" t="23334" r="13615" b="16667"/>
          <a:stretch>
            <a:fillRect/>
          </a:stretch>
        </p:blipFill>
        <p:spPr bwMode="auto">
          <a:xfrm>
            <a:off x="0" y="4872038"/>
            <a:ext cx="3200400" cy="19859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699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00400"/>
            <a:ext cx="2492375" cy="2895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699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692650"/>
            <a:ext cx="2590800" cy="2165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698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6000"/>
            <a:ext cx="32004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698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914400"/>
            <a:ext cx="4000500" cy="3257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6978" name="Rectangle 2"/>
          <p:cNvSpPr>
            <a:spLocks noGrp="1" noChangeArrowheads="1"/>
          </p:cNvSpPr>
          <p:nvPr>
            <p:ph type="title"/>
          </p:nvPr>
        </p:nvSpPr>
        <p:spPr/>
        <p:txBody>
          <a:bodyPr/>
          <a:lstStyle/>
          <a:p>
            <a:r>
              <a:rPr lang="en-GB"/>
              <a:t>God’s Kingdom</a:t>
            </a:r>
          </a:p>
        </p:txBody>
      </p:sp>
      <p:sp>
        <p:nvSpPr>
          <p:cNvPr id="766979" name="Rectangle 3"/>
          <p:cNvSpPr>
            <a:spLocks noGrp="1" noChangeArrowheads="1"/>
          </p:cNvSpPr>
          <p:nvPr>
            <p:ph idx="1"/>
          </p:nvPr>
        </p:nvSpPr>
        <p:spPr>
          <a:xfrm>
            <a:off x="0" y="1219200"/>
            <a:ext cx="4572000" cy="990600"/>
          </a:xfrm>
        </p:spPr>
        <p:txBody>
          <a:bodyPr/>
          <a:lstStyle/>
          <a:p>
            <a:pPr>
              <a:buFontTx/>
              <a:buNone/>
            </a:pPr>
            <a:r>
              <a:rPr lang="en-GB"/>
              <a:t>God’s Kingdom has them also:</a:t>
            </a:r>
          </a:p>
          <a:p>
            <a:pPr lvl="1">
              <a:buFontTx/>
              <a:buNone/>
            </a:pPr>
            <a:endParaRPr lang="en-GB"/>
          </a:p>
          <a:p>
            <a:pPr>
              <a:buFontTx/>
              <a:buNone/>
            </a:pPr>
            <a:endParaRPr lang="en-GB"/>
          </a:p>
        </p:txBody>
      </p:sp>
      <p:sp>
        <p:nvSpPr>
          <p:cNvPr id="766985" name="Oval 9"/>
          <p:cNvSpPr>
            <a:spLocks noChangeArrowheads="1"/>
          </p:cNvSpPr>
          <p:nvPr/>
        </p:nvSpPr>
        <p:spPr bwMode="auto">
          <a:xfrm>
            <a:off x="6781800" y="5795963"/>
            <a:ext cx="1903413" cy="792162"/>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law</a:t>
            </a:r>
            <a:endParaRPr lang="en-GB">
              <a:solidFill>
                <a:srgbClr val="6600FF"/>
              </a:solidFill>
            </a:endParaRPr>
          </a:p>
        </p:txBody>
      </p:sp>
      <p:sp>
        <p:nvSpPr>
          <p:cNvPr id="766987" name="Oval 11"/>
          <p:cNvSpPr>
            <a:spLocks noChangeArrowheads="1"/>
          </p:cNvSpPr>
          <p:nvPr/>
        </p:nvSpPr>
        <p:spPr bwMode="auto">
          <a:xfrm>
            <a:off x="4953000" y="1143000"/>
            <a:ext cx="2820988" cy="792163"/>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territory</a:t>
            </a:r>
            <a:endParaRPr lang="en-GB">
              <a:solidFill>
                <a:srgbClr val="6600FF"/>
              </a:solidFill>
            </a:endParaRPr>
          </a:p>
        </p:txBody>
      </p:sp>
      <p:sp>
        <p:nvSpPr>
          <p:cNvPr id="766995" name="Oval 19"/>
          <p:cNvSpPr>
            <a:spLocks noChangeArrowheads="1"/>
          </p:cNvSpPr>
          <p:nvPr/>
        </p:nvSpPr>
        <p:spPr bwMode="auto">
          <a:xfrm>
            <a:off x="3581400" y="5180013"/>
            <a:ext cx="2665413" cy="792162"/>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citizens</a:t>
            </a:r>
            <a:endParaRPr lang="en-GB">
              <a:solidFill>
                <a:srgbClr val="6600FF"/>
              </a:solidFill>
            </a:endParaRPr>
          </a:p>
        </p:txBody>
      </p:sp>
      <p:sp>
        <p:nvSpPr>
          <p:cNvPr id="766998" name="Oval 22"/>
          <p:cNvSpPr>
            <a:spLocks noChangeArrowheads="1"/>
          </p:cNvSpPr>
          <p:nvPr/>
        </p:nvSpPr>
        <p:spPr bwMode="auto">
          <a:xfrm>
            <a:off x="0" y="4953000"/>
            <a:ext cx="2438400" cy="792163"/>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sz="3200">
                <a:solidFill>
                  <a:srgbClr val="6600FF"/>
                </a:solidFill>
                <a:latin typeface="Comic Sans MS" pitchFamily="66" charset="0"/>
              </a:rPr>
              <a:t>enemies</a:t>
            </a:r>
            <a:endParaRPr lang="en-GB">
              <a:solidFill>
                <a:srgbClr val="6600FF"/>
              </a:solidFill>
            </a:endParaRPr>
          </a:p>
        </p:txBody>
      </p:sp>
      <p:sp>
        <p:nvSpPr>
          <p:cNvPr id="14" name="Oval 12"/>
          <p:cNvSpPr>
            <a:spLocks noChangeArrowheads="1"/>
          </p:cNvSpPr>
          <p:nvPr/>
        </p:nvSpPr>
        <p:spPr bwMode="auto">
          <a:xfrm>
            <a:off x="608012" y="3875892"/>
            <a:ext cx="1659731" cy="822305"/>
          </a:xfrm>
          <a:prstGeom prst="ellipse">
            <a:avLst/>
          </a:prstGeom>
          <a:solidFill>
            <a:srgbClr val="00FF00">
              <a:alpha val="50000"/>
            </a:srgbClr>
          </a:solidFill>
          <a:ln w="952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GB" sz="3200" dirty="0">
                <a:solidFill>
                  <a:srgbClr val="6600FF"/>
                </a:solidFill>
                <a:latin typeface="Comic Sans MS" pitchFamily="66" charset="0"/>
              </a:rPr>
              <a:t>ruler</a:t>
            </a:r>
            <a:endParaRPr lang="en-GB" dirty="0">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766988"/>
                                        </p:tgtEl>
                                        <p:attrNameLst>
                                          <p:attrName>style.visibility</p:attrName>
                                        </p:attrNameLst>
                                      </p:cBhvr>
                                      <p:to>
                                        <p:strVal val="visible"/>
                                      </p:to>
                                    </p:set>
                                    <p:anim calcmode="lin" valueType="num">
                                      <p:cBhvr>
                                        <p:cTn id="7" dur="500" fill="hold"/>
                                        <p:tgtEl>
                                          <p:spTgt spid="766988"/>
                                        </p:tgtEl>
                                        <p:attrNameLst>
                                          <p:attrName>ppt_w</p:attrName>
                                        </p:attrNameLst>
                                      </p:cBhvr>
                                      <p:tavLst>
                                        <p:tav tm="0">
                                          <p:val>
                                            <p:strVal val="4*#ppt_w"/>
                                          </p:val>
                                        </p:tav>
                                        <p:tav tm="100000">
                                          <p:val>
                                            <p:strVal val="#ppt_w"/>
                                          </p:val>
                                        </p:tav>
                                      </p:tavLst>
                                    </p:anim>
                                    <p:anim calcmode="lin" valueType="num">
                                      <p:cBhvr>
                                        <p:cTn id="8" dur="500" fill="hold"/>
                                        <p:tgtEl>
                                          <p:spTgt spid="766988"/>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766989"/>
                                        </p:tgtEl>
                                        <p:attrNameLst>
                                          <p:attrName>style.visibility</p:attrName>
                                        </p:attrNameLst>
                                      </p:cBhvr>
                                      <p:to>
                                        <p:strVal val="visible"/>
                                      </p:to>
                                    </p:set>
                                    <p:anim calcmode="lin" valueType="num">
                                      <p:cBhvr>
                                        <p:cTn id="13" dur="500" fill="hold"/>
                                        <p:tgtEl>
                                          <p:spTgt spid="766989"/>
                                        </p:tgtEl>
                                        <p:attrNameLst>
                                          <p:attrName>ppt_w</p:attrName>
                                        </p:attrNameLst>
                                      </p:cBhvr>
                                      <p:tavLst>
                                        <p:tav tm="0">
                                          <p:val>
                                            <p:strVal val="4*#ppt_w"/>
                                          </p:val>
                                        </p:tav>
                                        <p:tav tm="100000">
                                          <p:val>
                                            <p:strVal val="#ppt_w"/>
                                          </p:val>
                                        </p:tav>
                                      </p:tavLst>
                                    </p:anim>
                                    <p:anim calcmode="lin" valueType="num">
                                      <p:cBhvr>
                                        <p:cTn id="14" dur="500" fill="hold"/>
                                        <p:tgtEl>
                                          <p:spTgt spid="766989"/>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766990"/>
                                        </p:tgtEl>
                                        <p:attrNameLst>
                                          <p:attrName>style.visibility</p:attrName>
                                        </p:attrNameLst>
                                      </p:cBhvr>
                                      <p:to>
                                        <p:strVal val="visible"/>
                                      </p:to>
                                    </p:set>
                                    <p:anim calcmode="lin" valueType="num">
                                      <p:cBhvr>
                                        <p:cTn id="19" dur="500" fill="hold"/>
                                        <p:tgtEl>
                                          <p:spTgt spid="766990"/>
                                        </p:tgtEl>
                                        <p:attrNameLst>
                                          <p:attrName>ppt_w</p:attrName>
                                        </p:attrNameLst>
                                      </p:cBhvr>
                                      <p:tavLst>
                                        <p:tav tm="0">
                                          <p:val>
                                            <p:strVal val="4*#ppt_w"/>
                                          </p:val>
                                        </p:tav>
                                        <p:tav tm="100000">
                                          <p:val>
                                            <p:strVal val="#ppt_w"/>
                                          </p:val>
                                        </p:tav>
                                      </p:tavLst>
                                    </p:anim>
                                    <p:anim calcmode="lin" valueType="num">
                                      <p:cBhvr>
                                        <p:cTn id="20" dur="500" fill="hold"/>
                                        <p:tgtEl>
                                          <p:spTgt spid="76699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766992"/>
                                        </p:tgtEl>
                                        <p:attrNameLst>
                                          <p:attrName>style.visibility</p:attrName>
                                        </p:attrNameLst>
                                      </p:cBhvr>
                                      <p:to>
                                        <p:strVal val="visible"/>
                                      </p:to>
                                    </p:set>
                                    <p:anim calcmode="lin" valueType="num">
                                      <p:cBhvr>
                                        <p:cTn id="25" dur="500" fill="hold"/>
                                        <p:tgtEl>
                                          <p:spTgt spid="766992"/>
                                        </p:tgtEl>
                                        <p:attrNameLst>
                                          <p:attrName>ppt_w</p:attrName>
                                        </p:attrNameLst>
                                      </p:cBhvr>
                                      <p:tavLst>
                                        <p:tav tm="0">
                                          <p:val>
                                            <p:strVal val="4*#ppt_w"/>
                                          </p:val>
                                        </p:tav>
                                        <p:tav tm="100000">
                                          <p:val>
                                            <p:strVal val="#ppt_w"/>
                                          </p:val>
                                        </p:tav>
                                      </p:tavLst>
                                    </p:anim>
                                    <p:anim calcmode="lin" valueType="num">
                                      <p:cBhvr>
                                        <p:cTn id="26" dur="500" fill="hold"/>
                                        <p:tgtEl>
                                          <p:spTgt spid="766992"/>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766997"/>
                                        </p:tgtEl>
                                        <p:attrNameLst>
                                          <p:attrName>style.visibility</p:attrName>
                                        </p:attrNameLst>
                                      </p:cBhvr>
                                      <p:to>
                                        <p:strVal val="visible"/>
                                      </p:to>
                                    </p:set>
                                    <p:anim calcmode="lin" valueType="num">
                                      <p:cBhvr>
                                        <p:cTn id="31" dur="500" fill="hold"/>
                                        <p:tgtEl>
                                          <p:spTgt spid="766997"/>
                                        </p:tgtEl>
                                        <p:attrNameLst>
                                          <p:attrName>ppt_w</p:attrName>
                                        </p:attrNameLst>
                                      </p:cBhvr>
                                      <p:tavLst>
                                        <p:tav tm="0">
                                          <p:val>
                                            <p:strVal val="4*#ppt_w"/>
                                          </p:val>
                                        </p:tav>
                                        <p:tav tm="100000">
                                          <p:val>
                                            <p:strVal val="#ppt_w"/>
                                          </p:val>
                                        </p:tav>
                                      </p:tavLst>
                                    </p:anim>
                                    <p:anim calcmode="lin" valueType="num">
                                      <p:cBhvr>
                                        <p:cTn id="32" dur="500" fill="hold"/>
                                        <p:tgtEl>
                                          <p:spTgt spid="76699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a:t>God’s Kingdom</a:t>
            </a:r>
          </a:p>
        </p:txBody>
      </p:sp>
      <p:sp>
        <p:nvSpPr>
          <p:cNvPr id="768003" name="Rectangle 3"/>
          <p:cNvSpPr>
            <a:spLocks noGrp="1" noChangeArrowheads="1"/>
          </p:cNvSpPr>
          <p:nvPr>
            <p:ph idx="1"/>
          </p:nvPr>
        </p:nvSpPr>
        <p:spPr/>
        <p:txBody>
          <a:bodyPr/>
          <a:lstStyle/>
          <a:p>
            <a:pPr>
              <a:buFontTx/>
              <a:buNone/>
            </a:pPr>
            <a:r>
              <a:rPr lang="en-US" dirty="0">
                <a:solidFill>
                  <a:srgbClr val="00FF00"/>
                </a:solidFill>
              </a:rPr>
              <a:t>Territory: the universe</a:t>
            </a:r>
          </a:p>
          <a:p>
            <a:pPr>
              <a:buFontTx/>
              <a:buNone/>
            </a:pPr>
            <a:r>
              <a:rPr lang="en-US" dirty="0">
                <a:solidFill>
                  <a:srgbClr val="00FF00"/>
                </a:solidFill>
              </a:rPr>
              <a:t>Ruler: God</a:t>
            </a:r>
          </a:p>
          <a:p>
            <a:pPr>
              <a:buFontTx/>
              <a:buNone/>
            </a:pPr>
            <a:r>
              <a:rPr lang="en-US">
                <a:solidFill>
                  <a:srgbClr val="00FF00"/>
                </a:solidFill>
              </a:rPr>
              <a:t>Citizens: Believers</a:t>
            </a:r>
          </a:p>
          <a:p>
            <a:pPr>
              <a:buFontTx/>
              <a:buNone/>
            </a:pPr>
            <a:r>
              <a:rPr lang="en-US" dirty="0">
                <a:solidFill>
                  <a:srgbClr val="00FF00"/>
                </a:solidFill>
              </a:rPr>
              <a:t>Law: The Bible</a:t>
            </a:r>
          </a:p>
          <a:p>
            <a:pPr>
              <a:buFontTx/>
              <a:buNone/>
            </a:pPr>
            <a:r>
              <a:rPr lang="en-US" dirty="0">
                <a:solidFill>
                  <a:srgbClr val="00FF00"/>
                </a:solidFill>
              </a:rPr>
              <a:t>Enemies: Unbelievers</a:t>
            </a:r>
          </a:p>
          <a:p>
            <a:pPr>
              <a:buFontTx/>
              <a:buNone/>
            </a:pPr>
            <a:endParaRPr lang="en-US" dirty="0">
              <a:solidFill>
                <a:srgbClr val="00FF00"/>
              </a:solidFill>
            </a:endParaRPr>
          </a:p>
          <a:p>
            <a:pPr>
              <a:buFontTx/>
              <a:buNone/>
            </a:pPr>
            <a:endParaRPr lang="en-US" dirty="0"/>
          </a:p>
        </p:txBody>
      </p:sp>
      <p:sp>
        <p:nvSpPr>
          <p:cNvPr id="768004"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pic>
        <p:nvPicPr>
          <p:cNvPr id="7680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809" y="3068960"/>
            <a:ext cx="5074191" cy="32849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F9B83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47900" y="3717032"/>
            <a:ext cx="609600" cy="609600"/>
          </a:xfrm>
          <a:prstGeom prst="rect">
            <a:avLst/>
          </a:prstGeom>
        </p:spPr>
      </p:pic>
      <p:pic>
        <p:nvPicPr>
          <p:cNvPr id="769026" name="Picture 2" descr="G:\Backup - juni 2009\Catechism\Pictures\Vrag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682875"/>
            <a:ext cx="4038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769027" name="AutoShape 3"/>
          <p:cNvSpPr>
            <a:spLocks noChangeArrowheads="1"/>
          </p:cNvSpPr>
          <p:nvPr/>
        </p:nvSpPr>
        <p:spPr bwMode="auto">
          <a:xfrm>
            <a:off x="1447800" y="243572"/>
            <a:ext cx="7467600" cy="1341656"/>
          </a:xfrm>
          <a:prstGeom prst="wedgeEllipseCallout">
            <a:avLst>
              <a:gd name="adj1" fmla="val -30208"/>
              <a:gd name="adj2" fmla="val 247847"/>
            </a:avLst>
          </a:prstGeom>
          <a:solidFill>
            <a:schemeClr val="tx1"/>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dirty="0">
                <a:latin typeface="Comic Sans MS" pitchFamily="66" charset="0"/>
              </a:rPr>
              <a:t>If God </a:t>
            </a:r>
            <a:r>
              <a:rPr lang="en-US" sz="2800" i="1" dirty="0">
                <a:latin typeface="Comic Sans MS" pitchFamily="66" charset="0"/>
              </a:rPr>
              <a:t>is</a:t>
            </a:r>
            <a:r>
              <a:rPr lang="en-US" sz="2800" dirty="0">
                <a:latin typeface="Comic Sans MS" pitchFamily="66" charset="0"/>
              </a:rPr>
              <a:t> King,</a:t>
            </a:r>
            <a:r>
              <a:rPr lang="en-US" sz="2800" dirty="0">
                <a:solidFill>
                  <a:schemeClr val="tx1"/>
                </a:solidFill>
                <a:latin typeface="Comic Sans MS" pitchFamily="66" charset="0"/>
              </a:rPr>
              <a:t>..</a:t>
            </a:r>
            <a:r>
              <a:rPr lang="en-US" sz="2800" dirty="0">
                <a:latin typeface="Comic Sans MS" pitchFamily="66" charset="0"/>
              </a:rPr>
              <a:t> why do we pray for His Kingdom </a:t>
            </a:r>
            <a:r>
              <a:rPr lang="en-US" sz="2800" i="1" dirty="0">
                <a:latin typeface="Comic Sans MS" pitchFamily="66" charset="0"/>
              </a:rPr>
              <a:t>to come</a:t>
            </a:r>
            <a:r>
              <a:rPr lang="en-US" sz="2800" dirty="0">
                <a:latin typeface="Comic Sans MS" pitchFamily="66" charset="0"/>
              </a:rPr>
              <a: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130"/>
                                  </p:iterate>
                                  <p:childTnLst>
                                    <p:set>
                                      <p:cBhvr>
                                        <p:cTn id="6" dur="1" fill="hold">
                                          <p:stCondLst>
                                            <p:cond delay="0"/>
                                          </p:stCondLst>
                                        </p:cTn>
                                        <p:tgtEl>
                                          <p:spTgt spid="76902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6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7690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r>
              <a:rPr lang="en-US"/>
              <a:t>God’s </a:t>
            </a:r>
            <a:r>
              <a:rPr lang="en-US" i="1"/>
              <a:t>coming</a:t>
            </a:r>
            <a:r>
              <a:rPr lang="en-US"/>
              <a:t> Kingdom</a:t>
            </a:r>
          </a:p>
        </p:txBody>
      </p:sp>
      <p:sp>
        <p:nvSpPr>
          <p:cNvPr id="770051" name="Rectangle 3"/>
          <p:cNvSpPr>
            <a:spLocks noGrp="1" noChangeArrowheads="1"/>
          </p:cNvSpPr>
          <p:nvPr>
            <p:ph idx="1"/>
          </p:nvPr>
        </p:nvSpPr>
        <p:spPr/>
        <p:txBody>
          <a:bodyPr/>
          <a:lstStyle/>
          <a:p>
            <a:pPr>
              <a:buFontTx/>
              <a:buNone/>
            </a:pPr>
            <a:r>
              <a:rPr lang="en-US" dirty="0"/>
              <a:t>Things in a kingdom are only in order when:</a:t>
            </a:r>
          </a:p>
          <a:p>
            <a:pPr lvl="1">
              <a:buFontTx/>
              <a:buNone/>
            </a:pPr>
            <a:r>
              <a:rPr lang="en-US" dirty="0"/>
              <a:t>- the king is </a:t>
            </a:r>
            <a:r>
              <a:rPr lang="en-US" dirty="0">
                <a:solidFill>
                  <a:srgbClr val="00FF00"/>
                </a:solidFill>
              </a:rPr>
              <a:t>respected </a:t>
            </a:r>
          </a:p>
          <a:p>
            <a:pPr lvl="1">
              <a:buFontTx/>
              <a:buNone/>
            </a:pPr>
            <a:r>
              <a:rPr lang="en-US" dirty="0"/>
              <a:t>- the king is </a:t>
            </a:r>
            <a:r>
              <a:rPr lang="en-US" dirty="0">
                <a:solidFill>
                  <a:srgbClr val="00FF00"/>
                </a:solidFill>
              </a:rPr>
              <a:t>served (the law is obeyed)</a:t>
            </a:r>
          </a:p>
          <a:p>
            <a:pPr lvl="1">
              <a:buFontTx/>
              <a:buNone/>
            </a:pPr>
            <a:r>
              <a:rPr lang="en-US" dirty="0"/>
              <a:t>- the citizens </a:t>
            </a:r>
            <a:r>
              <a:rPr lang="en-US" dirty="0">
                <a:solidFill>
                  <a:srgbClr val="00FF00"/>
                </a:solidFill>
              </a:rPr>
              <a:t>feel safe and secure</a:t>
            </a:r>
          </a:p>
          <a:p>
            <a:pPr>
              <a:buFontTx/>
              <a:buNone/>
            </a:pPr>
            <a:r>
              <a:rPr lang="en-US" dirty="0"/>
              <a:t>This is not the case in the universe today</a:t>
            </a:r>
          </a:p>
          <a:p>
            <a:pPr lvl="1">
              <a:buFontTx/>
              <a:buNone/>
            </a:pPr>
            <a:r>
              <a:rPr lang="en-US" dirty="0"/>
              <a:t>- God is </a:t>
            </a:r>
            <a:r>
              <a:rPr lang="en-US" dirty="0">
                <a:solidFill>
                  <a:srgbClr val="00FF00"/>
                </a:solidFill>
              </a:rPr>
              <a:t>officially king, </a:t>
            </a:r>
            <a:r>
              <a:rPr lang="en-US" dirty="0"/>
              <a:t>but there are </a:t>
            </a:r>
            <a:r>
              <a:rPr lang="en-US" dirty="0">
                <a:solidFill>
                  <a:srgbClr val="00FF00"/>
                </a:solidFill>
              </a:rPr>
              <a:t>enemies within the borders</a:t>
            </a:r>
          </a:p>
          <a:p>
            <a:pPr lvl="1">
              <a:buFontTx/>
              <a:buNone/>
            </a:pPr>
            <a:r>
              <a:rPr lang="en-US" dirty="0"/>
              <a:t>- the law </a:t>
            </a:r>
            <a:r>
              <a:rPr lang="en-US" dirty="0">
                <a:solidFill>
                  <a:srgbClr val="00FF00"/>
                </a:solidFill>
              </a:rPr>
              <a:t>(Bible) is not being obeyed</a:t>
            </a:r>
          </a:p>
          <a:p>
            <a:pPr lvl="1">
              <a:buFontTx/>
              <a:buNone/>
            </a:pPr>
            <a:r>
              <a:rPr lang="en-US" dirty="0"/>
              <a:t>- the citizens </a:t>
            </a:r>
            <a:r>
              <a:rPr lang="en-US" dirty="0">
                <a:solidFill>
                  <a:srgbClr val="00FF00"/>
                </a:solidFill>
              </a:rPr>
              <a:t>(church) are often under attack</a:t>
            </a:r>
          </a:p>
          <a:p>
            <a:pPr>
              <a:buFontTx/>
              <a:buNone/>
            </a:pPr>
            <a:r>
              <a:rPr lang="en-US" dirty="0"/>
              <a:t>Praying for God’s Kingdom to come is praying </a:t>
            </a:r>
            <a:r>
              <a:rPr lang="en-US" dirty="0">
                <a:solidFill>
                  <a:srgbClr val="00FF00"/>
                </a:solidFill>
              </a:rPr>
              <a:t>for the perfect world.</a:t>
            </a:r>
          </a:p>
        </p:txBody>
      </p:sp>
      <p:sp>
        <p:nvSpPr>
          <p:cNvPr id="770052"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00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00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0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00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00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005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0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pPr algn="l"/>
            <a:r>
              <a:rPr lang="en-US"/>
              <a:t>Bible Study: Matthew 13</a:t>
            </a:r>
          </a:p>
        </p:txBody>
      </p:sp>
      <p:pic>
        <p:nvPicPr>
          <p:cNvPr id="772100"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2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43000"/>
            <a:ext cx="4465638" cy="5715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7646</TotalTime>
  <Words>912</Words>
  <Application>Microsoft Office PowerPoint</Application>
  <PresentationFormat>On-screen Show (4:3)</PresentationFormat>
  <Paragraphs>135</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Times New Roman</vt:lpstr>
      <vt:lpstr>1_Office Theme</vt:lpstr>
      <vt:lpstr>The communication of Faith:  LD 45-52</vt:lpstr>
      <vt:lpstr>Hymn 63:3</vt:lpstr>
      <vt:lpstr>The Lord’s Prayer</vt:lpstr>
      <vt:lpstr>Kingdom</vt:lpstr>
      <vt:lpstr>God’s Kingdom</vt:lpstr>
      <vt:lpstr>God’s Kingdom</vt:lpstr>
      <vt:lpstr>PowerPoint Presentation</vt:lpstr>
      <vt:lpstr>God’s coming Kingdom</vt:lpstr>
      <vt:lpstr>Bible Study: Matthew 13</vt:lpstr>
      <vt:lpstr>Bible Study: Matthew 13</vt:lpstr>
      <vt:lpstr>Bible Study: Matthew 13</vt:lpstr>
      <vt:lpstr>Catechism</vt:lpstr>
      <vt:lpstr>How does God’s Kingdom come?</vt:lpstr>
      <vt:lpstr>Soldiers of the Kingdom</vt:lpstr>
      <vt:lpstr>Outreach and the Kingdom</vt:lpstr>
      <vt:lpstr>The second 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229</cp:revision>
  <cp:lastPrinted>2010-02-18T18:14:08Z</cp:lastPrinted>
  <dcterms:created xsi:type="dcterms:W3CDTF">2008-08-14T09:20:46Z</dcterms:created>
  <dcterms:modified xsi:type="dcterms:W3CDTF">2023-04-12T02:56:51Z</dcterms:modified>
</cp:coreProperties>
</file>