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912" r:id="rId2"/>
    <p:sldId id="917" r:id="rId3"/>
    <p:sldId id="869" r:id="rId4"/>
    <p:sldId id="918" r:id="rId5"/>
    <p:sldId id="919" r:id="rId6"/>
    <p:sldId id="901" r:id="rId7"/>
    <p:sldId id="920" r:id="rId8"/>
    <p:sldId id="921" r:id="rId9"/>
    <p:sldId id="905" r:id="rId10"/>
    <p:sldId id="922" r:id="rId11"/>
    <p:sldId id="916" r:id="rId12"/>
    <p:sldId id="907" r:id="rId13"/>
    <p:sldId id="923" r:id="rId14"/>
    <p:sldId id="911" r:id="rId15"/>
    <p:sldId id="908" r:id="rId16"/>
    <p:sldId id="909" r:id="rId17"/>
    <p:sldId id="898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86" autoAdjust="0"/>
  </p:normalViewPr>
  <p:slideViewPr>
    <p:cSldViewPr>
      <p:cViewPr varScale="1">
        <p:scale>
          <a:sx n="79" d="100"/>
          <a:sy n="79" d="100"/>
        </p:scale>
        <p:origin x="254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30C9CA-8BEC-44BC-9D53-5E2F9C4DD8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9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10B0F7-3E49-404B-A288-01ACD8EF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7217F-599A-4C4D-A226-CC3BD38595F6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0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1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7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6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7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9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Discuss – was taught 2 years ago as well..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4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2FE0-62EE-4999-9270-A55CD343AB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2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B0F7-3E49-404B-A288-01ACD8EF39A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2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68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2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88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7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69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0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32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09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36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01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402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5100"/>
            <a:ext cx="7772400" cy="1447800"/>
          </a:xfrm>
        </p:spPr>
        <p:txBody>
          <a:bodyPr/>
          <a:lstStyle/>
          <a:p>
            <a:r>
              <a:rPr lang="en-GB" sz="4800" dirty="0"/>
              <a:t>The communication of Faith: </a:t>
            </a:r>
            <a:br>
              <a:rPr lang="en-GB" sz="4800" dirty="0"/>
            </a:br>
            <a:r>
              <a:rPr lang="en-GB" sz="4800" dirty="0"/>
              <a:t>LD 45-52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941168"/>
            <a:ext cx="6858000" cy="1655762"/>
          </a:xfrm>
        </p:spPr>
        <p:txBody>
          <a:bodyPr/>
          <a:lstStyle/>
          <a:p>
            <a:r>
              <a:rPr lang="en-GB" dirty="0"/>
              <a:t>Your Kingdom Come</a:t>
            </a:r>
          </a:p>
          <a:p>
            <a:r>
              <a:rPr lang="en-GB" dirty="0"/>
              <a:t>Lesson 24 – LD 48</a:t>
            </a:r>
          </a:p>
        </p:txBody>
      </p:sp>
      <p:pic>
        <p:nvPicPr>
          <p:cNvPr id="126989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1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God’s Kingdom come?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135684"/>
            <a:ext cx="3461728" cy="354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658180" y="3135684"/>
            <a:ext cx="1650124" cy="18774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For the Kingdom to come, </a:t>
            </a:r>
            <a:r>
              <a:rPr lang="en-US" dirty="0">
                <a:solidFill>
                  <a:srgbClr val="00FF00"/>
                </a:solidFill>
              </a:rPr>
              <a:t>the Kingdom must expand.</a:t>
            </a:r>
          </a:p>
          <a:p>
            <a:pPr>
              <a:buFontTx/>
              <a:buNone/>
            </a:pPr>
            <a:r>
              <a:rPr lang="en-US" dirty="0"/>
              <a:t>Praying for the Kingdom is praying for </a:t>
            </a:r>
            <a:r>
              <a:rPr lang="en-US" dirty="0">
                <a:solidFill>
                  <a:srgbClr val="00FF00"/>
                </a:solidFill>
              </a:rPr>
              <a:t>the Church</a:t>
            </a:r>
          </a:p>
          <a:p>
            <a:pPr lvl="1">
              <a:buFontTx/>
              <a:buNone/>
            </a:pPr>
            <a:r>
              <a:rPr lang="en-US" dirty="0"/>
              <a:t>- to </a:t>
            </a:r>
            <a:r>
              <a:rPr lang="en-US" dirty="0">
                <a:solidFill>
                  <a:srgbClr val="00FF00"/>
                </a:solidFill>
              </a:rPr>
              <a:t>proclaim the Kingdom of God (as Christ and the apostles did)</a:t>
            </a:r>
          </a:p>
          <a:p>
            <a:pPr lvl="1">
              <a:buFontTx/>
              <a:buNone/>
            </a:pPr>
            <a:r>
              <a:rPr lang="en-US" dirty="0"/>
              <a:t>- to </a:t>
            </a:r>
            <a:r>
              <a:rPr lang="en-US" dirty="0">
                <a:solidFill>
                  <a:srgbClr val="00FF00"/>
                </a:solidFill>
              </a:rPr>
              <a:t>grow in numbers and in knowledge &amp; understanding</a:t>
            </a:r>
          </a:p>
          <a:p>
            <a:pPr lvl="1">
              <a:buFontTx/>
              <a:buNone/>
            </a:pPr>
            <a:r>
              <a:rPr lang="en-US" dirty="0"/>
              <a:t>- to </a:t>
            </a:r>
            <a:r>
              <a:rPr lang="en-US" dirty="0">
                <a:solidFill>
                  <a:srgbClr val="00FF00"/>
                </a:solidFill>
              </a:rPr>
              <a:t>be safe </a:t>
            </a:r>
          </a:p>
          <a:p>
            <a:pPr lvl="2"/>
            <a:r>
              <a:rPr lang="en-US" dirty="0"/>
              <a:t>with a view to </a:t>
            </a:r>
            <a:r>
              <a:rPr lang="en-US" dirty="0">
                <a:solidFill>
                  <a:srgbClr val="00FF00"/>
                </a:solidFill>
              </a:rPr>
              <a:t>physical enemies (persecution)</a:t>
            </a:r>
          </a:p>
          <a:p>
            <a:pPr lvl="2"/>
            <a:r>
              <a:rPr lang="en-US" dirty="0"/>
              <a:t>with a view to </a:t>
            </a:r>
            <a:r>
              <a:rPr lang="en-US" dirty="0">
                <a:solidFill>
                  <a:srgbClr val="00FF00"/>
                </a:solidFill>
              </a:rPr>
              <a:t>spiritual enemies (heresies)</a:t>
            </a:r>
          </a:p>
        </p:txBody>
      </p:sp>
    </p:spTree>
    <p:extLst>
      <p:ext uri="{BB962C8B-B14F-4D97-AF65-F5344CB8AC3E}">
        <p14:creationId xmlns:p14="http://schemas.microsoft.com/office/powerpoint/2010/main" val="21440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Catechism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458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>
                <a:solidFill>
                  <a:srgbClr val="FFFF00"/>
                </a:solidFill>
              </a:rPr>
              <a:t>123.Q. </a:t>
            </a:r>
            <a:r>
              <a:rPr lang="en-US" sz="2400" i="1" dirty="0">
                <a:solidFill>
                  <a:srgbClr val="FFFF00"/>
                </a:solidFill>
              </a:rPr>
              <a:t>What is the second petition?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A. </a:t>
            </a:r>
            <a:r>
              <a:rPr lang="en-US" sz="2400" i="1" u="sng" dirty="0">
                <a:solidFill>
                  <a:srgbClr val="FFFF00"/>
                </a:solidFill>
              </a:rPr>
              <a:t>Your kingdom come.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That is: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So rule us by Your Word and Spirit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	that more and more we submit to You.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Preserve and increase Your church.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Destroy the works of the devil,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	every power that raises itself against You,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	and every conspiracy against Your holy Word.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Do all this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until the fullness of Your kingdom comes,</a:t>
            </a:r>
          </a:p>
          <a:p>
            <a:pPr>
              <a:buFontTx/>
              <a:buNone/>
            </a:pPr>
            <a:r>
              <a:rPr lang="en-US" sz="2400" i="1" dirty="0">
                <a:solidFill>
                  <a:srgbClr val="FFFF00"/>
                </a:solidFill>
              </a:rPr>
              <a:t>	wherein You shall be all in all.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8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030723"/>
            <a:ext cx="1313541" cy="131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Kingdom Coming Today</a:t>
            </a:r>
          </a:p>
        </p:txBody>
      </p:sp>
      <p:sp>
        <p:nvSpPr>
          <p:cNvPr id="774155" name="Rectangle 11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The spread of the Gospel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r>
              <a:rPr lang="en-US" dirty="0"/>
              <a:t>- Bible believing churches in all corners of the world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The voice of Christianity in all areas of life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- In governments</a:t>
            </a:r>
          </a:p>
          <a:p>
            <a:pPr lvl="1">
              <a:buFontTx/>
              <a:buNone/>
            </a:pPr>
            <a:r>
              <a:rPr lang="en-US" dirty="0"/>
              <a:t>- In education &amp; academics</a:t>
            </a:r>
          </a:p>
          <a:p>
            <a:pPr lvl="1">
              <a:buFontTx/>
              <a:buNone/>
            </a:pPr>
            <a:r>
              <a:rPr lang="en-US"/>
              <a:t>- In trades</a:t>
            </a:r>
          </a:p>
          <a:p>
            <a:pPr lvl="1">
              <a:buFontTx/>
              <a:buNone/>
            </a:pPr>
            <a:r>
              <a:rPr lang="en-US" dirty="0"/>
              <a:t>- In aid</a:t>
            </a:r>
          </a:p>
          <a:p>
            <a:pPr lvl="1"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741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76009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10" y="2303630"/>
            <a:ext cx="24955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63" name="Text Box 19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74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4894"/>
            <a:ext cx="58832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90503-6595-43F7-ABD4-22E1CFD3B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225" y="3429000"/>
            <a:ext cx="4019550" cy="971550"/>
          </a:xfrm>
          <a:prstGeom prst="rect">
            <a:avLst/>
          </a:prstGeom>
        </p:spPr>
      </p:pic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D587212-1AA8-60ED-FBAE-89BF30A3E6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55" y="1148089"/>
            <a:ext cx="3851920" cy="797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Soldiers of the Kingdom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God’s people are not just citizens, they are soldiers.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77220" name="AutoShape 4"/>
          <p:cNvSpPr>
            <a:spLocks noChangeArrowheads="1"/>
          </p:cNvSpPr>
          <p:nvPr/>
        </p:nvSpPr>
        <p:spPr bwMode="auto">
          <a:xfrm>
            <a:off x="204788" y="3509963"/>
            <a:ext cx="8937625" cy="2962275"/>
          </a:xfrm>
          <a:prstGeom prst="horizontalScroll">
            <a:avLst>
              <a:gd name="adj" fmla="val 6343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/>
              <a:t>Then Jesus came to them and said, "All authority in heaven and on earth has been given to me. Therefore go and make disciples of all nations, baptizing them in[a] the name of the Father and of the Son and of the Holy Spirit, and teaching them to obey everything I have commanded you. And surely I am with you always, to the very end of the age."</a:t>
            </a:r>
            <a:endParaRPr lang="en-US" sz="2800" i="1"/>
          </a:p>
          <a:p>
            <a:pPr algn="r"/>
            <a:r>
              <a:rPr lang="en-US" sz="2000"/>
              <a:t>Matthew 20:18-20</a:t>
            </a:r>
          </a:p>
        </p:txBody>
      </p:sp>
      <p:grpSp>
        <p:nvGrpSpPr>
          <p:cNvPr id="777230" name="Group 14"/>
          <p:cNvGrpSpPr>
            <a:grpSpLocks/>
          </p:cNvGrpSpPr>
          <p:nvPr/>
        </p:nvGrpSpPr>
        <p:grpSpPr bwMode="auto">
          <a:xfrm>
            <a:off x="381000" y="2457450"/>
            <a:ext cx="4724400" cy="1352549"/>
            <a:chOff x="240" y="1548"/>
            <a:chExt cx="2976" cy="852"/>
          </a:xfrm>
          <a:solidFill>
            <a:schemeClr val="accent2">
              <a:lumMod val="75000"/>
            </a:schemeClr>
          </a:solidFill>
        </p:grpSpPr>
        <p:sp>
          <p:nvSpPr>
            <p:cNvPr id="777221" name="Oval 5"/>
            <p:cNvSpPr>
              <a:spLocks noChangeArrowheads="1"/>
            </p:cNvSpPr>
            <p:nvPr/>
          </p:nvSpPr>
          <p:spPr bwMode="auto">
            <a:xfrm>
              <a:off x="240" y="1548"/>
              <a:ext cx="912" cy="463"/>
            </a:xfrm>
            <a:prstGeom prst="ellipse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Comic Sans MS" pitchFamily="66" charset="0"/>
                </a:rPr>
                <a:t>king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77225" name="Line 9"/>
            <p:cNvSpPr>
              <a:spLocks noChangeShapeType="1"/>
            </p:cNvSpPr>
            <p:nvPr/>
          </p:nvSpPr>
          <p:spPr bwMode="auto">
            <a:xfrm>
              <a:off x="960" y="1872"/>
              <a:ext cx="2256" cy="528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>
                <a:solidFill>
                  <a:srgbClr val="FFFF00"/>
                </a:solidFill>
              </a:endParaRPr>
            </a:p>
          </p:txBody>
        </p:sp>
      </p:grpSp>
      <p:grpSp>
        <p:nvGrpSpPr>
          <p:cNvPr id="777231" name="Group 15"/>
          <p:cNvGrpSpPr>
            <a:grpSpLocks/>
          </p:cNvGrpSpPr>
          <p:nvPr/>
        </p:nvGrpSpPr>
        <p:grpSpPr bwMode="auto">
          <a:xfrm>
            <a:off x="2057400" y="2119313"/>
            <a:ext cx="3124200" cy="2147888"/>
            <a:chOff x="1296" y="1335"/>
            <a:chExt cx="1968" cy="1353"/>
          </a:xfrm>
          <a:solidFill>
            <a:schemeClr val="accent2">
              <a:lumMod val="75000"/>
            </a:schemeClr>
          </a:solidFill>
        </p:grpSpPr>
        <p:sp>
          <p:nvSpPr>
            <p:cNvPr id="777222" name="Oval 6"/>
            <p:cNvSpPr>
              <a:spLocks noChangeArrowheads="1"/>
            </p:cNvSpPr>
            <p:nvPr/>
          </p:nvSpPr>
          <p:spPr bwMode="auto">
            <a:xfrm>
              <a:off x="1296" y="1335"/>
              <a:ext cx="1630" cy="463"/>
            </a:xfrm>
            <a:prstGeom prst="ellipse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omic Sans MS" pitchFamily="66" charset="0"/>
                </a:rPr>
                <a:t>wage war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77227" name="Line 11"/>
            <p:cNvSpPr>
              <a:spLocks noChangeShapeType="1"/>
            </p:cNvSpPr>
            <p:nvPr/>
          </p:nvSpPr>
          <p:spPr bwMode="auto">
            <a:xfrm>
              <a:off x="2064" y="1728"/>
              <a:ext cx="1200" cy="960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>
                <a:solidFill>
                  <a:srgbClr val="FFFF00"/>
                </a:solidFill>
              </a:endParaRPr>
            </a:p>
          </p:txBody>
        </p:sp>
      </p:grpSp>
      <p:grpSp>
        <p:nvGrpSpPr>
          <p:cNvPr id="777232" name="Group 16"/>
          <p:cNvGrpSpPr>
            <a:grpSpLocks/>
          </p:cNvGrpSpPr>
          <p:nvPr/>
        </p:nvGrpSpPr>
        <p:grpSpPr bwMode="auto">
          <a:xfrm>
            <a:off x="2514600" y="2119313"/>
            <a:ext cx="4721225" cy="2376488"/>
            <a:chOff x="1584" y="1335"/>
            <a:chExt cx="2974" cy="1497"/>
          </a:xfrm>
          <a:solidFill>
            <a:schemeClr val="accent2">
              <a:lumMod val="75000"/>
            </a:schemeClr>
          </a:solidFill>
        </p:grpSpPr>
        <p:sp>
          <p:nvSpPr>
            <p:cNvPr id="777223" name="Oval 7"/>
            <p:cNvSpPr>
              <a:spLocks noChangeArrowheads="1"/>
            </p:cNvSpPr>
            <p:nvPr/>
          </p:nvSpPr>
          <p:spPr bwMode="auto">
            <a:xfrm>
              <a:off x="3168" y="1335"/>
              <a:ext cx="1390" cy="463"/>
            </a:xfrm>
            <a:prstGeom prst="ellipse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Comic Sans MS" pitchFamily="66" charset="0"/>
                </a:rPr>
                <a:t>conquer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77228" name="Line 12"/>
            <p:cNvSpPr>
              <a:spLocks noChangeShapeType="1"/>
            </p:cNvSpPr>
            <p:nvPr/>
          </p:nvSpPr>
          <p:spPr bwMode="auto">
            <a:xfrm flipH="1">
              <a:off x="1584" y="1680"/>
              <a:ext cx="1776" cy="1152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>
                <a:solidFill>
                  <a:srgbClr val="FFFF00"/>
                </a:solidFill>
              </a:endParaRPr>
            </a:p>
          </p:txBody>
        </p:sp>
      </p:grpSp>
      <p:grpSp>
        <p:nvGrpSpPr>
          <p:cNvPr id="777233" name="Group 17"/>
          <p:cNvGrpSpPr>
            <a:grpSpLocks/>
          </p:cNvGrpSpPr>
          <p:nvPr/>
        </p:nvGrpSpPr>
        <p:grpSpPr bwMode="auto">
          <a:xfrm>
            <a:off x="5257800" y="2500313"/>
            <a:ext cx="3886200" cy="2757488"/>
            <a:chOff x="3312" y="1575"/>
            <a:chExt cx="2448" cy="1737"/>
          </a:xfrm>
          <a:solidFill>
            <a:schemeClr val="accent2">
              <a:lumMod val="75000"/>
            </a:schemeClr>
          </a:solidFill>
        </p:grpSpPr>
        <p:sp>
          <p:nvSpPr>
            <p:cNvPr id="777224" name="Oval 8"/>
            <p:cNvSpPr>
              <a:spLocks noChangeArrowheads="1"/>
            </p:cNvSpPr>
            <p:nvPr/>
          </p:nvSpPr>
          <p:spPr bwMode="auto">
            <a:xfrm>
              <a:off x="4464" y="1575"/>
              <a:ext cx="1296" cy="463"/>
            </a:xfrm>
            <a:prstGeom prst="ellipse">
              <a:avLst/>
            </a:pr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omic Sans MS" pitchFamily="66" charset="0"/>
                </a:rPr>
                <a:t>leader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77229" name="Line 13"/>
            <p:cNvSpPr>
              <a:spLocks noChangeShapeType="1"/>
            </p:cNvSpPr>
            <p:nvPr/>
          </p:nvSpPr>
          <p:spPr bwMode="auto">
            <a:xfrm flipH="1">
              <a:off x="3312" y="1968"/>
              <a:ext cx="1728" cy="1344"/>
            </a:xfrm>
            <a:prstGeom prst="line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9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Revelation on God’s War</a:t>
            </a:r>
          </a:p>
        </p:txBody>
      </p:sp>
      <p:sp>
        <p:nvSpPr>
          <p:cNvPr id="77824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Revelation is the account of the war waged for God’s Kingdom.</a:t>
            </a:r>
          </a:p>
          <a:p>
            <a:pPr>
              <a:buFontTx/>
              <a:buNone/>
            </a:pPr>
            <a:r>
              <a:rPr lang="en-US" dirty="0"/>
              <a:t>With the Word of God as weapon (sword), Christ and believers go out to conquer the nations. In the meantime the devil is bound, restricted in his  activities.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						   Revelation 19:11-21</a:t>
            </a:r>
          </a:p>
        </p:txBody>
      </p:sp>
      <p:pic>
        <p:nvPicPr>
          <p:cNvPr id="778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538487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Furthering the Kingdom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In Reformed circles there are different approaches to furthering the Kingdom.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“In isolation lies our strength”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	create </a:t>
            </a:r>
            <a:r>
              <a:rPr lang="en-US" i="1" dirty="0">
                <a:solidFill>
                  <a:srgbClr val="00FF00"/>
                </a:solidFill>
              </a:rPr>
              <a:t>parallel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organisations</a:t>
            </a:r>
            <a:r>
              <a:rPr lang="en-US" dirty="0">
                <a:solidFill>
                  <a:srgbClr val="00FF00"/>
                </a:solidFill>
              </a:rPr>
              <a:t> to those of society and present them as an option </a:t>
            </a:r>
            <a:r>
              <a:rPr lang="en-US" dirty="0"/>
              <a:t>(e.g. Christian Heritage Party, own schools, Association for Reformed Political Action)</a:t>
            </a:r>
            <a:endParaRPr lang="en-US" dirty="0">
              <a:solidFill>
                <a:srgbClr val="00FF00"/>
              </a:solidFill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“Be a salting salt”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	become part of existing structures and influence them from the inside out </a:t>
            </a:r>
            <a:r>
              <a:rPr lang="en-US" dirty="0"/>
              <a:t>(e.g. Conservative Party, Christian schools, </a:t>
            </a:r>
            <a:r>
              <a:rPr lang="en-US" dirty="0" err="1"/>
              <a:t>Advokat</a:t>
            </a:r>
            <a:r>
              <a:rPr lang="en-US" dirty="0"/>
              <a:t>)</a:t>
            </a:r>
            <a:endParaRPr 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Furthering the Kingdom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In many situations, the approach chosen is determined by </a:t>
            </a:r>
            <a:r>
              <a:rPr lang="en-US" dirty="0">
                <a:solidFill>
                  <a:srgbClr val="00FF00"/>
                </a:solidFill>
              </a:rPr>
              <a:t>practical</a:t>
            </a:r>
            <a:r>
              <a:rPr lang="en-US" dirty="0"/>
              <a:t> considerations rather than </a:t>
            </a:r>
            <a:r>
              <a:rPr lang="en-US" dirty="0">
                <a:solidFill>
                  <a:srgbClr val="00FF00"/>
                </a:solidFill>
              </a:rPr>
              <a:t>principle</a:t>
            </a:r>
            <a:r>
              <a:rPr lang="en-US" dirty="0"/>
              <a:t> considerations.</a:t>
            </a:r>
          </a:p>
          <a:p>
            <a:pPr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dirty="0"/>
              <a:t>Both approaches have a risk to them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	- isolationism can hinder the outreach of the church </a:t>
            </a:r>
            <a:r>
              <a:rPr lang="en-US" dirty="0"/>
              <a:t>(e.g. Netherlands Reformed)</a:t>
            </a:r>
            <a:endParaRPr 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	- integration can water down the message of the church </a:t>
            </a:r>
            <a:r>
              <a:rPr lang="en-US" dirty="0"/>
              <a:t>(e.g. Christian Reformed)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second petition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200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If God is to be hallowed, He is to be respected for Whom He is.</a:t>
            </a:r>
          </a:p>
          <a:p>
            <a:pPr>
              <a:buFontTx/>
              <a:buNone/>
            </a:pPr>
            <a:r>
              <a:rPr lang="en-GB">
                <a:solidFill>
                  <a:srgbClr val="00FF00"/>
                </a:solidFill>
              </a:rPr>
              <a:t>This only happens when His Kingdom is fully present.</a:t>
            </a:r>
            <a:endParaRPr lang="en-GB"/>
          </a:p>
        </p:txBody>
      </p:sp>
      <p:graphicFrame>
        <p:nvGraphicFramePr>
          <p:cNvPr id="764932" name="Object 4"/>
          <p:cNvGraphicFramePr>
            <a:graphicFrameLocks noChangeAspect="1"/>
          </p:cNvGraphicFramePr>
          <p:nvPr/>
        </p:nvGraphicFramePr>
        <p:xfrm>
          <a:off x="3276600" y="1524000"/>
          <a:ext cx="58674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5867400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5410200" y="3276600"/>
            <a:ext cx="2438400" cy="3810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63:3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19200"/>
            <a:ext cx="7956376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Lord, may your kingdom come with haste;</a:t>
            </a:r>
          </a:p>
          <a:p>
            <a:pPr marL="0" indent="0">
              <a:buNone/>
            </a:pPr>
            <a:r>
              <a:rPr lang="en-CA" dirty="0"/>
              <a:t>lay Satan’s dark domain to waste.</a:t>
            </a:r>
          </a:p>
          <a:p>
            <a:pPr marL="0" indent="0">
              <a:buNone/>
            </a:pPr>
            <a:r>
              <a:rPr lang="en-CA" dirty="0"/>
              <a:t>May you so rule us by your Word</a:t>
            </a:r>
          </a:p>
          <a:p>
            <a:pPr marL="0" indent="0">
              <a:buNone/>
            </a:pPr>
            <a:r>
              <a:rPr lang="en-CA" dirty="0"/>
              <a:t>that we acknowledge you as Lord.</a:t>
            </a:r>
          </a:p>
          <a:p>
            <a:pPr marL="0" indent="0">
              <a:buNone/>
            </a:pPr>
            <a:r>
              <a:rPr lang="en-CA" dirty="0"/>
              <a:t>Preserve your church, make her complete</a:t>
            </a:r>
          </a:p>
          <a:p>
            <a:pPr marL="0" indent="0">
              <a:buNone/>
            </a:pPr>
            <a:r>
              <a:rPr lang="en-CA" dirty="0"/>
              <a:t>until all worship at your feet.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5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Lord’s Prayer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Our Father who is in heaven</a:t>
            </a:r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			Hallowed be</a:t>
            </a:r>
          </a:p>
          <a:p>
            <a:pPr>
              <a:buFontTx/>
              <a:buNone/>
            </a:pPr>
            <a:r>
              <a:rPr lang="en-GB" sz="2000" dirty="0"/>
              <a:t>						 Your Name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	      Your Kingdom Come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Your will be done, on earth as it is in heaven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Give us		And forgive us		   And lead us not</a:t>
            </a:r>
          </a:p>
          <a:p>
            <a:pPr>
              <a:buFontTx/>
              <a:buNone/>
            </a:pPr>
            <a:r>
              <a:rPr lang="en-GB" sz="2000" dirty="0"/>
              <a:t>			this day		our debts as we	  	 into temptation</a:t>
            </a:r>
          </a:p>
          <a:p>
            <a:pPr>
              <a:buFontTx/>
              <a:buNone/>
            </a:pPr>
            <a:r>
              <a:rPr lang="en-GB" sz="2000" dirty="0"/>
              <a:t>			our daily 	have forgiven our	   	but deliver us </a:t>
            </a:r>
          </a:p>
          <a:p>
            <a:pPr>
              <a:buFontTx/>
              <a:buNone/>
            </a:pPr>
            <a:r>
              <a:rPr lang="en-GB" sz="2000" dirty="0"/>
              <a:t>			bread		debtors		 	  from evil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For Yours is the Kingdom, the power, and the glory, forever</a:t>
            </a:r>
          </a:p>
          <a:p>
            <a:pPr>
              <a:buFontTx/>
              <a:buNone/>
            </a:pPr>
            <a:r>
              <a:rPr lang="en-GB" sz="2000" dirty="0"/>
              <a:t>							Amen</a:t>
            </a:r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1600200" y="4038600"/>
            <a:ext cx="7543800" cy="19050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8" name="Line 6"/>
          <p:cNvSpPr>
            <a:spLocks noChangeShapeType="1"/>
          </p:cNvSpPr>
          <p:nvPr/>
        </p:nvSpPr>
        <p:spPr bwMode="auto">
          <a:xfrm>
            <a:off x="34290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>
            <a:off x="63246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1600200" y="1447800"/>
            <a:ext cx="7543800" cy="2590800"/>
          </a:xfrm>
          <a:prstGeom prst="triangle">
            <a:avLst>
              <a:gd name="adj" fmla="val 50000"/>
            </a:avLst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>
            <a:off x="2743200" y="3276600"/>
            <a:ext cx="5257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1" name="Line 9"/>
          <p:cNvSpPr>
            <a:spLocks noChangeShapeType="1"/>
          </p:cNvSpPr>
          <p:nvPr/>
        </p:nvSpPr>
        <p:spPr bwMode="auto">
          <a:xfrm>
            <a:off x="3505200" y="2743200"/>
            <a:ext cx="3733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1600200" y="5943600"/>
            <a:ext cx="7543800" cy="914400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2057400" y="23622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1066800" y="2971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228600" y="3733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735250" name="Group 18"/>
          <p:cNvGrpSpPr>
            <a:grpSpLocks/>
          </p:cNvGrpSpPr>
          <p:nvPr/>
        </p:nvGrpSpPr>
        <p:grpSpPr bwMode="auto">
          <a:xfrm>
            <a:off x="3657600" y="4038600"/>
            <a:ext cx="3581400" cy="533400"/>
            <a:chOff x="2304" y="2544"/>
            <a:chExt cx="2256" cy="336"/>
          </a:xfrm>
        </p:grpSpPr>
        <p:sp>
          <p:nvSpPr>
            <p:cNvPr id="735247" name="Oval 15"/>
            <p:cNvSpPr>
              <a:spLocks noChangeArrowheads="1"/>
            </p:cNvSpPr>
            <p:nvPr/>
          </p:nvSpPr>
          <p:spPr bwMode="auto">
            <a:xfrm>
              <a:off x="4176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735248" name="Oval 16"/>
            <p:cNvSpPr>
              <a:spLocks noChangeArrowheads="1"/>
            </p:cNvSpPr>
            <p:nvPr/>
          </p:nvSpPr>
          <p:spPr bwMode="auto">
            <a:xfrm>
              <a:off x="2304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 i="1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735249" name="Oval 17"/>
          <p:cNvSpPr>
            <a:spLocks noChangeArrowheads="1"/>
          </p:cNvSpPr>
          <p:nvPr/>
        </p:nvSpPr>
        <p:spPr bwMode="auto">
          <a:xfrm>
            <a:off x="1524000" y="5943600"/>
            <a:ext cx="8382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55" name="Oval 23"/>
          <p:cNvSpPr>
            <a:spLocks noChangeArrowheads="1"/>
          </p:cNvSpPr>
          <p:nvPr/>
        </p:nvSpPr>
        <p:spPr bwMode="auto">
          <a:xfrm>
            <a:off x="3505200" y="2590800"/>
            <a:ext cx="3657600" cy="8382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g Charles III - Age, Camilla &amp; Facts">
            <a:extLst>
              <a:ext uri="{FF2B5EF4-FFF2-40B4-BE49-F238E27FC236}">
                <a16:creationId xmlns:a16="http://schemas.microsoft.com/office/drawing/2014/main" id="{8D3D9924-B3A3-28BE-91CC-C9599983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2" y="2398357"/>
            <a:ext cx="2748380" cy="20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Kingdom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A Kingdom has the follow-</a:t>
            </a:r>
            <a:r>
              <a:rPr lang="en-GB" dirty="0" err="1"/>
              <a:t>ing</a:t>
            </a:r>
            <a:r>
              <a:rPr lang="en-GB" dirty="0"/>
              <a:t> characteristics:</a:t>
            </a:r>
          </a:p>
          <a:p>
            <a:pPr lvl="1"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765964" name="Oval 12"/>
          <p:cNvSpPr>
            <a:spLocks noChangeArrowheads="1"/>
          </p:cNvSpPr>
          <p:nvPr/>
        </p:nvSpPr>
        <p:spPr bwMode="auto">
          <a:xfrm>
            <a:off x="608012" y="3875892"/>
            <a:ext cx="1659731" cy="822305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3200" dirty="0">
                <a:solidFill>
                  <a:srgbClr val="6600FF"/>
                </a:solidFill>
                <a:latin typeface="Comic Sans MS" pitchFamily="66" charset="0"/>
              </a:rPr>
              <a:t>ruler</a:t>
            </a:r>
            <a:endParaRPr lang="en-GB" dirty="0">
              <a:solidFill>
                <a:srgbClr val="6600FF"/>
              </a:solidFill>
            </a:endParaRPr>
          </a:p>
        </p:txBody>
      </p:sp>
      <p:pic>
        <p:nvPicPr>
          <p:cNvPr id="7659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3101975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5" name="Oval 13"/>
          <p:cNvSpPr>
            <a:spLocks noChangeArrowheads="1"/>
          </p:cNvSpPr>
          <p:nvPr/>
        </p:nvSpPr>
        <p:spPr bwMode="auto">
          <a:xfrm>
            <a:off x="3581400" y="5181600"/>
            <a:ext cx="2665413" cy="792163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citizens</a:t>
            </a:r>
            <a:endParaRPr lang="en-GB">
              <a:solidFill>
                <a:srgbClr val="6600FF"/>
              </a:solidFill>
            </a:endParaRPr>
          </a:p>
        </p:txBody>
      </p:sp>
      <p:pic>
        <p:nvPicPr>
          <p:cNvPr id="7659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3352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6" name="Oval 14"/>
          <p:cNvSpPr>
            <a:spLocks noChangeArrowheads="1"/>
          </p:cNvSpPr>
          <p:nvPr/>
        </p:nvSpPr>
        <p:spPr bwMode="auto">
          <a:xfrm>
            <a:off x="6781800" y="5795963"/>
            <a:ext cx="1903413" cy="792162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law</a:t>
            </a:r>
            <a:endParaRPr lang="en-GB">
              <a:solidFill>
                <a:srgbClr val="6600FF"/>
              </a:solidFill>
            </a:endParaRPr>
          </a:p>
        </p:txBody>
      </p:sp>
      <p:pic>
        <p:nvPicPr>
          <p:cNvPr id="7659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6950"/>
            <a:ext cx="2819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7" name="Oval 15"/>
          <p:cNvSpPr>
            <a:spLocks noChangeArrowheads="1"/>
          </p:cNvSpPr>
          <p:nvPr/>
        </p:nvSpPr>
        <p:spPr bwMode="auto">
          <a:xfrm>
            <a:off x="4953000" y="1143000"/>
            <a:ext cx="2820988" cy="792163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territory</a:t>
            </a:r>
            <a:endParaRPr lang="en-GB">
              <a:solidFill>
                <a:srgbClr val="6600FF"/>
              </a:solidFill>
            </a:endParaRPr>
          </a:p>
        </p:txBody>
      </p:sp>
      <p:pic>
        <p:nvPicPr>
          <p:cNvPr id="765972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3"/>
            <a:ext cx="25908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73" name="Oval 21"/>
          <p:cNvSpPr>
            <a:spLocks noChangeArrowheads="1"/>
          </p:cNvSpPr>
          <p:nvPr/>
        </p:nvSpPr>
        <p:spPr bwMode="auto">
          <a:xfrm>
            <a:off x="0" y="4953000"/>
            <a:ext cx="2438400" cy="792163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enemies</a:t>
            </a:r>
            <a:endParaRPr lang="en-GB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5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5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4" grpId="0" animBg="1" autoUpdateAnimBg="0"/>
      <p:bldP spid="765965" grpId="0" animBg="1" autoUpdateAnimBg="0"/>
      <p:bldP spid="765966" grpId="0" animBg="1" autoUpdateAnimBg="0"/>
      <p:bldP spid="765967" grpId="0" animBg="1" autoUpdateAnimBg="0"/>
      <p:bldP spid="76597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9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23334" r="13615" b="16667"/>
          <a:stretch>
            <a:fillRect/>
          </a:stretch>
        </p:blipFill>
        <p:spPr bwMode="auto">
          <a:xfrm>
            <a:off x="0" y="4872038"/>
            <a:ext cx="3200400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492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92650"/>
            <a:ext cx="25908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2004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00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God’s Kingdom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God’s Kingdom has them also:</a:t>
            </a:r>
          </a:p>
          <a:p>
            <a:pPr lvl="1"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</p:txBody>
      </p:sp>
      <p:sp>
        <p:nvSpPr>
          <p:cNvPr id="766985" name="Oval 9"/>
          <p:cNvSpPr>
            <a:spLocks noChangeArrowheads="1"/>
          </p:cNvSpPr>
          <p:nvPr/>
        </p:nvSpPr>
        <p:spPr bwMode="auto">
          <a:xfrm>
            <a:off x="6781800" y="5795963"/>
            <a:ext cx="1903413" cy="792162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law</a:t>
            </a:r>
            <a:endParaRPr lang="en-GB">
              <a:solidFill>
                <a:srgbClr val="6600FF"/>
              </a:solidFill>
            </a:endParaRPr>
          </a:p>
        </p:txBody>
      </p:sp>
      <p:sp>
        <p:nvSpPr>
          <p:cNvPr id="766987" name="Oval 11"/>
          <p:cNvSpPr>
            <a:spLocks noChangeArrowheads="1"/>
          </p:cNvSpPr>
          <p:nvPr/>
        </p:nvSpPr>
        <p:spPr bwMode="auto">
          <a:xfrm>
            <a:off x="4953000" y="1143000"/>
            <a:ext cx="2820988" cy="792163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territory</a:t>
            </a:r>
            <a:endParaRPr lang="en-GB">
              <a:solidFill>
                <a:srgbClr val="6600FF"/>
              </a:solidFill>
            </a:endParaRPr>
          </a:p>
        </p:txBody>
      </p:sp>
      <p:sp>
        <p:nvSpPr>
          <p:cNvPr id="766995" name="Oval 19"/>
          <p:cNvSpPr>
            <a:spLocks noChangeArrowheads="1"/>
          </p:cNvSpPr>
          <p:nvPr/>
        </p:nvSpPr>
        <p:spPr bwMode="auto">
          <a:xfrm>
            <a:off x="3581400" y="5180013"/>
            <a:ext cx="2665413" cy="792162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citizens</a:t>
            </a:r>
            <a:endParaRPr lang="en-GB">
              <a:solidFill>
                <a:srgbClr val="6600FF"/>
              </a:solidFill>
            </a:endParaRPr>
          </a:p>
        </p:txBody>
      </p:sp>
      <p:sp>
        <p:nvSpPr>
          <p:cNvPr id="766998" name="Oval 22"/>
          <p:cNvSpPr>
            <a:spLocks noChangeArrowheads="1"/>
          </p:cNvSpPr>
          <p:nvPr/>
        </p:nvSpPr>
        <p:spPr bwMode="auto">
          <a:xfrm>
            <a:off x="0" y="4953000"/>
            <a:ext cx="2438400" cy="792163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6600FF"/>
                </a:solidFill>
                <a:latin typeface="Comic Sans MS" pitchFamily="66" charset="0"/>
              </a:rPr>
              <a:t>enemies</a:t>
            </a:r>
            <a:endParaRPr lang="en-GB">
              <a:solidFill>
                <a:srgbClr val="6600FF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08012" y="3875892"/>
            <a:ext cx="1659731" cy="822305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3200" dirty="0">
                <a:solidFill>
                  <a:srgbClr val="6600FF"/>
                </a:solidFill>
                <a:latin typeface="Comic Sans MS" pitchFamily="66" charset="0"/>
              </a:rPr>
              <a:t>ruler</a:t>
            </a:r>
            <a:endParaRPr lang="en-GB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God’s Kingdom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FF00"/>
                </a:solidFill>
              </a:rPr>
              <a:t>Territory: the universe</a:t>
            </a:r>
          </a:p>
          <a:p>
            <a:pPr>
              <a:buFontTx/>
              <a:buNone/>
            </a:pPr>
            <a:r>
              <a:rPr lang="en-US">
                <a:solidFill>
                  <a:srgbClr val="00FF00"/>
                </a:solidFill>
              </a:rPr>
              <a:t>Ruler: God</a:t>
            </a:r>
          </a:p>
          <a:p>
            <a:pPr>
              <a:buFontTx/>
              <a:buNone/>
            </a:pPr>
            <a:r>
              <a:rPr lang="en-US">
                <a:solidFill>
                  <a:srgbClr val="00FF00"/>
                </a:solidFill>
              </a:rPr>
              <a:t>Citizens: Believers</a:t>
            </a:r>
          </a:p>
          <a:p>
            <a:pPr>
              <a:buFontTx/>
              <a:buNone/>
            </a:pPr>
            <a:r>
              <a:rPr lang="en-US">
                <a:solidFill>
                  <a:srgbClr val="00FF00"/>
                </a:solidFill>
              </a:rPr>
              <a:t>Law: The Bible</a:t>
            </a:r>
          </a:p>
          <a:p>
            <a:pPr>
              <a:buFontTx/>
              <a:buNone/>
            </a:pPr>
            <a:r>
              <a:rPr lang="en-US">
                <a:solidFill>
                  <a:srgbClr val="00FF00"/>
                </a:solidFill>
              </a:rPr>
              <a:t>Enemies: Unbelievers</a:t>
            </a:r>
          </a:p>
          <a:p>
            <a:pPr>
              <a:buFontTx/>
              <a:buNone/>
            </a:pPr>
            <a:endParaRPr lang="en-US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09" y="3068960"/>
            <a:ext cx="507419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F9B83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7900" y="3717032"/>
            <a:ext cx="609600" cy="609600"/>
          </a:xfrm>
          <a:prstGeom prst="rect">
            <a:avLst/>
          </a:prstGeom>
        </p:spPr>
      </p:pic>
      <p:pic>
        <p:nvPicPr>
          <p:cNvPr id="769026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2875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9027" name="AutoShape 3"/>
          <p:cNvSpPr>
            <a:spLocks noChangeArrowheads="1"/>
          </p:cNvSpPr>
          <p:nvPr/>
        </p:nvSpPr>
        <p:spPr bwMode="auto">
          <a:xfrm>
            <a:off x="1447800" y="243572"/>
            <a:ext cx="7467600" cy="1341656"/>
          </a:xfrm>
          <a:prstGeom prst="wedgeEllipseCallout">
            <a:avLst>
              <a:gd name="adj1" fmla="val -30208"/>
              <a:gd name="adj2" fmla="val 247847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If God </a:t>
            </a:r>
            <a:r>
              <a:rPr lang="en-US" sz="2800" i="1" dirty="0">
                <a:latin typeface="Comic Sans MS" pitchFamily="66" charset="0"/>
              </a:rPr>
              <a:t>is</a:t>
            </a:r>
            <a:r>
              <a:rPr lang="en-US" sz="2800" dirty="0">
                <a:latin typeface="Comic Sans MS" pitchFamily="66" charset="0"/>
              </a:rPr>
              <a:t> King,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..</a:t>
            </a:r>
            <a:r>
              <a:rPr lang="en-US" sz="2800" dirty="0">
                <a:latin typeface="Comic Sans MS" pitchFamily="66" charset="0"/>
              </a:rPr>
              <a:t> why do we pray for His Kingdom </a:t>
            </a:r>
            <a:r>
              <a:rPr lang="en-US" sz="2800" i="1" dirty="0">
                <a:latin typeface="Comic Sans MS" pitchFamily="66" charset="0"/>
              </a:rPr>
              <a:t>to come</a:t>
            </a:r>
            <a:r>
              <a:rPr lang="en-US" sz="2800" dirty="0">
                <a:latin typeface="Comic Sans MS" pitchFamily="66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56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69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God’s </a:t>
            </a:r>
            <a:r>
              <a:rPr lang="en-US" i="1"/>
              <a:t>coming</a:t>
            </a:r>
            <a:r>
              <a:rPr lang="en-US"/>
              <a:t> Kingdom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Things in a kingdom are only in order when:</a:t>
            </a:r>
          </a:p>
          <a:p>
            <a:pPr lvl="1">
              <a:buFontTx/>
              <a:buNone/>
            </a:pPr>
            <a:r>
              <a:rPr lang="en-US" dirty="0"/>
              <a:t>- the king is </a:t>
            </a:r>
            <a:r>
              <a:rPr lang="en-US" dirty="0">
                <a:solidFill>
                  <a:srgbClr val="00FF00"/>
                </a:solidFill>
              </a:rPr>
              <a:t>respected </a:t>
            </a:r>
          </a:p>
          <a:p>
            <a:pPr lvl="1">
              <a:buFontTx/>
              <a:buNone/>
            </a:pPr>
            <a:r>
              <a:rPr lang="en-US" dirty="0"/>
              <a:t>- the king is </a:t>
            </a:r>
            <a:r>
              <a:rPr lang="en-US" dirty="0">
                <a:solidFill>
                  <a:srgbClr val="00FF00"/>
                </a:solidFill>
              </a:rPr>
              <a:t>served (the law is obeyed)</a:t>
            </a:r>
          </a:p>
          <a:p>
            <a:pPr lvl="1">
              <a:buFontTx/>
              <a:buNone/>
            </a:pPr>
            <a:r>
              <a:rPr lang="en-US" dirty="0"/>
              <a:t>- the citizens </a:t>
            </a:r>
            <a:r>
              <a:rPr lang="en-US" dirty="0">
                <a:solidFill>
                  <a:srgbClr val="00FF00"/>
                </a:solidFill>
              </a:rPr>
              <a:t>feel safe and secure</a:t>
            </a:r>
          </a:p>
          <a:p>
            <a:pPr>
              <a:buFontTx/>
              <a:buNone/>
            </a:pPr>
            <a:r>
              <a:rPr lang="en-US" dirty="0"/>
              <a:t>This is not the case in the universe today</a:t>
            </a:r>
          </a:p>
          <a:p>
            <a:pPr lvl="1">
              <a:buFontTx/>
              <a:buNone/>
            </a:pPr>
            <a:r>
              <a:rPr lang="en-US" dirty="0"/>
              <a:t>- God is </a:t>
            </a:r>
            <a:r>
              <a:rPr lang="en-US" dirty="0">
                <a:solidFill>
                  <a:srgbClr val="00FF00"/>
                </a:solidFill>
              </a:rPr>
              <a:t>officially king, </a:t>
            </a:r>
            <a:r>
              <a:rPr lang="en-US" dirty="0"/>
              <a:t>but there are </a:t>
            </a:r>
            <a:r>
              <a:rPr lang="en-US" dirty="0">
                <a:solidFill>
                  <a:srgbClr val="00FF00"/>
                </a:solidFill>
              </a:rPr>
              <a:t>enemies within the borders</a:t>
            </a:r>
          </a:p>
          <a:p>
            <a:pPr lvl="1">
              <a:buFontTx/>
              <a:buNone/>
            </a:pPr>
            <a:r>
              <a:rPr lang="en-US" dirty="0"/>
              <a:t>- the law </a:t>
            </a:r>
            <a:r>
              <a:rPr lang="en-US" dirty="0">
                <a:solidFill>
                  <a:srgbClr val="00FF00"/>
                </a:solidFill>
              </a:rPr>
              <a:t>(Bible) is not being obeyed</a:t>
            </a:r>
          </a:p>
          <a:p>
            <a:pPr lvl="1">
              <a:buFontTx/>
              <a:buNone/>
            </a:pPr>
            <a:r>
              <a:rPr lang="en-US" dirty="0"/>
              <a:t>- the citizens </a:t>
            </a:r>
            <a:r>
              <a:rPr lang="en-US" dirty="0">
                <a:solidFill>
                  <a:srgbClr val="00FF00"/>
                </a:solidFill>
              </a:rPr>
              <a:t>(church) are often under attack</a:t>
            </a:r>
          </a:p>
          <a:p>
            <a:pPr>
              <a:buFontTx/>
              <a:buNone/>
            </a:pPr>
            <a:r>
              <a:rPr lang="en-US" dirty="0"/>
              <a:t>Praying for God’s Kingdom to come is praying </a:t>
            </a:r>
            <a:r>
              <a:rPr lang="en-US" dirty="0">
                <a:solidFill>
                  <a:srgbClr val="00FF00"/>
                </a:solidFill>
              </a:rPr>
              <a:t>for the perfect world.</a:t>
            </a: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Bible Study: Matthew 13</a:t>
            </a:r>
          </a:p>
        </p:txBody>
      </p:sp>
      <p:sp>
        <p:nvSpPr>
          <p:cNvPr id="77209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505200" cy="41910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/>
              <a:t>The sower:</a:t>
            </a:r>
            <a:r>
              <a:rPr lang="en-US">
                <a:solidFill>
                  <a:srgbClr val="00FF00"/>
                </a:solidFill>
              </a:rPr>
              <a:t>………………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enemy:</a:t>
            </a:r>
            <a:r>
              <a:rPr lang="en-US">
                <a:solidFill>
                  <a:srgbClr val="00FF00"/>
                </a:solidFill>
              </a:rPr>
              <a:t>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grain:</a:t>
            </a:r>
            <a:r>
              <a:rPr lang="en-US">
                <a:solidFill>
                  <a:srgbClr val="00FF00"/>
                </a:solidFill>
              </a:rPr>
              <a:t>………………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harvest:</a:t>
            </a:r>
            <a:r>
              <a:rPr lang="en-US">
                <a:solidFill>
                  <a:srgbClr val="00FF00"/>
                </a:solidFill>
              </a:rPr>
              <a:t>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field:</a:t>
            </a:r>
            <a:r>
              <a:rPr lang="en-US">
                <a:solidFill>
                  <a:srgbClr val="00FF00"/>
                </a:solidFill>
              </a:rPr>
              <a:t>………………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harvesters:</a:t>
            </a:r>
            <a:r>
              <a:rPr lang="en-US">
                <a:solidFill>
                  <a:srgbClr val="00FF00"/>
                </a:solidFill>
              </a:rPr>
              <a:t>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weeds:</a:t>
            </a:r>
            <a:r>
              <a:rPr lang="en-US">
                <a:solidFill>
                  <a:srgbClr val="00FF00"/>
                </a:solidFill>
              </a:rPr>
              <a:t>………………</a:t>
            </a:r>
            <a:endParaRPr lang="en-US"/>
          </a:p>
          <a:p>
            <a:pPr algn="r">
              <a:buFontTx/>
              <a:buNone/>
            </a:pPr>
            <a:r>
              <a:rPr lang="en-US"/>
              <a:t>The fiery furnace:</a:t>
            </a:r>
            <a:r>
              <a:rPr lang="en-US">
                <a:solidFill>
                  <a:srgbClr val="00FF00"/>
                </a:solidFill>
              </a:rPr>
              <a:t>…</a:t>
            </a:r>
          </a:p>
        </p:txBody>
      </p:sp>
      <p:pic>
        <p:nvPicPr>
          <p:cNvPr id="772100" name="Picture 1028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101" name="Rectangle 1029"/>
          <p:cNvSpPr>
            <a:spLocks noChangeArrowheads="1"/>
          </p:cNvSpPr>
          <p:nvPr/>
        </p:nvSpPr>
        <p:spPr bwMode="auto">
          <a:xfrm>
            <a:off x="3352800" y="1219200"/>
            <a:ext cx="5562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Christ (Son of Man)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Satan (the devil)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Believers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 err="1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Judgement</a:t>
            </a: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angels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Unbelievers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Hell</a:t>
            </a:r>
          </a:p>
        </p:txBody>
      </p:sp>
      <p:sp>
        <p:nvSpPr>
          <p:cNvPr id="772103" name="Rectangle 1031"/>
          <p:cNvSpPr>
            <a:spLocks noChangeArrowheads="1"/>
          </p:cNvSpPr>
          <p:nvPr/>
        </p:nvSpPr>
        <p:spPr bwMode="auto">
          <a:xfrm>
            <a:off x="0" y="5486400"/>
            <a:ext cx="899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FF00"/>
                </a:solidFill>
                <a:latin typeface="Comic Sans MS" pitchFamily="66" charset="0"/>
              </a:rPr>
              <a:t>	The field is the </a:t>
            </a:r>
            <a:r>
              <a:rPr lang="en-US" i="1" dirty="0">
                <a:solidFill>
                  <a:srgbClr val="00FF00"/>
                </a:solidFill>
                <a:latin typeface="Comic Sans MS" pitchFamily="66" charset="0"/>
              </a:rPr>
              <a:t>world</a:t>
            </a:r>
            <a:r>
              <a:rPr lang="en-US" dirty="0">
                <a:solidFill>
                  <a:srgbClr val="00FF00"/>
                </a:solidFill>
                <a:latin typeface="Comic Sans MS" pitchFamily="66" charset="0"/>
              </a:rPr>
              <a:t>, not the </a:t>
            </a:r>
            <a:r>
              <a:rPr lang="en-US" i="1" dirty="0">
                <a:solidFill>
                  <a:srgbClr val="00FF00"/>
                </a:solidFill>
                <a:latin typeface="Comic Sans MS" pitchFamily="66" charset="0"/>
              </a:rPr>
              <a:t>church</a:t>
            </a:r>
            <a:r>
              <a:rPr lang="en-US" dirty="0">
                <a:solidFill>
                  <a:srgbClr val="00FF00"/>
                </a:solidFill>
                <a:latin typeface="Comic Sans MS" pitchFamily="66" charset="0"/>
              </a:rPr>
              <a:t> or the </a:t>
            </a:r>
            <a:r>
              <a:rPr lang="en-US" i="1" dirty="0">
                <a:solidFill>
                  <a:srgbClr val="00FF00"/>
                </a:solidFill>
                <a:latin typeface="Comic Sans MS" pitchFamily="66" charset="0"/>
              </a:rPr>
              <a:t>kingdom of God</a:t>
            </a:r>
            <a:r>
              <a:rPr lang="en-US" dirty="0">
                <a:solidFill>
                  <a:srgbClr val="00FF00"/>
                </a:solidFill>
                <a:latin typeface="Comic Sans MS" pitchFamily="66" charset="0"/>
              </a:rPr>
              <a:t>. God will not destroy unbelievers from the face of the earth until all the believers have borne the fruit of faith.</a:t>
            </a:r>
            <a:endParaRPr lang="en-US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772104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133600"/>
            <a:ext cx="29178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1" grpId="0" uiExpand="1" build="p" autoUpdateAnimBg="0"/>
      <p:bldP spid="772103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7499</TotalTime>
  <Words>1034</Words>
  <Application>Microsoft Office PowerPoint</Application>
  <PresentationFormat>On-screen Show (4:3)</PresentationFormat>
  <Paragraphs>165</Paragraphs>
  <Slides>17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1_Office Theme</vt:lpstr>
      <vt:lpstr>Slide</vt:lpstr>
      <vt:lpstr>The communication of Faith:  LD 45-52</vt:lpstr>
      <vt:lpstr>Hymn 63:3</vt:lpstr>
      <vt:lpstr>The Lord’s Prayer</vt:lpstr>
      <vt:lpstr>Kingdom</vt:lpstr>
      <vt:lpstr>God’s Kingdom</vt:lpstr>
      <vt:lpstr>God’s Kingdom</vt:lpstr>
      <vt:lpstr>PowerPoint Presentation</vt:lpstr>
      <vt:lpstr>God’s coming Kingdom</vt:lpstr>
      <vt:lpstr>Bible Study: Matthew 13</vt:lpstr>
      <vt:lpstr>How does God’s Kingdom come?</vt:lpstr>
      <vt:lpstr>Catechism</vt:lpstr>
      <vt:lpstr>The Kingdom Coming Today</vt:lpstr>
      <vt:lpstr>Soldiers of the Kingdom</vt:lpstr>
      <vt:lpstr>Revelation on God’s War</vt:lpstr>
      <vt:lpstr>Furthering the Kingdom</vt:lpstr>
      <vt:lpstr>Furthering the Kingdom</vt:lpstr>
      <vt:lpstr>The second 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217</cp:revision>
  <cp:lastPrinted>2010-02-18T18:14:08Z</cp:lastPrinted>
  <dcterms:created xsi:type="dcterms:W3CDTF">2008-08-14T09:20:46Z</dcterms:created>
  <dcterms:modified xsi:type="dcterms:W3CDTF">2025-04-01T01:45:21Z</dcterms:modified>
</cp:coreProperties>
</file>