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6"/>
  </p:notesMasterIdLst>
  <p:handoutMasterIdLst>
    <p:handoutMasterId r:id="rId17"/>
  </p:handoutMasterIdLst>
  <p:sldIdLst>
    <p:sldId id="371" r:id="rId2"/>
    <p:sldId id="716" r:id="rId3"/>
    <p:sldId id="647" r:id="rId4"/>
    <p:sldId id="651" r:id="rId5"/>
    <p:sldId id="656" r:id="rId6"/>
    <p:sldId id="648" r:id="rId7"/>
    <p:sldId id="710" r:id="rId8"/>
    <p:sldId id="717" r:id="rId9"/>
    <p:sldId id="711" r:id="rId10"/>
    <p:sldId id="712" r:id="rId11"/>
    <p:sldId id="713" r:id="rId12"/>
    <p:sldId id="714" r:id="rId13"/>
    <p:sldId id="718" r:id="rId14"/>
    <p:sldId id="715" r:id="rId15"/>
  </p:sldIdLst>
  <p:sldSz cx="9144000" cy="6858000" type="screen4x3"/>
  <p:notesSz cx="9167813" cy="6950075"/>
  <p:defaultTextStyle>
    <a:defPPr>
      <a:defRPr lang="en-GB"/>
    </a:defPPr>
    <a:lvl1pPr algn="ctr" rtl="0" eaLnBrk="0" fontAlgn="base" hangingPunct="0">
      <a:spcBef>
        <a:spcPct val="0"/>
      </a:spcBef>
      <a:spcAft>
        <a:spcPct val="0"/>
      </a:spcAft>
      <a:defRPr sz="4400"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4400"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4400"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4400"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4400" kern="1200">
        <a:solidFill>
          <a:schemeClr val="tx2"/>
        </a:solidFill>
        <a:latin typeface="Times New Roman" pitchFamily="18" charset="0"/>
        <a:ea typeface="+mn-ea"/>
        <a:cs typeface="+mn-cs"/>
      </a:defRPr>
    </a:lvl5pPr>
    <a:lvl6pPr marL="2286000" algn="l" defTabSz="914400" rtl="0" eaLnBrk="1" latinLnBrk="0" hangingPunct="1">
      <a:defRPr sz="4400" kern="1200">
        <a:solidFill>
          <a:schemeClr val="tx2"/>
        </a:solidFill>
        <a:latin typeface="Times New Roman" pitchFamily="18" charset="0"/>
        <a:ea typeface="+mn-ea"/>
        <a:cs typeface="+mn-cs"/>
      </a:defRPr>
    </a:lvl6pPr>
    <a:lvl7pPr marL="2743200" algn="l" defTabSz="914400" rtl="0" eaLnBrk="1" latinLnBrk="0" hangingPunct="1">
      <a:defRPr sz="4400" kern="1200">
        <a:solidFill>
          <a:schemeClr val="tx2"/>
        </a:solidFill>
        <a:latin typeface="Times New Roman" pitchFamily="18" charset="0"/>
        <a:ea typeface="+mn-ea"/>
        <a:cs typeface="+mn-cs"/>
      </a:defRPr>
    </a:lvl7pPr>
    <a:lvl8pPr marL="3200400" algn="l" defTabSz="914400" rtl="0" eaLnBrk="1" latinLnBrk="0" hangingPunct="1">
      <a:defRPr sz="4400" kern="1200">
        <a:solidFill>
          <a:schemeClr val="tx2"/>
        </a:solidFill>
        <a:latin typeface="Times New Roman" pitchFamily="18" charset="0"/>
        <a:ea typeface="+mn-ea"/>
        <a:cs typeface="+mn-cs"/>
      </a:defRPr>
    </a:lvl8pPr>
    <a:lvl9pPr marL="3657600" algn="l" defTabSz="914400" rtl="0" eaLnBrk="1" latinLnBrk="0" hangingPunct="1">
      <a:defRPr sz="4400"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89">
          <p15:clr>
            <a:srgbClr val="A4A3A4"/>
          </p15:clr>
        </p15:guide>
        <p15:guide id="2" pos="28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00FF"/>
    <a:srgbClr val="99CCFF"/>
    <a:srgbClr val="993300"/>
    <a:srgbClr val="FF0000"/>
    <a:srgbClr val="FFFF00"/>
    <a:srgbClr val="0033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518" y="3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1650" y="-84"/>
      </p:cViewPr>
      <p:guideLst>
        <p:guide orient="horz" pos="2189"/>
        <p:guide pos="288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1" y="0"/>
            <a:ext cx="400803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0531" name="Rectangle 3"/>
          <p:cNvSpPr>
            <a:spLocks noGrp="1" noChangeArrowheads="1"/>
          </p:cNvSpPr>
          <p:nvPr>
            <p:ph type="dt" sz="quarter" idx="1"/>
          </p:nvPr>
        </p:nvSpPr>
        <p:spPr bwMode="auto">
          <a:xfrm>
            <a:off x="5237256" y="0"/>
            <a:ext cx="390542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0532" name="Rectangle 4"/>
          <p:cNvSpPr>
            <a:spLocks noGrp="1" noChangeArrowheads="1"/>
          </p:cNvSpPr>
          <p:nvPr>
            <p:ph type="ftr" sz="quarter" idx="2"/>
          </p:nvPr>
        </p:nvSpPr>
        <p:spPr bwMode="auto">
          <a:xfrm>
            <a:off x="1" y="6611898"/>
            <a:ext cx="400803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0533" name="Rectangle 5"/>
          <p:cNvSpPr>
            <a:spLocks noGrp="1" noChangeArrowheads="1"/>
          </p:cNvSpPr>
          <p:nvPr>
            <p:ph type="sldNum" sz="quarter" idx="3"/>
          </p:nvPr>
        </p:nvSpPr>
        <p:spPr bwMode="auto">
          <a:xfrm>
            <a:off x="5237256" y="6611898"/>
            <a:ext cx="390542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82EA0AFA-7387-4E62-8702-53571999EE77}" type="slidenum">
              <a:rPr lang="en-GB"/>
              <a:pPr/>
              <a:t>‹#›</a:t>
            </a:fld>
            <a:endParaRPr lang="en-GB"/>
          </a:p>
        </p:txBody>
      </p:sp>
    </p:spTree>
    <p:extLst>
      <p:ext uri="{BB962C8B-B14F-4D97-AF65-F5344CB8AC3E}">
        <p14:creationId xmlns:p14="http://schemas.microsoft.com/office/powerpoint/2010/main" val="4089929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1" y="0"/>
            <a:ext cx="400803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7699" name="Rectangle 3"/>
          <p:cNvSpPr>
            <a:spLocks noGrp="1" noChangeArrowheads="1"/>
          </p:cNvSpPr>
          <p:nvPr>
            <p:ph type="dt" idx="1"/>
          </p:nvPr>
        </p:nvSpPr>
        <p:spPr bwMode="auto">
          <a:xfrm>
            <a:off x="5237256" y="0"/>
            <a:ext cx="390542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7700" name="Rectangle 4"/>
          <p:cNvSpPr>
            <a:spLocks noGrp="1" noRot="1" noChangeAspect="1" noChangeArrowheads="1" noTextEdit="1"/>
          </p:cNvSpPr>
          <p:nvPr>
            <p:ph type="sldImg" idx="2"/>
          </p:nvPr>
        </p:nvSpPr>
        <p:spPr bwMode="auto">
          <a:xfrm>
            <a:off x="2830513" y="533400"/>
            <a:ext cx="3484562" cy="26130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1233404" y="3305949"/>
            <a:ext cx="6675877" cy="31470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57702" name="Rectangle 6"/>
          <p:cNvSpPr>
            <a:spLocks noGrp="1" noChangeArrowheads="1"/>
          </p:cNvSpPr>
          <p:nvPr>
            <p:ph type="ftr" sz="quarter" idx="4"/>
          </p:nvPr>
        </p:nvSpPr>
        <p:spPr bwMode="auto">
          <a:xfrm>
            <a:off x="1" y="6611898"/>
            <a:ext cx="400803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7703" name="Rectangle 7"/>
          <p:cNvSpPr>
            <a:spLocks noGrp="1" noChangeArrowheads="1"/>
          </p:cNvSpPr>
          <p:nvPr>
            <p:ph type="sldNum" sz="quarter" idx="5"/>
          </p:nvPr>
        </p:nvSpPr>
        <p:spPr bwMode="auto">
          <a:xfrm>
            <a:off x="5237256" y="6611898"/>
            <a:ext cx="390542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A54CCEC5-2E68-4059-B767-FA3D8A30EF6E}" type="slidenum">
              <a:rPr lang="en-GB"/>
              <a:pPr/>
              <a:t>‹#›</a:t>
            </a:fld>
            <a:endParaRPr lang="en-GB"/>
          </a:p>
        </p:txBody>
      </p:sp>
    </p:spTree>
    <p:extLst>
      <p:ext uri="{BB962C8B-B14F-4D97-AF65-F5344CB8AC3E}">
        <p14:creationId xmlns:p14="http://schemas.microsoft.com/office/powerpoint/2010/main" val="1887303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5CF0B-5FEE-4992-B6F3-F6578EEEE090}" type="slidenum">
              <a:rPr lang="en-GB"/>
              <a:pPr/>
              <a:t>1</a:t>
            </a:fld>
            <a:endParaRPr lang="en-GB"/>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11</a:t>
            </a:fld>
            <a:endParaRPr lang="en-GB"/>
          </a:p>
        </p:txBody>
      </p:sp>
    </p:spTree>
    <p:extLst>
      <p:ext uri="{BB962C8B-B14F-4D97-AF65-F5344CB8AC3E}">
        <p14:creationId xmlns:p14="http://schemas.microsoft.com/office/powerpoint/2010/main" val="343054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12</a:t>
            </a:fld>
            <a:endParaRPr lang="en-GB"/>
          </a:p>
        </p:txBody>
      </p:sp>
    </p:spTree>
    <p:extLst>
      <p:ext uri="{BB962C8B-B14F-4D97-AF65-F5344CB8AC3E}">
        <p14:creationId xmlns:p14="http://schemas.microsoft.com/office/powerpoint/2010/main" val="2259053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55F18-7886-C35D-B25E-157ACE8553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DC094A-8B39-7DF3-1D2E-EFC2C056BA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886D8E-5A32-0B30-37D8-45029421A192}"/>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EFD79B3C-E0D0-971C-B75A-62411FBC38EC}"/>
              </a:ext>
            </a:extLst>
          </p:cNvPr>
          <p:cNvSpPr>
            <a:spLocks noGrp="1"/>
          </p:cNvSpPr>
          <p:nvPr>
            <p:ph type="sldNum" sz="quarter" idx="10"/>
          </p:nvPr>
        </p:nvSpPr>
        <p:spPr/>
        <p:txBody>
          <a:bodyPr/>
          <a:lstStyle/>
          <a:p>
            <a:fld id="{A54CCEC5-2E68-4059-B767-FA3D8A30EF6E}" type="slidenum">
              <a:rPr lang="en-GB" smtClean="0"/>
              <a:pPr/>
              <a:t>13</a:t>
            </a:fld>
            <a:endParaRPr lang="en-GB"/>
          </a:p>
        </p:txBody>
      </p:sp>
    </p:spTree>
    <p:extLst>
      <p:ext uri="{BB962C8B-B14F-4D97-AF65-F5344CB8AC3E}">
        <p14:creationId xmlns:p14="http://schemas.microsoft.com/office/powerpoint/2010/main" val="497387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14</a:t>
            </a:fld>
            <a:endParaRPr lang="en-GB"/>
          </a:p>
        </p:txBody>
      </p:sp>
    </p:spTree>
    <p:extLst>
      <p:ext uri="{BB962C8B-B14F-4D97-AF65-F5344CB8AC3E}">
        <p14:creationId xmlns:p14="http://schemas.microsoft.com/office/powerpoint/2010/main" val="188801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2</a:t>
            </a:fld>
            <a:endParaRPr lang="en-GB"/>
          </a:p>
        </p:txBody>
      </p:sp>
    </p:spTree>
    <p:extLst>
      <p:ext uri="{BB962C8B-B14F-4D97-AF65-F5344CB8AC3E}">
        <p14:creationId xmlns:p14="http://schemas.microsoft.com/office/powerpoint/2010/main" val="732365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r>
              <a:rPr lang="en-CA" dirty="0"/>
              <a:t>\</a:t>
            </a:r>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3</a:t>
            </a:fld>
            <a:endParaRPr lang="en-GB" altLang="en-US"/>
          </a:p>
        </p:txBody>
      </p:sp>
    </p:spTree>
    <p:extLst>
      <p:ext uri="{BB962C8B-B14F-4D97-AF65-F5344CB8AC3E}">
        <p14:creationId xmlns:p14="http://schemas.microsoft.com/office/powerpoint/2010/main" val="343833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r>
              <a:rPr lang="en-CA" dirty="0"/>
              <a:t>There is no denying that there is such a thing as sphere sovereignty.</a:t>
            </a:r>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4</a:t>
            </a:fld>
            <a:endParaRPr lang="en-GB" altLang="en-US"/>
          </a:p>
        </p:txBody>
      </p:sp>
    </p:spTree>
    <p:extLst>
      <p:ext uri="{BB962C8B-B14F-4D97-AF65-F5344CB8AC3E}">
        <p14:creationId xmlns:p14="http://schemas.microsoft.com/office/powerpoint/2010/main" val="2114138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endParaRPr lang="en-CA" dirty="0"/>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5</a:t>
            </a:fld>
            <a:endParaRPr lang="en-GB" altLang="en-US"/>
          </a:p>
        </p:txBody>
      </p:sp>
    </p:spTree>
    <p:extLst>
      <p:ext uri="{BB962C8B-B14F-4D97-AF65-F5344CB8AC3E}">
        <p14:creationId xmlns:p14="http://schemas.microsoft.com/office/powerpoint/2010/main" val="4175513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8650" y="655638"/>
            <a:ext cx="3152775" cy="2365375"/>
          </a:xfrm>
        </p:spPr>
      </p:sp>
      <p:sp>
        <p:nvSpPr>
          <p:cNvPr id="3" name="Notes Placeholder 2"/>
          <p:cNvSpPr>
            <a:spLocks noGrp="1"/>
          </p:cNvSpPr>
          <p:nvPr>
            <p:ph type="body" idx="1"/>
          </p:nvPr>
        </p:nvSpPr>
        <p:spPr/>
        <p:txBody>
          <a:bodyPr/>
          <a:lstStyle/>
          <a:p>
            <a:pPr marL="0" indent="0">
              <a:buNone/>
            </a:pPr>
            <a:endParaRPr lang="en-CA" dirty="0"/>
          </a:p>
        </p:txBody>
      </p:sp>
      <p:sp>
        <p:nvSpPr>
          <p:cNvPr id="4" name="Slide Number Placeholder 3"/>
          <p:cNvSpPr>
            <a:spLocks noGrp="1"/>
          </p:cNvSpPr>
          <p:nvPr>
            <p:ph type="sldNum" sz="quarter" idx="5"/>
          </p:nvPr>
        </p:nvSpPr>
        <p:spPr/>
        <p:txBody>
          <a:bodyPr/>
          <a:lstStyle/>
          <a:p>
            <a:pPr>
              <a:defRPr/>
            </a:pPr>
            <a:fld id="{997D539F-3639-4C82-BF71-1EF3CBA8CFCA}" type="slidenum">
              <a:rPr lang="en-GB" altLang="en-US" smtClean="0"/>
              <a:pPr>
                <a:defRPr/>
              </a:pPr>
              <a:t>6</a:t>
            </a:fld>
            <a:endParaRPr lang="en-GB" altLang="en-US"/>
          </a:p>
        </p:txBody>
      </p:sp>
    </p:spTree>
    <p:extLst>
      <p:ext uri="{BB962C8B-B14F-4D97-AF65-F5344CB8AC3E}">
        <p14:creationId xmlns:p14="http://schemas.microsoft.com/office/powerpoint/2010/main" val="899165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7</a:t>
            </a:fld>
            <a:endParaRPr lang="en-GB"/>
          </a:p>
        </p:txBody>
      </p:sp>
    </p:spTree>
    <p:extLst>
      <p:ext uri="{BB962C8B-B14F-4D97-AF65-F5344CB8AC3E}">
        <p14:creationId xmlns:p14="http://schemas.microsoft.com/office/powerpoint/2010/main" val="3546105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9</a:t>
            </a:fld>
            <a:endParaRPr lang="en-GB"/>
          </a:p>
        </p:txBody>
      </p:sp>
    </p:spTree>
    <p:extLst>
      <p:ext uri="{BB962C8B-B14F-4D97-AF65-F5344CB8AC3E}">
        <p14:creationId xmlns:p14="http://schemas.microsoft.com/office/powerpoint/2010/main" val="3027722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CCEC5-2E68-4059-B767-FA3D8A30EF6E}" type="slidenum">
              <a:rPr lang="en-GB" smtClean="0"/>
              <a:pPr/>
              <a:t>10</a:t>
            </a:fld>
            <a:endParaRPr lang="en-GB"/>
          </a:p>
        </p:txBody>
      </p:sp>
    </p:spTree>
    <p:extLst>
      <p:ext uri="{BB962C8B-B14F-4D97-AF65-F5344CB8AC3E}">
        <p14:creationId xmlns:p14="http://schemas.microsoft.com/office/powerpoint/2010/main" val="2477517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Tree>
    <p:extLst>
      <p:ext uri="{BB962C8B-B14F-4D97-AF65-F5344CB8AC3E}">
        <p14:creationId xmlns:p14="http://schemas.microsoft.com/office/powerpoint/2010/main" val="29764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23575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42038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57706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5267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51345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73488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81581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674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9225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71820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0" y="1219200"/>
            <a:ext cx="91440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Tree>
    <p:extLst>
      <p:ext uri="{BB962C8B-B14F-4D97-AF65-F5344CB8AC3E}">
        <p14:creationId xmlns:p14="http://schemas.microsoft.com/office/powerpoint/2010/main" val="96312182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kern="1200">
          <a:solidFill>
            <a:schemeClr val="tx2"/>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000">
          <a:solidFill>
            <a:schemeClr val="tx2"/>
          </a:solidFill>
          <a:latin typeface="Comic Sans MS" panose="030F0702030302020204" pitchFamily="66" charset="0"/>
        </a:defRPr>
      </a:lvl2pPr>
      <a:lvl3pPr algn="ctr" rtl="0" eaLnBrk="0" fontAlgn="base" hangingPunct="0">
        <a:spcBef>
          <a:spcPct val="0"/>
        </a:spcBef>
        <a:spcAft>
          <a:spcPct val="0"/>
        </a:spcAft>
        <a:defRPr sz="4000">
          <a:solidFill>
            <a:schemeClr val="tx2"/>
          </a:solidFill>
          <a:latin typeface="Comic Sans MS" panose="030F0702030302020204" pitchFamily="66" charset="0"/>
        </a:defRPr>
      </a:lvl3pPr>
      <a:lvl4pPr algn="ctr" rtl="0" eaLnBrk="0" fontAlgn="base" hangingPunct="0">
        <a:spcBef>
          <a:spcPct val="0"/>
        </a:spcBef>
        <a:spcAft>
          <a:spcPct val="0"/>
        </a:spcAft>
        <a:defRPr sz="4000">
          <a:solidFill>
            <a:schemeClr val="tx2"/>
          </a:solidFill>
          <a:latin typeface="Comic Sans MS" panose="030F0702030302020204" pitchFamily="66" charset="0"/>
        </a:defRPr>
      </a:lvl4pPr>
      <a:lvl5pPr algn="ctr" rtl="0" eaLnBrk="0" fontAlgn="base" hangingPunct="0">
        <a:spcBef>
          <a:spcPct val="0"/>
        </a:spcBef>
        <a:spcAft>
          <a:spcPct val="0"/>
        </a:spcAft>
        <a:defRPr sz="4000">
          <a:solidFill>
            <a:schemeClr val="tx2"/>
          </a:solidFill>
          <a:latin typeface="Comic Sans MS" panose="030F0702030302020204" pitchFamily="66" charset="0"/>
        </a:defRPr>
      </a:lvl5pPr>
      <a:lvl6pPr marL="457200" algn="ctr" rtl="0" eaLnBrk="0" fontAlgn="base" hangingPunct="0">
        <a:spcBef>
          <a:spcPct val="0"/>
        </a:spcBef>
        <a:spcAft>
          <a:spcPct val="0"/>
        </a:spcAft>
        <a:defRPr sz="4000">
          <a:solidFill>
            <a:schemeClr val="tx2"/>
          </a:solidFill>
          <a:latin typeface="Comic Sans MS" panose="030F0702030302020204" pitchFamily="66" charset="0"/>
        </a:defRPr>
      </a:lvl6pPr>
      <a:lvl7pPr marL="914400" algn="ctr" rtl="0" eaLnBrk="0" fontAlgn="base" hangingPunct="0">
        <a:spcBef>
          <a:spcPct val="0"/>
        </a:spcBef>
        <a:spcAft>
          <a:spcPct val="0"/>
        </a:spcAft>
        <a:defRPr sz="4000">
          <a:solidFill>
            <a:schemeClr val="tx2"/>
          </a:solidFill>
          <a:latin typeface="Comic Sans MS" panose="030F0702030302020204" pitchFamily="66" charset="0"/>
        </a:defRPr>
      </a:lvl7pPr>
      <a:lvl8pPr marL="1371600" algn="ctr" rtl="0" eaLnBrk="0" fontAlgn="base" hangingPunct="0">
        <a:spcBef>
          <a:spcPct val="0"/>
        </a:spcBef>
        <a:spcAft>
          <a:spcPct val="0"/>
        </a:spcAft>
        <a:defRPr sz="4000">
          <a:solidFill>
            <a:schemeClr val="tx2"/>
          </a:solidFill>
          <a:latin typeface="Comic Sans MS" panose="030F0702030302020204" pitchFamily="66" charset="0"/>
        </a:defRPr>
      </a:lvl8pPr>
      <a:lvl9pPr marL="1828800" algn="ctr" rtl="0" eaLnBrk="0" fontAlgn="base" hangingPunct="0">
        <a:spcBef>
          <a:spcPct val="0"/>
        </a:spcBef>
        <a:spcAft>
          <a:spcPct val="0"/>
        </a:spcAft>
        <a:defRPr sz="4000">
          <a:solidFill>
            <a:schemeClr val="tx2"/>
          </a:solidFill>
          <a:latin typeface="Comic Sans MS" panose="030F0702030302020204" pitchFamily="66"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685800" y="2286000"/>
            <a:ext cx="7772400" cy="1143000"/>
          </a:xfrm>
        </p:spPr>
        <p:txBody>
          <a:bodyPr/>
          <a:lstStyle/>
          <a:p>
            <a:r>
              <a:rPr lang="en-GB"/>
              <a:t>Church and State</a:t>
            </a:r>
          </a:p>
        </p:txBody>
      </p:sp>
      <p:sp>
        <p:nvSpPr>
          <p:cNvPr id="126979" name="Rectangle 3"/>
          <p:cNvSpPr>
            <a:spLocks noGrp="1" noChangeArrowheads="1"/>
          </p:cNvSpPr>
          <p:nvPr>
            <p:ph type="subTitle" idx="1"/>
          </p:nvPr>
        </p:nvSpPr>
        <p:spPr/>
        <p:txBody>
          <a:bodyPr/>
          <a:lstStyle/>
          <a:p>
            <a:r>
              <a:rPr lang="en-GB" dirty="0"/>
              <a:t>Belgic Confession article 36</a:t>
            </a:r>
          </a:p>
          <a:p>
            <a:r>
              <a:rPr lang="en-GB" dirty="0"/>
              <a:t>Lesson 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p:txBody>
          <a:bodyPr/>
          <a:lstStyle/>
          <a:p>
            <a:r>
              <a:rPr lang="en-GB"/>
              <a:t>Limits</a:t>
            </a:r>
          </a:p>
        </p:txBody>
      </p:sp>
      <p:sp>
        <p:nvSpPr>
          <p:cNvPr id="544771" name="Rectangle 3"/>
          <p:cNvSpPr>
            <a:spLocks noGrp="1" noChangeArrowheads="1"/>
          </p:cNvSpPr>
          <p:nvPr>
            <p:ph idx="1"/>
          </p:nvPr>
        </p:nvSpPr>
        <p:spPr/>
        <p:txBody>
          <a:bodyPr/>
          <a:lstStyle/>
          <a:p>
            <a:pPr>
              <a:buFontTx/>
              <a:buNone/>
            </a:pPr>
            <a:r>
              <a:rPr lang="en-GB" dirty="0"/>
              <a:t>Governing authorities are not allowed </a:t>
            </a:r>
            <a:r>
              <a:rPr lang="en-GB" dirty="0">
                <a:solidFill>
                  <a:srgbClr val="00FF00"/>
                </a:solidFill>
              </a:rPr>
              <a:t>to dictate to the church what it should teach or believe.</a:t>
            </a:r>
            <a:r>
              <a:rPr lang="en-GB" dirty="0"/>
              <a:t> </a:t>
            </a:r>
          </a:p>
          <a:p>
            <a:pPr lvl="1">
              <a:buFontTx/>
              <a:buChar char="-"/>
            </a:pPr>
            <a:r>
              <a:rPr lang="en-GB" dirty="0"/>
              <a:t>In most modern states a government will not want to do so either.</a:t>
            </a:r>
          </a:p>
          <a:p>
            <a:pPr lvl="1">
              <a:buFontTx/>
              <a:buChar char="-"/>
            </a:pPr>
            <a:r>
              <a:rPr lang="en-GB" dirty="0"/>
              <a:t>But in China, the government interferes big time!</a:t>
            </a:r>
          </a:p>
          <a:p>
            <a:pPr>
              <a:buFontTx/>
              <a:buNone/>
            </a:pPr>
            <a:endParaRPr lang="en-GB" dirty="0"/>
          </a:p>
          <a:p>
            <a:pPr>
              <a:buFontTx/>
              <a:buNone/>
            </a:pPr>
            <a:r>
              <a:rPr lang="en-GB" dirty="0"/>
              <a:t>The church is not allowed </a:t>
            </a:r>
            <a:r>
              <a:rPr lang="en-GB" dirty="0">
                <a:solidFill>
                  <a:srgbClr val="00FF00"/>
                </a:solidFill>
              </a:rPr>
              <a:t>to exercise types of authority that belong to the government.</a:t>
            </a:r>
            <a:endParaRPr lang="en-GB" dirty="0"/>
          </a:p>
          <a:p>
            <a:pPr lvl="1">
              <a:buFontTx/>
              <a:buNone/>
            </a:pPr>
            <a:r>
              <a:rPr lang="en-GB" dirty="0"/>
              <a:t>- A church is not allowed to impose fines, imprisonment, or perform physical punishment.</a:t>
            </a:r>
          </a:p>
        </p:txBody>
      </p:sp>
      <p:sp>
        <p:nvSpPr>
          <p:cNvPr id="544772"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p:txBody>
          <a:bodyPr/>
          <a:lstStyle/>
          <a:p>
            <a:r>
              <a:rPr lang="en-GB"/>
              <a:t>Participation in politics/society</a:t>
            </a:r>
          </a:p>
        </p:txBody>
      </p:sp>
      <p:sp>
        <p:nvSpPr>
          <p:cNvPr id="545795" name="Rectangle 3"/>
          <p:cNvSpPr>
            <a:spLocks noGrp="1" noChangeArrowheads="1"/>
          </p:cNvSpPr>
          <p:nvPr>
            <p:ph idx="1"/>
          </p:nvPr>
        </p:nvSpPr>
        <p:spPr>
          <a:xfrm>
            <a:off x="0" y="1219200"/>
            <a:ext cx="9144000" cy="1066800"/>
          </a:xfrm>
        </p:spPr>
        <p:txBody>
          <a:bodyPr/>
          <a:lstStyle/>
          <a:p>
            <a:pPr>
              <a:buFontTx/>
              <a:buNone/>
            </a:pPr>
            <a:r>
              <a:rPr lang="en-GB" dirty="0"/>
              <a:t>There are two ‘poles’ between which the Reformed will choose a position.</a:t>
            </a:r>
          </a:p>
          <a:p>
            <a:pPr>
              <a:buFontTx/>
              <a:buNone/>
            </a:pPr>
            <a:endParaRPr lang="en-GB" dirty="0"/>
          </a:p>
          <a:p>
            <a:pPr>
              <a:buFontTx/>
              <a:buNone/>
            </a:pPr>
            <a:r>
              <a:rPr lang="en-GB" dirty="0"/>
              <a:t>		</a:t>
            </a:r>
          </a:p>
        </p:txBody>
      </p:sp>
      <p:sp>
        <p:nvSpPr>
          <p:cNvPr id="545796" name="Oval 4"/>
          <p:cNvSpPr>
            <a:spLocks noChangeArrowheads="1"/>
          </p:cNvSpPr>
          <p:nvPr/>
        </p:nvSpPr>
        <p:spPr bwMode="auto">
          <a:xfrm>
            <a:off x="0" y="3732143"/>
            <a:ext cx="1752600" cy="1168539"/>
          </a:xfrm>
          <a:prstGeom prst="ellipse">
            <a:avLst/>
          </a:prstGeom>
          <a:solidFill>
            <a:srgbClr val="FF6600"/>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400" dirty="0">
                <a:solidFill>
                  <a:schemeClr val="bg1"/>
                </a:solidFill>
                <a:latin typeface="Comic Sans MS" pitchFamily="66" charset="0"/>
              </a:rPr>
              <a:t>Isola-</a:t>
            </a:r>
            <a:r>
              <a:rPr lang="en-GB" sz="2400" dirty="0" err="1">
                <a:solidFill>
                  <a:schemeClr val="bg1"/>
                </a:solidFill>
                <a:latin typeface="Comic Sans MS" pitchFamily="66" charset="0"/>
              </a:rPr>
              <a:t>tionist</a:t>
            </a:r>
            <a:endParaRPr lang="en-GB" sz="4000" dirty="0">
              <a:solidFill>
                <a:schemeClr val="bg1"/>
              </a:solidFill>
            </a:endParaRPr>
          </a:p>
        </p:txBody>
      </p:sp>
      <p:sp>
        <p:nvSpPr>
          <p:cNvPr id="545797" name="Oval 5"/>
          <p:cNvSpPr>
            <a:spLocks noChangeArrowheads="1"/>
          </p:cNvSpPr>
          <p:nvPr/>
        </p:nvSpPr>
        <p:spPr bwMode="auto">
          <a:xfrm>
            <a:off x="6858000" y="3728968"/>
            <a:ext cx="2286000" cy="1168539"/>
          </a:xfrm>
          <a:prstGeom prst="ellipse">
            <a:avLst/>
          </a:prstGeom>
          <a:solidFill>
            <a:srgbClr val="FF6600"/>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400" dirty="0">
                <a:solidFill>
                  <a:schemeClr val="bg1"/>
                </a:solidFill>
                <a:latin typeface="Comic Sans MS" pitchFamily="66" charset="0"/>
              </a:rPr>
              <a:t>Integra-</a:t>
            </a:r>
            <a:r>
              <a:rPr lang="en-GB" sz="2400" dirty="0" err="1">
                <a:solidFill>
                  <a:schemeClr val="bg1"/>
                </a:solidFill>
                <a:latin typeface="Comic Sans MS" pitchFamily="66" charset="0"/>
              </a:rPr>
              <a:t>tionist</a:t>
            </a:r>
            <a:endParaRPr lang="en-GB" sz="4000" dirty="0">
              <a:solidFill>
                <a:schemeClr val="bg1"/>
              </a:solidFill>
            </a:endParaRPr>
          </a:p>
        </p:txBody>
      </p:sp>
      <p:sp>
        <p:nvSpPr>
          <p:cNvPr id="545798" name="Line 6"/>
          <p:cNvSpPr>
            <a:spLocks noChangeShapeType="1"/>
          </p:cNvSpPr>
          <p:nvPr/>
        </p:nvSpPr>
        <p:spPr bwMode="auto">
          <a:xfrm>
            <a:off x="1752600" y="4267200"/>
            <a:ext cx="5181600" cy="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799" name="Line 7"/>
          <p:cNvSpPr>
            <a:spLocks noChangeShapeType="1"/>
          </p:cNvSpPr>
          <p:nvPr/>
        </p:nvSpPr>
        <p:spPr bwMode="auto">
          <a:xfrm flipV="1">
            <a:off x="18288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0" name="Line 8"/>
          <p:cNvSpPr>
            <a:spLocks noChangeShapeType="1"/>
          </p:cNvSpPr>
          <p:nvPr/>
        </p:nvSpPr>
        <p:spPr bwMode="auto">
          <a:xfrm flipV="1">
            <a:off x="32766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1" name="Line 9"/>
          <p:cNvSpPr>
            <a:spLocks noChangeShapeType="1"/>
          </p:cNvSpPr>
          <p:nvPr/>
        </p:nvSpPr>
        <p:spPr bwMode="auto">
          <a:xfrm flipV="1">
            <a:off x="49530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2" name="Line 10"/>
          <p:cNvSpPr>
            <a:spLocks noChangeShapeType="1"/>
          </p:cNvSpPr>
          <p:nvPr/>
        </p:nvSpPr>
        <p:spPr bwMode="auto">
          <a:xfrm flipV="1">
            <a:off x="6629400" y="4267200"/>
            <a:ext cx="0" cy="10668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45803" name="AutoShape 11"/>
          <p:cNvSpPr>
            <a:spLocks noChangeArrowheads="1"/>
          </p:cNvSpPr>
          <p:nvPr/>
        </p:nvSpPr>
        <p:spPr bwMode="auto">
          <a:xfrm>
            <a:off x="1295400" y="5334000"/>
            <a:ext cx="11430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Only CanRC</a:t>
            </a:r>
            <a:endParaRPr lang="en-GB"/>
          </a:p>
        </p:txBody>
      </p:sp>
      <p:sp>
        <p:nvSpPr>
          <p:cNvPr id="545804" name="AutoShape 12"/>
          <p:cNvSpPr>
            <a:spLocks noChangeArrowheads="1"/>
          </p:cNvSpPr>
          <p:nvPr/>
        </p:nvSpPr>
        <p:spPr bwMode="auto">
          <a:xfrm>
            <a:off x="2590800" y="5334000"/>
            <a:ext cx="14478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Only Reformed</a:t>
            </a:r>
            <a:endParaRPr lang="en-GB"/>
          </a:p>
        </p:txBody>
      </p:sp>
      <p:sp>
        <p:nvSpPr>
          <p:cNvPr id="545805" name="AutoShape 13"/>
          <p:cNvSpPr>
            <a:spLocks noChangeArrowheads="1"/>
          </p:cNvSpPr>
          <p:nvPr/>
        </p:nvSpPr>
        <p:spPr bwMode="auto">
          <a:xfrm>
            <a:off x="4267200" y="5334000"/>
            <a:ext cx="13716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Only Christians</a:t>
            </a:r>
            <a:endParaRPr lang="en-GB"/>
          </a:p>
        </p:txBody>
      </p:sp>
      <p:sp>
        <p:nvSpPr>
          <p:cNvPr id="545806" name="AutoShape 14"/>
          <p:cNvSpPr>
            <a:spLocks noChangeArrowheads="1"/>
          </p:cNvSpPr>
          <p:nvPr/>
        </p:nvSpPr>
        <p:spPr bwMode="auto">
          <a:xfrm>
            <a:off x="5943600" y="5334000"/>
            <a:ext cx="1524000" cy="1143000"/>
          </a:xfrm>
          <a:prstGeom prst="roundRect">
            <a:avLst>
              <a:gd name="adj" fmla="val 16667"/>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a:t>Wherever the goal is common</a:t>
            </a:r>
            <a:endParaRPr lang="en-GB"/>
          </a:p>
        </p:txBody>
      </p:sp>
      <p:sp>
        <p:nvSpPr>
          <p:cNvPr id="17" name="Line 8"/>
          <p:cNvSpPr>
            <a:spLocks noChangeShapeType="1"/>
          </p:cNvSpPr>
          <p:nvPr/>
        </p:nvSpPr>
        <p:spPr bwMode="auto">
          <a:xfrm>
            <a:off x="4952998" y="3419872"/>
            <a:ext cx="1" cy="834556"/>
          </a:xfrm>
          <a:prstGeom prst="line">
            <a:avLst/>
          </a:prstGeom>
          <a:noFill/>
          <a:ln w="952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8" name="AutoShape 12"/>
          <p:cNvSpPr>
            <a:spLocks noChangeArrowheads="1"/>
          </p:cNvSpPr>
          <p:nvPr/>
        </p:nvSpPr>
        <p:spPr bwMode="auto">
          <a:xfrm>
            <a:off x="4195422" y="2276872"/>
            <a:ext cx="1447800" cy="1143000"/>
          </a:xfrm>
          <a:prstGeom prst="roundRect">
            <a:avLst>
              <a:gd name="adj" fmla="val 16667"/>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dirty="0"/>
              <a:t>Christian Heritage Party</a:t>
            </a:r>
            <a:endParaRPr lang="en-GB" dirty="0"/>
          </a:p>
        </p:txBody>
      </p:sp>
      <p:sp>
        <p:nvSpPr>
          <p:cNvPr id="19" name="Line 8"/>
          <p:cNvSpPr>
            <a:spLocks noChangeShapeType="1"/>
          </p:cNvSpPr>
          <p:nvPr/>
        </p:nvSpPr>
        <p:spPr bwMode="auto">
          <a:xfrm>
            <a:off x="6629400" y="3419872"/>
            <a:ext cx="0" cy="834556"/>
          </a:xfrm>
          <a:prstGeom prst="line">
            <a:avLst/>
          </a:prstGeom>
          <a:noFill/>
          <a:ln w="9525">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0" name="AutoShape 12"/>
          <p:cNvSpPr>
            <a:spLocks noChangeArrowheads="1"/>
          </p:cNvSpPr>
          <p:nvPr/>
        </p:nvSpPr>
        <p:spPr bwMode="auto">
          <a:xfrm>
            <a:off x="5774587" y="2276872"/>
            <a:ext cx="1690836" cy="1143000"/>
          </a:xfrm>
          <a:prstGeom prst="roundRect">
            <a:avLst>
              <a:gd name="adj" fmla="val 16667"/>
            </a:avLst>
          </a:pr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sz="2000" dirty="0"/>
              <a:t>Conservative </a:t>
            </a:r>
            <a:r>
              <a:rPr lang="en-GB" sz="2000" dirty="0" err="1"/>
              <a:t>Pary</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p:txBody>
          <a:bodyPr/>
          <a:lstStyle/>
          <a:p>
            <a:r>
              <a:rPr lang="en-GB"/>
              <a:t>Neutral?</a:t>
            </a:r>
          </a:p>
        </p:txBody>
      </p:sp>
      <p:sp>
        <p:nvSpPr>
          <p:cNvPr id="546819" name="Rectangle 3"/>
          <p:cNvSpPr>
            <a:spLocks noGrp="1" noChangeArrowheads="1"/>
          </p:cNvSpPr>
          <p:nvPr>
            <p:ph idx="1"/>
          </p:nvPr>
        </p:nvSpPr>
        <p:spPr/>
        <p:txBody>
          <a:bodyPr/>
          <a:lstStyle/>
          <a:p>
            <a:pPr>
              <a:buFontTx/>
              <a:buNone/>
            </a:pPr>
            <a:r>
              <a:rPr lang="en-GB" dirty="0"/>
              <a:t>Some Reformed scholars argue a government should </a:t>
            </a:r>
            <a:r>
              <a:rPr lang="en-GB" dirty="0">
                <a:solidFill>
                  <a:srgbClr val="00FF00"/>
                </a:solidFill>
              </a:rPr>
              <a:t>be neutral, neither favouring nor discouraging a religion.</a:t>
            </a:r>
          </a:p>
          <a:p>
            <a:pPr>
              <a:buFontTx/>
              <a:buNone/>
            </a:pPr>
            <a:r>
              <a:rPr lang="en-GB" dirty="0"/>
              <a:t>Others argue a government should </a:t>
            </a:r>
            <a:r>
              <a:rPr lang="en-GB" dirty="0">
                <a:solidFill>
                  <a:srgbClr val="00FF00"/>
                </a:solidFill>
              </a:rPr>
              <a:t>not be neutral</a:t>
            </a:r>
            <a:r>
              <a:rPr lang="en-GB" dirty="0"/>
              <a:t>.</a:t>
            </a:r>
          </a:p>
          <a:p>
            <a:pPr>
              <a:buFontTx/>
              <a:buNone/>
            </a:pPr>
            <a:r>
              <a:rPr lang="en-GB" dirty="0"/>
              <a:t>	Of these:</a:t>
            </a:r>
          </a:p>
          <a:p>
            <a:pPr lvl="1">
              <a:buFontTx/>
              <a:buNone/>
            </a:pPr>
            <a:r>
              <a:rPr lang="en-GB" dirty="0"/>
              <a:t>- some limit the role of the government to </a:t>
            </a:r>
            <a:r>
              <a:rPr lang="en-GB" dirty="0">
                <a:solidFill>
                  <a:srgbClr val="00FF00"/>
                </a:solidFill>
              </a:rPr>
              <a:t>the fifth through ninth </a:t>
            </a:r>
            <a:r>
              <a:rPr lang="en-GB" dirty="0"/>
              <a:t>commandments</a:t>
            </a:r>
          </a:p>
          <a:p>
            <a:pPr lvl="1">
              <a:buFontTx/>
              <a:buNone/>
            </a:pPr>
            <a:r>
              <a:rPr lang="en-GB" dirty="0"/>
              <a:t>- others argue </a:t>
            </a:r>
            <a:r>
              <a:rPr lang="en-GB" dirty="0">
                <a:solidFill>
                  <a:srgbClr val="00FF00"/>
                </a:solidFill>
              </a:rPr>
              <a:t>the third through ninth </a:t>
            </a:r>
            <a:r>
              <a:rPr lang="en-GB" dirty="0"/>
              <a:t>commandments</a:t>
            </a:r>
          </a:p>
          <a:p>
            <a:pPr lvl="1">
              <a:buFontTx/>
              <a:buNone/>
            </a:pPr>
            <a:r>
              <a:rPr lang="en-GB" dirty="0"/>
              <a:t>- others argue </a:t>
            </a:r>
            <a:r>
              <a:rPr lang="en-GB" dirty="0">
                <a:solidFill>
                  <a:srgbClr val="00FF00"/>
                </a:solidFill>
              </a:rPr>
              <a:t>the first through ninth </a:t>
            </a:r>
            <a:r>
              <a:rPr lang="en-GB" dirty="0"/>
              <a:t>commandments</a:t>
            </a:r>
          </a:p>
          <a:p>
            <a:pPr lvl="1">
              <a:buFontTx/>
              <a:buNone/>
            </a:pPr>
            <a:endParaRPr lang="en-GB" dirty="0"/>
          </a:p>
          <a:p>
            <a:pPr lvl="1">
              <a:buFontTx/>
              <a:buNone/>
            </a:pPr>
            <a:r>
              <a:rPr lang="en-GB" dirty="0"/>
              <a:t>note: The tenth commandment cannot be ‘policed’.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B1CC12-6B31-C3B0-9297-C62B19715992}"/>
            </a:ext>
          </a:extLst>
        </p:cNvPr>
        <p:cNvGrpSpPr/>
        <p:nvPr/>
      </p:nvGrpSpPr>
      <p:grpSpPr>
        <a:xfrm>
          <a:off x="0" y="0"/>
          <a:ext cx="0" cy="0"/>
          <a:chOff x="0" y="0"/>
          <a:chExt cx="0" cy="0"/>
        </a:xfrm>
      </p:grpSpPr>
      <p:sp>
        <p:nvSpPr>
          <p:cNvPr id="546818" name="Rectangle 2">
            <a:extLst>
              <a:ext uri="{FF2B5EF4-FFF2-40B4-BE49-F238E27FC236}">
                <a16:creationId xmlns:a16="http://schemas.microsoft.com/office/drawing/2014/main" id="{684E2657-7FC4-6C4F-91D3-4BDAEA7053EC}"/>
              </a:ext>
            </a:extLst>
          </p:cNvPr>
          <p:cNvSpPr>
            <a:spLocks noGrp="1" noChangeArrowheads="1"/>
          </p:cNvSpPr>
          <p:nvPr>
            <p:ph type="title"/>
          </p:nvPr>
        </p:nvSpPr>
        <p:spPr/>
        <p:txBody>
          <a:bodyPr/>
          <a:lstStyle/>
          <a:p>
            <a:r>
              <a:rPr lang="en-GB" dirty="0"/>
              <a:t>Neutral?         </a:t>
            </a:r>
            <a:r>
              <a:rPr lang="en-GB" sz="3200" i="1" dirty="0"/>
              <a:t>Discuss and debate:</a:t>
            </a:r>
            <a:endParaRPr lang="en-GB" i="1" dirty="0"/>
          </a:p>
        </p:txBody>
      </p:sp>
      <p:sp>
        <p:nvSpPr>
          <p:cNvPr id="546819" name="Rectangle 3">
            <a:extLst>
              <a:ext uri="{FF2B5EF4-FFF2-40B4-BE49-F238E27FC236}">
                <a16:creationId xmlns:a16="http://schemas.microsoft.com/office/drawing/2014/main" id="{FB012DDB-D88A-3A75-2286-7AAF50085789}"/>
              </a:ext>
            </a:extLst>
          </p:cNvPr>
          <p:cNvSpPr>
            <a:spLocks noGrp="1" noChangeArrowheads="1"/>
          </p:cNvSpPr>
          <p:nvPr>
            <p:ph idx="1"/>
          </p:nvPr>
        </p:nvSpPr>
        <p:spPr/>
        <p:txBody>
          <a:bodyPr/>
          <a:lstStyle/>
          <a:p>
            <a:pPr>
              <a:buFontTx/>
              <a:buNone/>
            </a:pPr>
            <a:r>
              <a:rPr lang="en-GB" dirty="0"/>
              <a:t>The government should</a:t>
            </a:r>
          </a:p>
          <a:p>
            <a:pPr marL="914400" lvl="1" indent="-457200">
              <a:buAutoNum type="arabicPeriod"/>
            </a:pPr>
            <a:r>
              <a:rPr lang="en-GB" dirty="0"/>
              <a:t>Only allow Christianity as religion</a:t>
            </a:r>
          </a:p>
          <a:p>
            <a:pPr marL="914400" lvl="1" indent="-457200">
              <a:buAutoNum type="arabicPeriod"/>
            </a:pPr>
            <a:r>
              <a:rPr lang="en-GB" dirty="0"/>
              <a:t>Finance church buildings</a:t>
            </a:r>
          </a:p>
          <a:p>
            <a:pPr marL="914400" lvl="1" indent="-457200">
              <a:buAutoNum type="arabicPeriod"/>
            </a:pPr>
            <a:r>
              <a:rPr lang="en-GB" dirty="0"/>
              <a:t>Fine anyone who teaches something against the Reformed confessions</a:t>
            </a:r>
          </a:p>
          <a:p>
            <a:pPr marL="914400" lvl="1" indent="-457200">
              <a:buAutoNum type="arabicPeriod"/>
            </a:pPr>
            <a:r>
              <a:rPr lang="en-GB" dirty="0"/>
              <a:t>Close all stores on Sunday</a:t>
            </a:r>
          </a:p>
          <a:p>
            <a:pPr marL="914400" lvl="1" indent="-457200">
              <a:buAutoNum type="arabicPeriod"/>
            </a:pPr>
            <a:r>
              <a:rPr lang="en-GB" dirty="0"/>
              <a:t>Only allow a family with a father and mother to adopt</a:t>
            </a:r>
          </a:p>
          <a:p>
            <a:pPr marL="914400" lvl="1" indent="-457200">
              <a:buAutoNum type="arabicPeriod"/>
            </a:pPr>
            <a:r>
              <a:rPr lang="en-GB" dirty="0"/>
              <a:t>Outlaw soft drugs (include nicotine?)</a:t>
            </a:r>
          </a:p>
          <a:p>
            <a:pPr marL="914400" lvl="1" indent="-457200">
              <a:buAutoNum type="arabicPeriod"/>
            </a:pPr>
            <a:r>
              <a:rPr lang="en-GB" dirty="0"/>
              <a:t>Outlaw homosexuality</a:t>
            </a:r>
          </a:p>
          <a:p>
            <a:pPr marL="914400" lvl="1" indent="-457200">
              <a:buAutoNum type="arabicPeriod"/>
            </a:pPr>
            <a:r>
              <a:rPr lang="en-GB" dirty="0"/>
              <a:t>Stop funding charities</a:t>
            </a:r>
          </a:p>
          <a:p>
            <a:pPr marL="914400" lvl="1" indent="-457200">
              <a:buAutoNum type="arabicPeriod"/>
            </a:pPr>
            <a:r>
              <a:rPr lang="en-GB" dirty="0"/>
              <a:t>Outlaw attack ads</a:t>
            </a:r>
          </a:p>
          <a:p>
            <a:pPr marL="914400" lvl="1" indent="-457200">
              <a:buAutoNum type="arabicPeriod"/>
            </a:pPr>
            <a:endParaRPr lang="en-GB" dirty="0"/>
          </a:p>
          <a:p>
            <a:pPr>
              <a:buFontTx/>
              <a:buNone/>
            </a:pPr>
            <a:endParaRPr lang="en-GB" dirty="0"/>
          </a:p>
        </p:txBody>
      </p:sp>
    </p:spTree>
    <p:extLst>
      <p:ext uri="{BB962C8B-B14F-4D97-AF65-F5344CB8AC3E}">
        <p14:creationId xmlns:p14="http://schemas.microsoft.com/office/powerpoint/2010/main" val="925866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GB" dirty="0"/>
              <a:t>Practising politics: a case study</a:t>
            </a:r>
          </a:p>
        </p:txBody>
      </p:sp>
      <p:sp>
        <p:nvSpPr>
          <p:cNvPr id="547843" name="Rectangle 3"/>
          <p:cNvSpPr>
            <a:spLocks noGrp="1" noChangeArrowheads="1"/>
          </p:cNvSpPr>
          <p:nvPr>
            <p:ph idx="1"/>
          </p:nvPr>
        </p:nvSpPr>
        <p:spPr/>
        <p:txBody>
          <a:bodyPr/>
          <a:lstStyle/>
          <a:p>
            <a:pPr>
              <a:buFontTx/>
              <a:buNone/>
            </a:pPr>
            <a:r>
              <a:rPr lang="en-GB" dirty="0"/>
              <a:t>A municipal council is to decide whether a particular soccer field can be used for a soccer tournament on a Sunday. The issue is whether the grass can handle it.</a:t>
            </a:r>
          </a:p>
          <a:p>
            <a:pPr>
              <a:buFontTx/>
              <a:buNone/>
            </a:pPr>
            <a:r>
              <a:rPr lang="en-GB" dirty="0"/>
              <a:t>A Christian councillor is convinced the grass can handle it. However, he is opposed to the soccer tournament as it is on a Sunday.</a:t>
            </a:r>
          </a:p>
          <a:p>
            <a:pPr>
              <a:buFontTx/>
              <a:buNone/>
            </a:pPr>
            <a:endParaRPr lang="en-GB" dirty="0"/>
          </a:p>
          <a:p>
            <a:pPr>
              <a:buFontTx/>
              <a:buNone/>
            </a:pPr>
            <a:r>
              <a:rPr lang="en-GB" dirty="0"/>
              <a:t>Should he vote in favour or against the tournament?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Psalm 2:3</a:t>
            </a:r>
          </a:p>
        </p:txBody>
      </p:sp>
      <p:sp>
        <p:nvSpPr>
          <p:cNvPr id="3" name="Content Placeholder 2"/>
          <p:cNvSpPr>
            <a:spLocks noGrp="1"/>
          </p:cNvSpPr>
          <p:nvPr>
            <p:ph idx="1"/>
          </p:nvPr>
        </p:nvSpPr>
        <p:spPr>
          <a:xfrm>
            <a:off x="1547664" y="1219200"/>
            <a:ext cx="7596336" cy="5638800"/>
          </a:xfrm>
        </p:spPr>
        <p:txBody>
          <a:bodyPr/>
          <a:lstStyle/>
          <a:p>
            <a:pPr marL="0" indent="0">
              <a:buNone/>
            </a:pPr>
            <a:r>
              <a:rPr lang="en-US" dirty="0">
                <a:solidFill>
                  <a:schemeClr val="tx1"/>
                </a:solidFill>
              </a:rPr>
              <a:t>O peoples, listen to the LORD’s decree.</a:t>
            </a:r>
          </a:p>
          <a:p>
            <a:pPr marL="0" indent="0">
              <a:buNone/>
            </a:pPr>
            <a:r>
              <a:rPr lang="en-US" dirty="0">
                <a:solidFill>
                  <a:schemeClr val="tx1"/>
                </a:solidFill>
              </a:rPr>
              <a:t>I will make known his royal declaration:</a:t>
            </a:r>
          </a:p>
          <a:p>
            <a:pPr marL="0" indent="0">
              <a:buNone/>
            </a:pPr>
            <a:r>
              <a:rPr lang="en-US" dirty="0">
                <a:solidFill>
                  <a:schemeClr val="tx1"/>
                </a:solidFill>
              </a:rPr>
              <a:t>“Your Father I become this very day;</a:t>
            </a:r>
          </a:p>
          <a:p>
            <a:pPr marL="0" indent="0">
              <a:buNone/>
            </a:pPr>
            <a:r>
              <a:rPr lang="en-US" dirty="0">
                <a:solidFill>
                  <a:schemeClr val="tx1"/>
                </a:solidFill>
              </a:rPr>
              <a:t>you are my Son. To you I give the nations.</a:t>
            </a:r>
          </a:p>
          <a:p>
            <a:pPr marL="0" indent="0">
              <a:buNone/>
            </a:pPr>
            <a:r>
              <a:rPr lang="en-US" dirty="0">
                <a:solidFill>
                  <a:schemeClr val="tx1"/>
                </a:solidFill>
              </a:rPr>
              <a:t>Ask what you will: your heritage I’ </a:t>
            </a:r>
            <a:r>
              <a:rPr lang="en-US" dirty="0" err="1">
                <a:solidFill>
                  <a:schemeClr val="tx1"/>
                </a:solidFill>
              </a:rPr>
              <a:t>ll</a:t>
            </a:r>
            <a:r>
              <a:rPr lang="en-US" dirty="0">
                <a:solidFill>
                  <a:schemeClr val="tx1"/>
                </a:solidFill>
              </a:rPr>
              <a:t> make them;</a:t>
            </a:r>
          </a:p>
          <a:p>
            <a:pPr marL="0" indent="0">
              <a:buNone/>
            </a:pPr>
            <a:r>
              <a:rPr lang="en-US" dirty="0">
                <a:solidFill>
                  <a:schemeClr val="tx1"/>
                </a:solidFill>
              </a:rPr>
              <a:t>their lands you will possess, both near and far,</a:t>
            </a:r>
          </a:p>
          <a:p>
            <a:pPr marL="0" indent="0">
              <a:buNone/>
            </a:pPr>
            <a:r>
              <a:rPr lang="en-US" dirty="0">
                <a:solidFill>
                  <a:schemeClr val="tx1"/>
                </a:solidFill>
              </a:rPr>
              <a:t>for with a rod of iron you shall break them,</a:t>
            </a:r>
          </a:p>
          <a:p>
            <a:pPr marL="0" indent="0">
              <a:buNone/>
            </a:pPr>
            <a:r>
              <a:rPr lang="en-US" dirty="0">
                <a:solidFill>
                  <a:schemeClr val="tx1"/>
                </a:solidFill>
              </a:rPr>
              <a:t>dash them to pieces like a potter’s jar.”</a:t>
            </a:r>
          </a:p>
          <a:p>
            <a:pPr marL="0" indent="0">
              <a:buNone/>
            </a:pPr>
            <a:endParaRPr lang="en-US" dirty="0"/>
          </a:p>
          <a:p>
            <a:pPr marL="0" indent="0">
              <a:buNone/>
            </a:pPr>
            <a:endParaRPr lang="en-CA" dirty="0">
              <a:solidFill>
                <a:schemeClr val="tx1"/>
              </a:solidFill>
            </a:endParaRPr>
          </a:p>
          <a:p>
            <a:pPr marL="0" indent="0">
              <a:buNone/>
            </a:pPr>
            <a:endParaRPr lang="en-CA" dirty="0"/>
          </a:p>
        </p:txBody>
      </p:sp>
    </p:spTree>
    <p:extLst>
      <p:ext uri="{BB962C8B-B14F-4D97-AF65-F5344CB8AC3E}">
        <p14:creationId xmlns:p14="http://schemas.microsoft.com/office/powerpoint/2010/main" val="3038392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Sphere Sovereignty</a:t>
            </a:r>
          </a:p>
        </p:txBody>
      </p:sp>
      <p:sp>
        <p:nvSpPr>
          <p:cNvPr id="6" name="Content Placeholder 5">
            <a:extLst>
              <a:ext uri="{FF2B5EF4-FFF2-40B4-BE49-F238E27FC236}">
                <a16:creationId xmlns:a16="http://schemas.microsoft.com/office/drawing/2014/main" id="{4A178E98-A31E-4126-B868-3DF26FD26FB3}"/>
              </a:ext>
            </a:extLst>
          </p:cNvPr>
          <p:cNvSpPr>
            <a:spLocks noGrp="1"/>
          </p:cNvSpPr>
          <p:nvPr>
            <p:ph idx="1"/>
          </p:nvPr>
        </p:nvSpPr>
        <p:spPr/>
        <p:txBody>
          <a:bodyPr/>
          <a:lstStyle/>
          <a:p>
            <a:endParaRPr lang="en-CA"/>
          </a:p>
        </p:txBody>
      </p:sp>
      <p:pic>
        <p:nvPicPr>
          <p:cNvPr id="1026" name="Picture 2">
            <a:extLst>
              <a:ext uri="{FF2B5EF4-FFF2-40B4-BE49-F238E27FC236}">
                <a16:creationId xmlns:a16="http://schemas.microsoft.com/office/drawing/2014/main" id="{2E7DC5CA-7760-4980-96E1-9CF39B8726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16013"/>
            <a:ext cx="9144000" cy="5741987"/>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a:extLst>
              <a:ext uri="{FF2B5EF4-FFF2-40B4-BE49-F238E27FC236}">
                <a16:creationId xmlns:a16="http://schemas.microsoft.com/office/drawing/2014/main" id="{02D4057F-5DCF-492C-A7A1-8E2ED294626B}"/>
              </a:ext>
            </a:extLst>
          </p:cNvPr>
          <p:cNvSpPr/>
          <p:nvPr/>
        </p:nvSpPr>
        <p:spPr bwMode="auto">
          <a:xfrm>
            <a:off x="5076056" y="2636912"/>
            <a:ext cx="864096" cy="504055"/>
          </a:xfrm>
          <a:prstGeom prst="ellipse">
            <a:avLst/>
          </a:pr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anose="02020603050405020304" pitchFamily="18" charset="0"/>
            </a:endParaRPr>
          </a:p>
        </p:txBody>
      </p:sp>
      <p:sp>
        <p:nvSpPr>
          <p:cNvPr id="8" name="Oval 7">
            <a:extLst>
              <a:ext uri="{FF2B5EF4-FFF2-40B4-BE49-F238E27FC236}">
                <a16:creationId xmlns:a16="http://schemas.microsoft.com/office/drawing/2014/main" id="{009543C1-C506-4A52-BC31-18EACFFAD70B}"/>
              </a:ext>
            </a:extLst>
          </p:cNvPr>
          <p:cNvSpPr/>
          <p:nvPr/>
        </p:nvSpPr>
        <p:spPr bwMode="auto">
          <a:xfrm>
            <a:off x="6677980" y="2133249"/>
            <a:ext cx="990364" cy="504055"/>
          </a:xfrm>
          <a:prstGeom prst="ellipse">
            <a:avLst/>
          </a:pr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anose="02020603050405020304" pitchFamily="18" charset="0"/>
            </a:endParaRPr>
          </a:p>
        </p:txBody>
      </p:sp>
      <p:sp>
        <p:nvSpPr>
          <p:cNvPr id="10" name="Oval 9">
            <a:extLst>
              <a:ext uri="{FF2B5EF4-FFF2-40B4-BE49-F238E27FC236}">
                <a16:creationId xmlns:a16="http://schemas.microsoft.com/office/drawing/2014/main" id="{4BF2CE5A-52CF-4A2C-87AD-523D1A5F955F}"/>
              </a:ext>
            </a:extLst>
          </p:cNvPr>
          <p:cNvSpPr/>
          <p:nvPr/>
        </p:nvSpPr>
        <p:spPr bwMode="auto">
          <a:xfrm>
            <a:off x="6182798" y="2864923"/>
            <a:ext cx="990364" cy="496200"/>
          </a:xfrm>
          <a:prstGeom prst="ellipse">
            <a:avLst/>
          </a:prstGeom>
          <a:noFill/>
          <a:ln w="762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anose="02020603050405020304" pitchFamily="18" charset="0"/>
            </a:endParaRPr>
          </a:p>
        </p:txBody>
      </p:sp>
    </p:spTree>
    <p:extLst>
      <p:ext uri="{BB962C8B-B14F-4D97-AF65-F5344CB8AC3E}">
        <p14:creationId xmlns:p14="http://schemas.microsoft.com/office/powerpoint/2010/main" val="12876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Sphere Sovereignty</a:t>
            </a:r>
          </a:p>
        </p:txBody>
      </p:sp>
      <p:sp>
        <p:nvSpPr>
          <p:cNvPr id="3" name="Content Placeholder 2">
            <a:extLst>
              <a:ext uri="{FF2B5EF4-FFF2-40B4-BE49-F238E27FC236}">
                <a16:creationId xmlns:a16="http://schemas.microsoft.com/office/drawing/2014/main" id="{C2043173-22BB-470A-A84D-19B525C8F26C}"/>
              </a:ext>
            </a:extLst>
          </p:cNvPr>
          <p:cNvSpPr>
            <a:spLocks noGrp="1"/>
          </p:cNvSpPr>
          <p:nvPr>
            <p:ph idx="1"/>
          </p:nvPr>
        </p:nvSpPr>
        <p:spPr>
          <a:xfrm>
            <a:off x="0" y="1219200"/>
            <a:ext cx="9143999" cy="5638800"/>
          </a:xfrm>
        </p:spPr>
        <p:txBody>
          <a:bodyPr/>
          <a:lstStyle/>
          <a:p>
            <a:pPr>
              <a:buFontTx/>
              <a:buChar char="-"/>
            </a:pPr>
            <a:r>
              <a:rPr lang="en-CA" dirty="0"/>
              <a:t>The three main spheres are </a:t>
            </a:r>
            <a:r>
              <a:rPr lang="en-CA" dirty="0">
                <a:solidFill>
                  <a:srgbClr val="00FF00"/>
                </a:solidFill>
              </a:rPr>
              <a:t>family, church, </a:t>
            </a:r>
            <a:r>
              <a:rPr lang="en-CA" dirty="0"/>
              <a:t>and</a:t>
            </a:r>
            <a:r>
              <a:rPr lang="en-CA" dirty="0">
                <a:solidFill>
                  <a:srgbClr val="00FF00"/>
                </a:solidFill>
              </a:rPr>
              <a:t> state</a:t>
            </a:r>
          </a:p>
          <a:p>
            <a:pPr>
              <a:buFontTx/>
              <a:buChar char="-"/>
            </a:pPr>
            <a:endParaRPr lang="en-CA" dirty="0"/>
          </a:p>
          <a:p>
            <a:pPr>
              <a:buFontTx/>
              <a:buChar char="-"/>
            </a:pPr>
            <a:r>
              <a:rPr lang="en-CA" dirty="0">
                <a:solidFill>
                  <a:srgbClr val="00FF00"/>
                </a:solidFill>
              </a:rPr>
              <a:t>God and His Christ </a:t>
            </a:r>
            <a:r>
              <a:rPr lang="en-CA" dirty="0"/>
              <a:t>have </a:t>
            </a:r>
            <a:r>
              <a:rPr lang="en-CA" dirty="0">
                <a:solidFill>
                  <a:srgbClr val="00FF00"/>
                </a:solidFill>
              </a:rPr>
              <a:t>supreme sovereignty </a:t>
            </a:r>
            <a:r>
              <a:rPr lang="en-CA" dirty="0"/>
              <a:t>in each sphere</a:t>
            </a:r>
          </a:p>
          <a:p>
            <a:pPr marL="457200" lvl="1" indent="0">
              <a:buNone/>
            </a:pPr>
            <a:r>
              <a:rPr lang="en-CA" i="1" dirty="0"/>
              <a:t>Psalm 24: The earth is the LORD’s, and all who dwell in it</a:t>
            </a:r>
          </a:p>
          <a:p>
            <a:pPr marL="457200" lvl="1" indent="0">
              <a:buNone/>
            </a:pPr>
            <a:r>
              <a:rPr lang="en-CA" i="1" dirty="0"/>
              <a:t>Ephesians 1: And God has seated Christ far above all rule and </a:t>
            </a:r>
            <a:br>
              <a:rPr lang="en-CA" i="1" dirty="0"/>
            </a:br>
            <a:r>
              <a:rPr lang="en-CA" i="1" dirty="0"/>
              <a:t>		authority and power and dominion … and has put all </a:t>
            </a:r>
            <a:br>
              <a:rPr lang="en-CA" i="1" dirty="0"/>
            </a:br>
            <a:r>
              <a:rPr lang="en-CA" i="1" dirty="0"/>
              <a:t>		things under His feet.</a:t>
            </a:r>
          </a:p>
          <a:p>
            <a:pPr marL="457200" lvl="1" indent="0">
              <a:buNone/>
            </a:pPr>
            <a:endParaRPr lang="en-CA" i="1" dirty="0"/>
          </a:p>
          <a:p>
            <a:pPr>
              <a:buFontTx/>
              <a:buChar char="-"/>
            </a:pPr>
            <a:r>
              <a:rPr lang="en-CA" dirty="0"/>
              <a:t>Each sphere is </a:t>
            </a:r>
            <a:r>
              <a:rPr lang="en-CA" dirty="0">
                <a:solidFill>
                  <a:srgbClr val="00FF00"/>
                </a:solidFill>
              </a:rPr>
              <a:t>sovereign in matters belonging to it</a:t>
            </a:r>
          </a:p>
          <a:p>
            <a:pPr marL="400050" lvl="1" indent="0">
              <a:buNone/>
            </a:pPr>
            <a:r>
              <a:rPr lang="en-CA" i="1" dirty="0"/>
              <a:t>For example, vengeance does not belong to humans but to God (Rom 12:19), who uses authorities to execute it (Rom 13:4)</a:t>
            </a:r>
          </a:p>
          <a:p>
            <a:pPr marL="400050" lvl="1" indent="0">
              <a:buNone/>
            </a:pPr>
            <a:endParaRPr lang="en-CA" i="1" dirty="0"/>
          </a:p>
          <a:p>
            <a:pPr lvl="1">
              <a:buFontTx/>
              <a:buChar char="-"/>
            </a:pPr>
            <a:endParaRPr lang="en-CA" dirty="0"/>
          </a:p>
          <a:p>
            <a:pPr marL="0" indent="0">
              <a:buNone/>
            </a:pPr>
            <a:endParaRPr lang="en-CA" i="1" dirty="0"/>
          </a:p>
          <a:p>
            <a:pPr marL="0" indent="0">
              <a:buNone/>
            </a:pPr>
            <a:endParaRPr lang="en-CA" i="1" dirty="0"/>
          </a:p>
        </p:txBody>
      </p:sp>
      <p:sp>
        <p:nvSpPr>
          <p:cNvPr id="6" name="Text Box 4">
            <a:extLst>
              <a:ext uri="{FF2B5EF4-FFF2-40B4-BE49-F238E27FC236}">
                <a16:creationId xmlns:a16="http://schemas.microsoft.com/office/drawing/2014/main" id="{73147043-FB09-B6A3-9216-E96F73F5D0D1}"/>
              </a:ext>
            </a:extLst>
          </p:cNvPr>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sz="2400" dirty="0">
              <a:solidFill>
                <a:schemeClr val="tx1"/>
              </a:solidFill>
            </a:endParaRPr>
          </a:p>
        </p:txBody>
      </p:sp>
    </p:spTree>
    <p:extLst>
      <p:ext uri="{BB962C8B-B14F-4D97-AF65-F5344CB8AC3E}">
        <p14:creationId xmlns:p14="http://schemas.microsoft.com/office/powerpoint/2010/main" val="66821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Sphere Sovereignty: BC 36 – URC version</a:t>
            </a:r>
          </a:p>
        </p:txBody>
      </p:sp>
      <p:sp>
        <p:nvSpPr>
          <p:cNvPr id="3" name="Content Placeholder 2">
            <a:extLst>
              <a:ext uri="{FF2B5EF4-FFF2-40B4-BE49-F238E27FC236}">
                <a16:creationId xmlns:a16="http://schemas.microsoft.com/office/drawing/2014/main" id="{C2043173-22BB-470A-A84D-19B525C8F26C}"/>
              </a:ext>
            </a:extLst>
          </p:cNvPr>
          <p:cNvSpPr>
            <a:spLocks noGrp="1"/>
          </p:cNvSpPr>
          <p:nvPr>
            <p:ph idx="1"/>
          </p:nvPr>
        </p:nvSpPr>
        <p:spPr>
          <a:xfrm>
            <a:off x="0" y="1219200"/>
            <a:ext cx="9143999" cy="5638800"/>
          </a:xfrm>
        </p:spPr>
        <p:txBody>
          <a:bodyPr/>
          <a:lstStyle/>
          <a:p>
            <a:pPr marL="0" indent="0">
              <a:buNone/>
            </a:pPr>
            <a:r>
              <a:rPr lang="en-CA" dirty="0"/>
              <a:t>…And being called in this manner to contribute to the advancement of a society that is pleasing to God, the civil rulers have the task, subject to God’s law, of removing every obstacle to the preaching of the gospel and to every aspect of divine worship.</a:t>
            </a:r>
          </a:p>
          <a:p>
            <a:pPr marL="0" indent="0">
              <a:buNone/>
            </a:pPr>
            <a:r>
              <a:rPr lang="en-CA" dirty="0"/>
              <a:t>They should do this while completely refraining from every tendency toward exercising absolute authority, and </a:t>
            </a:r>
            <a:r>
              <a:rPr lang="en-CA" i="1" dirty="0">
                <a:solidFill>
                  <a:srgbClr val="FFC000"/>
                </a:solidFill>
              </a:rPr>
              <a:t>while functioning in the sphere entrusted to them, with the means belonging to them</a:t>
            </a:r>
            <a:r>
              <a:rPr lang="en-CA" dirty="0"/>
              <a:t>.</a:t>
            </a:r>
          </a:p>
          <a:p>
            <a:pPr marL="0" indent="0">
              <a:buNone/>
            </a:pPr>
            <a:r>
              <a:rPr lang="en-CA" dirty="0"/>
              <a:t>They should do it in order that the Word of God may have free course; the kingdom of Jesus Christ may make progress; and every anti-Christian power may be resisted.</a:t>
            </a:r>
          </a:p>
          <a:p>
            <a:pPr marL="400050" lvl="1" indent="0">
              <a:buNone/>
            </a:pPr>
            <a:endParaRPr lang="en-CA" i="1" dirty="0"/>
          </a:p>
          <a:p>
            <a:pPr lvl="1">
              <a:buFontTx/>
              <a:buChar char="-"/>
            </a:pPr>
            <a:endParaRPr lang="en-CA" dirty="0"/>
          </a:p>
          <a:p>
            <a:pPr marL="0" indent="0">
              <a:buNone/>
            </a:pPr>
            <a:endParaRPr lang="en-CA" i="1" dirty="0"/>
          </a:p>
          <a:p>
            <a:pPr marL="0" indent="0">
              <a:buNone/>
            </a:pPr>
            <a:endParaRPr lang="en-CA" i="1" dirty="0"/>
          </a:p>
        </p:txBody>
      </p:sp>
    </p:spTree>
    <p:extLst>
      <p:ext uri="{BB962C8B-B14F-4D97-AF65-F5344CB8AC3E}">
        <p14:creationId xmlns:p14="http://schemas.microsoft.com/office/powerpoint/2010/main" val="4199086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E584-B410-436C-BE3A-1722DC42BE50}"/>
              </a:ext>
            </a:extLst>
          </p:cNvPr>
          <p:cNvSpPr>
            <a:spLocks noGrp="1"/>
          </p:cNvSpPr>
          <p:nvPr>
            <p:ph type="title"/>
          </p:nvPr>
        </p:nvSpPr>
        <p:spPr/>
        <p:txBody>
          <a:bodyPr/>
          <a:lstStyle/>
          <a:p>
            <a:r>
              <a:rPr lang="en-CA" dirty="0"/>
              <a:t>…for the threat is</a:t>
            </a:r>
          </a:p>
        </p:txBody>
      </p:sp>
      <p:sp>
        <p:nvSpPr>
          <p:cNvPr id="6" name="Content Placeholder 5">
            <a:extLst>
              <a:ext uri="{FF2B5EF4-FFF2-40B4-BE49-F238E27FC236}">
                <a16:creationId xmlns:a16="http://schemas.microsoft.com/office/drawing/2014/main" id="{4A178E98-A31E-4126-B868-3DF26FD26FB3}"/>
              </a:ext>
            </a:extLst>
          </p:cNvPr>
          <p:cNvSpPr>
            <a:spLocks noGrp="1"/>
          </p:cNvSpPr>
          <p:nvPr>
            <p:ph idx="1"/>
          </p:nvPr>
        </p:nvSpPr>
        <p:spPr/>
        <p:txBody>
          <a:bodyPr/>
          <a:lstStyle/>
          <a:p>
            <a:endParaRPr lang="en-CA"/>
          </a:p>
        </p:txBody>
      </p:sp>
      <p:pic>
        <p:nvPicPr>
          <p:cNvPr id="2050" name="Picture 2">
            <a:extLst>
              <a:ext uri="{FF2B5EF4-FFF2-40B4-BE49-F238E27FC236}">
                <a16:creationId xmlns:a16="http://schemas.microsoft.com/office/drawing/2014/main" id="{EEB59537-AEF0-46B2-B4A0-9742D01930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41431"/>
            <a:ext cx="9144000" cy="5634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23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pPr algn="l"/>
            <a:r>
              <a:rPr lang="en-GB"/>
              <a:t>The Government and the Church</a:t>
            </a:r>
          </a:p>
        </p:txBody>
      </p:sp>
      <p:sp>
        <p:nvSpPr>
          <p:cNvPr id="542723" name="Rectangle 3"/>
          <p:cNvSpPr>
            <a:spLocks noGrp="1" noChangeArrowheads="1"/>
          </p:cNvSpPr>
          <p:nvPr>
            <p:ph idx="1"/>
          </p:nvPr>
        </p:nvSpPr>
        <p:spPr/>
        <p:txBody>
          <a:bodyPr/>
          <a:lstStyle/>
          <a:p>
            <a:pPr>
              <a:buFontTx/>
              <a:buNone/>
            </a:pPr>
            <a:r>
              <a:rPr lang="en-US" dirty="0"/>
              <a:t>In relation to the church, </a:t>
            </a:r>
            <a:r>
              <a:rPr lang="en-US" dirty="0">
                <a:solidFill>
                  <a:srgbClr val="00FF00"/>
                </a:solidFill>
              </a:rPr>
              <a:t>the government is to</a:t>
            </a:r>
          </a:p>
          <a:p>
            <a:pPr lvl="1">
              <a:buFontTx/>
              <a:buNone/>
            </a:pPr>
            <a:r>
              <a:rPr lang="en-US" dirty="0">
                <a:solidFill>
                  <a:srgbClr val="00FF00"/>
                </a:solidFill>
              </a:rPr>
              <a:t>- ensure that religion can be practiced unhindered</a:t>
            </a:r>
            <a:endParaRPr lang="en-US" dirty="0"/>
          </a:p>
          <a:p>
            <a:pPr lvl="2">
              <a:buFontTx/>
              <a:buNone/>
            </a:pPr>
            <a:r>
              <a:rPr lang="en-US" dirty="0"/>
              <a:t>- allow for worship on Sunday</a:t>
            </a:r>
          </a:p>
          <a:p>
            <a:pPr lvl="2">
              <a:buFontTx/>
              <a:buNone/>
            </a:pPr>
            <a:r>
              <a:rPr lang="en-US" dirty="0"/>
              <a:t>- give room for locations of and facilities for worship</a:t>
            </a:r>
          </a:p>
          <a:p>
            <a:pPr lvl="1">
              <a:buFontTx/>
              <a:buNone/>
            </a:pPr>
            <a:r>
              <a:rPr lang="en-US" dirty="0">
                <a:solidFill>
                  <a:srgbClr val="00FF00"/>
                </a:solidFill>
              </a:rPr>
              <a:t>- protect the true religion</a:t>
            </a:r>
            <a:endParaRPr lang="en-US" dirty="0"/>
          </a:p>
          <a:p>
            <a:pPr lvl="2">
              <a:buFontTx/>
              <a:buNone/>
            </a:pPr>
            <a:r>
              <a:rPr lang="en-US" dirty="0"/>
              <a:t>- other religions are not oppress the true religion.</a:t>
            </a:r>
          </a:p>
          <a:p>
            <a:pPr>
              <a:buFontTx/>
              <a:buNone/>
            </a:pPr>
            <a:endParaRPr lang="en-US" dirty="0"/>
          </a:p>
          <a:p>
            <a:pPr>
              <a:buFontTx/>
              <a:buNone/>
            </a:pPr>
            <a:r>
              <a:rPr lang="en-US" dirty="0"/>
              <a:t>The extent of “protection” is variously understood by Reformed scholars. In the 20th century it was felt the Reformed of the 16th century had taken it too far. Hence 20 words were removed from art. 36. Others feel they should remain, some of these will </a:t>
            </a:r>
            <a:r>
              <a:rPr lang="en-US" dirty="0" err="1"/>
              <a:t>favour</a:t>
            </a:r>
            <a:r>
              <a:rPr lang="en-US" dirty="0"/>
              <a:t> a theocracy.</a:t>
            </a:r>
          </a:p>
        </p:txBody>
      </p:sp>
      <p:sp>
        <p:nvSpPr>
          <p:cNvPr id="542724"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sz="24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C40C-2E62-2807-FE73-8C88DDECEDCF}"/>
              </a:ext>
            </a:extLst>
          </p:cNvPr>
          <p:cNvSpPr>
            <a:spLocks noGrp="1"/>
          </p:cNvSpPr>
          <p:nvPr>
            <p:ph type="title"/>
          </p:nvPr>
        </p:nvSpPr>
        <p:spPr/>
        <p:txBody>
          <a:bodyPr/>
          <a:lstStyle/>
          <a:p>
            <a:r>
              <a:rPr lang="en-CA" dirty="0"/>
              <a:t>The Government and the Church - BC 36</a:t>
            </a:r>
          </a:p>
        </p:txBody>
      </p:sp>
      <p:sp>
        <p:nvSpPr>
          <p:cNvPr id="3" name="Content Placeholder 2">
            <a:extLst>
              <a:ext uri="{FF2B5EF4-FFF2-40B4-BE49-F238E27FC236}">
                <a16:creationId xmlns:a16="http://schemas.microsoft.com/office/drawing/2014/main" id="{A0D8513C-1B45-3B9D-455A-6E2DDB44B325}"/>
              </a:ext>
            </a:extLst>
          </p:cNvPr>
          <p:cNvSpPr>
            <a:spLocks noGrp="1"/>
          </p:cNvSpPr>
          <p:nvPr>
            <p:ph idx="1"/>
          </p:nvPr>
        </p:nvSpPr>
        <p:spPr/>
        <p:txBody>
          <a:bodyPr/>
          <a:lstStyle/>
          <a:p>
            <a:pPr marL="0" indent="0">
              <a:buNone/>
            </a:pPr>
            <a:r>
              <a:rPr lang="en-CA" dirty="0"/>
              <a:t>Their task of restraining and sustaining is not limited to the public order but includes the protection of the church and its ministry in order that </a:t>
            </a:r>
            <a:r>
              <a:rPr lang="en-CA" dirty="0">
                <a:highlight>
                  <a:srgbClr val="800080"/>
                </a:highlight>
              </a:rPr>
              <a:t>*</a:t>
            </a:r>
            <a:r>
              <a:rPr lang="en-CA" dirty="0"/>
              <a:t> the kingdom of Christ may come, the Word of the gospel may be preached everywhere,4 and God may be honoured and served by everyone, as he requires in his Word.</a:t>
            </a:r>
          </a:p>
          <a:p>
            <a:pPr marL="0" indent="0">
              <a:buNone/>
            </a:pPr>
            <a:endParaRPr lang="en-CA" dirty="0"/>
          </a:p>
          <a:p>
            <a:pPr marL="0" indent="0">
              <a:buNone/>
            </a:pPr>
            <a:r>
              <a:rPr lang="en-CA" i="1" dirty="0">
                <a:highlight>
                  <a:srgbClr val="800080"/>
                </a:highlight>
              </a:rPr>
              <a:t>*</a:t>
            </a:r>
            <a:r>
              <a:rPr lang="en-CA" i="1" dirty="0"/>
              <a:t> The following words were deleted here by the General Synod 1905 of the Reformed Churches in the Netherlands (Gereformeerde Kerken in Nederland): </a:t>
            </a:r>
            <a:r>
              <a:rPr lang="en-CA" i="1" dirty="0">
                <a:solidFill>
                  <a:srgbClr val="FFC000"/>
                </a:solidFill>
              </a:rPr>
              <a:t>all idolatry and false worship may be removed and prevented, the kingdom of antichrist may be destroyed.</a:t>
            </a:r>
          </a:p>
        </p:txBody>
      </p:sp>
    </p:spTree>
    <p:extLst>
      <p:ext uri="{BB962C8B-B14F-4D97-AF65-F5344CB8AC3E}">
        <p14:creationId xmlns:p14="http://schemas.microsoft.com/office/powerpoint/2010/main" val="960601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p:txBody>
          <a:bodyPr/>
          <a:lstStyle/>
          <a:p>
            <a:pPr algn="l"/>
            <a:r>
              <a:rPr lang="en-GB"/>
              <a:t>The Church and the Government</a:t>
            </a:r>
          </a:p>
        </p:txBody>
      </p:sp>
      <p:sp>
        <p:nvSpPr>
          <p:cNvPr id="543747" name="Rectangle 3"/>
          <p:cNvSpPr>
            <a:spLocks noGrp="1" noChangeArrowheads="1"/>
          </p:cNvSpPr>
          <p:nvPr>
            <p:ph idx="1"/>
          </p:nvPr>
        </p:nvSpPr>
        <p:spPr/>
        <p:txBody>
          <a:bodyPr/>
          <a:lstStyle/>
          <a:p>
            <a:pPr>
              <a:buFontTx/>
              <a:buNone/>
            </a:pPr>
            <a:r>
              <a:rPr lang="en-US" dirty="0"/>
              <a:t>In relation to the government, </a:t>
            </a:r>
            <a:r>
              <a:rPr lang="en-US" dirty="0">
                <a:solidFill>
                  <a:srgbClr val="00FF00"/>
                </a:solidFill>
              </a:rPr>
              <a:t>the church is to</a:t>
            </a:r>
          </a:p>
          <a:p>
            <a:pPr lvl="1">
              <a:buFontTx/>
              <a:buNone/>
            </a:pPr>
            <a:r>
              <a:rPr lang="en-US" dirty="0">
                <a:solidFill>
                  <a:srgbClr val="00FF00"/>
                </a:solidFill>
              </a:rPr>
              <a:t>- pray for all those in authority</a:t>
            </a:r>
          </a:p>
          <a:p>
            <a:pPr lvl="1">
              <a:buFontTx/>
              <a:buNone/>
            </a:pPr>
            <a:r>
              <a:rPr lang="en-US" dirty="0">
                <a:solidFill>
                  <a:srgbClr val="00FF00"/>
                </a:solidFill>
              </a:rPr>
              <a:t>- impress upon Christians the necessity of obeying the authorities</a:t>
            </a:r>
          </a:p>
          <a:p>
            <a:pPr lvl="1">
              <a:buFontTx/>
              <a:buNone/>
            </a:pPr>
            <a:r>
              <a:rPr lang="en-US" dirty="0">
                <a:solidFill>
                  <a:srgbClr val="00FF00"/>
                </a:solidFill>
              </a:rPr>
              <a:t>- address the government on the spiritual side to issues</a:t>
            </a:r>
          </a:p>
          <a:p>
            <a:pPr lvl="1">
              <a:buFontTx/>
              <a:buNone/>
            </a:pPr>
            <a:endParaRPr lang="en-US" dirty="0"/>
          </a:p>
          <a:p>
            <a:pPr>
              <a:buFontTx/>
              <a:buNone/>
            </a:pPr>
            <a:r>
              <a:rPr lang="en-US" dirty="0"/>
              <a:t>In relation to addressing the government, there are various opinions among Reformed scholars. In our churches it is generally argued to be the task of individual Christians; churches are only to facilitate such action. Others feel the church may and should directly address the government on issues.</a:t>
            </a:r>
          </a:p>
          <a:p>
            <a:pPr lvl="1">
              <a:buFontTx/>
              <a:buNone/>
            </a:pPr>
            <a:endParaRPr lang="en-US" dirty="0"/>
          </a:p>
        </p:txBody>
      </p:sp>
      <p:sp>
        <p:nvSpPr>
          <p:cNvPr id="543748" name="Text Box 4"/>
          <p:cNvSpPr txBox="1">
            <a:spLocks noChangeArrowheads="1"/>
          </p:cNvSpPr>
          <p:nvPr/>
        </p:nvSpPr>
        <p:spPr bwMode="auto">
          <a:xfrm>
            <a:off x="7689850"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sz="2400">
              <a:solidFill>
                <a:schemeClr val="tx1"/>
              </a:solidFill>
            </a:endParaRPr>
          </a:p>
        </p:txBody>
      </p:sp>
    </p:spTree>
  </p:cSld>
  <p:clrMapOvr>
    <a:masterClrMapping/>
  </p:clrMapOvr>
</p:sld>
</file>

<file path=ppt/theme/theme1.xml><?xml version="1.0" encoding="utf-8"?>
<a:theme xmlns:a="http://schemas.openxmlformats.org/drawingml/2006/main" name="1_Office Theme">
  <a:themeElements>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fontScheme name="Office Them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4853</TotalTime>
  <Words>1000</Words>
  <Application>Microsoft Office PowerPoint</Application>
  <PresentationFormat>On-screen Show (4:3)</PresentationFormat>
  <Paragraphs>115</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Comic Sans MS</vt:lpstr>
      <vt:lpstr>Times New Roman</vt:lpstr>
      <vt:lpstr>Wingdings</vt:lpstr>
      <vt:lpstr>1_Office Theme</vt:lpstr>
      <vt:lpstr>Church and State</vt:lpstr>
      <vt:lpstr>Psalm 2:3</vt:lpstr>
      <vt:lpstr>Sphere Sovereignty</vt:lpstr>
      <vt:lpstr>Sphere Sovereignty</vt:lpstr>
      <vt:lpstr>Sphere Sovereignty: BC 36 – URC version</vt:lpstr>
      <vt:lpstr>…for the threat is</vt:lpstr>
      <vt:lpstr>The Government and the Church</vt:lpstr>
      <vt:lpstr>The Government and the Church - BC 36</vt:lpstr>
      <vt:lpstr>The Church and the Government</vt:lpstr>
      <vt:lpstr>Limits</vt:lpstr>
      <vt:lpstr>Participation in politics/society</vt:lpstr>
      <vt:lpstr>Neutral?</vt:lpstr>
      <vt:lpstr>Neutral?         Discuss and debate:</vt:lpstr>
      <vt:lpstr>Practising politics: a 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gedraagt een christen zich?</dc:title>
  <dc:creator>Roelf Janssen</dc:creator>
  <cp:lastModifiedBy>Roelf Janssen</cp:lastModifiedBy>
  <cp:revision>181</cp:revision>
  <cp:lastPrinted>2012-04-17T18:28:22Z</cp:lastPrinted>
  <dcterms:created xsi:type="dcterms:W3CDTF">2008-08-14T09:20:46Z</dcterms:created>
  <dcterms:modified xsi:type="dcterms:W3CDTF">2025-03-11T04:01:35Z</dcterms:modified>
</cp:coreProperties>
</file>