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60" r:id="rId1"/>
  </p:sldMasterIdLst>
  <p:notesMasterIdLst>
    <p:notesMasterId r:id="rId24"/>
  </p:notesMasterIdLst>
  <p:handoutMasterIdLst>
    <p:handoutMasterId r:id="rId25"/>
  </p:handoutMasterIdLst>
  <p:sldIdLst>
    <p:sldId id="371" r:id="rId2"/>
    <p:sldId id="666" r:id="rId3"/>
    <p:sldId id="652" r:id="rId4"/>
    <p:sldId id="654" r:id="rId5"/>
    <p:sldId id="655" r:id="rId6"/>
    <p:sldId id="656" r:id="rId7"/>
    <p:sldId id="657" r:id="rId8"/>
    <p:sldId id="658" r:id="rId9"/>
    <p:sldId id="664" r:id="rId10"/>
    <p:sldId id="659" r:id="rId11"/>
    <p:sldId id="660" r:id="rId12"/>
    <p:sldId id="651" r:id="rId13"/>
    <p:sldId id="671" r:id="rId14"/>
    <p:sldId id="667" r:id="rId15"/>
    <p:sldId id="668" r:id="rId16"/>
    <p:sldId id="669" r:id="rId17"/>
    <p:sldId id="670" r:id="rId18"/>
    <p:sldId id="675" r:id="rId19"/>
    <p:sldId id="676" r:id="rId20"/>
    <p:sldId id="672" r:id="rId21"/>
    <p:sldId id="673" r:id="rId22"/>
    <p:sldId id="674" r:id="rId23"/>
  </p:sldIdLst>
  <p:sldSz cx="9144000" cy="6858000" type="screen4x3"/>
  <p:notesSz cx="6950075" cy="9167813"/>
  <p:defaultTextStyle>
    <a:defPPr>
      <a:defRPr lang="en-GB"/>
    </a:defPPr>
    <a:lvl1pPr algn="ctr" rtl="0" eaLnBrk="0" fontAlgn="base" hangingPunct="0">
      <a:spcBef>
        <a:spcPct val="0"/>
      </a:spcBef>
      <a:spcAft>
        <a:spcPct val="0"/>
      </a:spcAft>
      <a:defRPr sz="4400" kern="1200">
        <a:solidFill>
          <a:schemeClr val="tx2"/>
        </a:solidFill>
        <a:latin typeface="Times New Roman" pitchFamily="18" charset="0"/>
        <a:ea typeface="+mn-ea"/>
        <a:cs typeface="+mn-cs"/>
      </a:defRPr>
    </a:lvl1pPr>
    <a:lvl2pPr marL="457200" algn="ctr" rtl="0" eaLnBrk="0" fontAlgn="base" hangingPunct="0">
      <a:spcBef>
        <a:spcPct val="0"/>
      </a:spcBef>
      <a:spcAft>
        <a:spcPct val="0"/>
      </a:spcAft>
      <a:defRPr sz="4400" kern="1200">
        <a:solidFill>
          <a:schemeClr val="tx2"/>
        </a:solidFill>
        <a:latin typeface="Times New Roman" pitchFamily="18" charset="0"/>
        <a:ea typeface="+mn-ea"/>
        <a:cs typeface="+mn-cs"/>
      </a:defRPr>
    </a:lvl2pPr>
    <a:lvl3pPr marL="914400" algn="ctr" rtl="0" eaLnBrk="0" fontAlgn="base" hangingPunct="0">
      <a:spcBef>
        <a:spcPct val="0"/>
      </a:spcBef>
      <a:spcAft>
        <a:spcPct val="0"/>
      </a:spcAft>
      <a:defRPr sz="4400" kern="1200">
        <a:solidFill>
          <a:schemeClr val="tx2"/>
        </a:solidFill>
        <a:latin typeface="Times New Roman" pitchFamily="18" charset="0"/>
        <a:ea typeface="+mn-ea"/>
        <a:cs typeface="+mn-cs"/>
      </a:defRPr>
    </a:lvl3pPr>
    <a:lvl4pPr marL="1371600" algn="ctr" rtl="0" eaLnBrk="0" fontAlgn="base" hangingPunct="0">
      <a:spcBef>
        <a:spcPct val="0"/>
      </a:spcBef>
      <a:spcAft>
        <a:spcPct val="0"/>
      </a:spcAft>
      <a:defRPr sz="4400" kern="1200">
        <a:solidFill>
          <a:schemeClr val="tx2"/>
        </a:solidFill>
        <a:latin typeface="Times New Roman" pitchFamily="18" charset="0"/>
        <a:ea typeface="+mn-ea"/>
        <a:cs typeface="+mn-cs"/>
      </a:defRPr>
    </a:lvl4pPr>
    <a:lvl5pPr marL="1828800" algn="ctr" rtl="0" eaLnBrk="0" fontAlgn="base" hangingPunct="0">
      <a:spcBef>
        <a:spcPct val="0"/>
      </a:spcBef>
      <a:spcAft>
        <a:spcPct val="0"/>
      </a:spcAft>
      <a:defRPr sz="4400" kern="1200">
        <a:solidFill>
          <a:schemeClr val="tx2"/>
        </a:solidFill>
        <a:latin typeface="Times New Roman" pitchFamily="18" charset="0"/>
        <a:ea typeface="+mn-ea"/>
        <a:cs typeface="+mn-cs"/>
      </a:defRPr>
    </a:lvl5pPr>
    <a:lvl6pPr marL="2286000" algn="l" defTabSz="914400" rtl="0" eaLnBrk="1" latinLnBrk="0" hangingPunct="1">
      <a:defRPr sz="4400" kern="1200">
        <a:solidFill>
          <a:schemeClr val="tx2"/>
        </a:solidFill>
        <a:latin typeface="Times New Roman" pitchFamily="18" charset="0"/>
        <a:ea typeface="+mn-ea"/>
        <a:cs typeface="+mn-cs"/>
      </a:defRPr>
    </a:lvl6pPr>
    <a:lvl7pPr marL="2743200" algn="l" defTabSz="914400" rtl="0" eaLnBrk="1" latinLnBrk="0" hangingPunct="1">
      <a:defRPr sz="4400" kern="1200">
        <a:solidFill>
          <a:schemeClr val="tx2"/>
        </a:solidFill>
        <a:latin typeface="Times New Roman" pitchFamily="18" charset="0"/>
        <a:ea typeface="+mn-ea"/>
        <a:cs typeface="+mn-cs"/>
      </a:defRPr>
    </a:lvl7pPr>
    <a:lvl8pPr marL="3200400" algn="l" defTabSz="914400" rtl="0" eaLnBrk="1" latinLnBrk="0" hangingPunct="1">
      <a:defRPr sz="4400" kern="1200">
        <a:solidFill>
          <a:schemeClr val="tx2"/>
        </a:solidFill>
        <a:latin typeface="Times New Roman" pitchFamily="18" charset="0"/>
        <a:ea typeface="+mn-ea"/>
        <a:cs typeface="+mn-cs"/>
      </a:defRPr>
    </a:lvl8pPr>
    <a:lvl9pPr marL="3657600" algn="l" defTabSz="914400" rtl="0" eaLnBrk="1" latinLnBrk="0" hangingPunct="1">
      <a:defRPr sz="4400" kern="1200">
        <a:solidFill>
          <a:schemeClr val="tx2"/>
        </a:solidFill>
        <a:latin typeface="Times New Roman" pitchFamily="18" charset="0"/>
        <a:ea typeface="+mn-ea"/>
        <a:cs typeface="+mn-cs"/>
      </a:defRPr>
    </a:lvl9pPr>
  </p:defaultTextStyle>
  <p:extLst>
    <p:ext uri="{521415D9-36F7-43E2-AB2F-B90AF26B5E84}">
      <p14:sectionLst xmlns:p14="http://schemas.microsoft.com/office/powerpoint/2010/main">
        <p14:section name="Default Section" id="{4E093A41-354D-49E2-A606-E5A50E66EC6D}">
          <p14:sldIdLst>
            <p14:sldId id="371"/>
            <p14:sldId id="666"/>
            <p14:sldId id="652"/>
            <p14:sldId id="654"/>
            <p14:sldId id="655"/>
            <p14:sldId id="656"/>
            <p14:sldId id="657"/>
          </p14:sldIdLst>
        </p14:section>
        <p14:section name="Untitled Section" id="{5FA60F3E-FA91-484D-8C8A-3C3853A8389D}">
          <p14:sldIdLst>
            <p14:sldId id="658"/>
            <p14:sldId id="664"/>
            <p14:sldId id="659"/>
            <p14:sldId id="660"/>
            <p14:sldId id="651"/>
            <p14:sldId id="671"/>
            <p14:sldId id="667"/>
            <p14:sldId id="668"/>
            <p14:sldId id="669"/>
            <p14:sldId id="670"/>
            <p14:sldId id="675"/>
            <p14:sldId id="676"/>
            <p14:sldId id="672"/>
            <p14:sldId id="673"/>
            <p14:sldId id="674"/>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7">
          <p15:clr>
            <a:srgbClr val="A4A3A4"/>
          </p15:clr>
        </p15:guide>
        <p15:guide id="2" pos="2189">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00"/>
    <a:srgbClr val="FFFF00"/>
    <a:srgbClr val="6600FF"/>
    <a:srgbClr val="99CCFF"/>
    <a:srgbClr val="993300"/>
    <a:srgbClr val="FF0000"/>
    <a:srgbClr val="003399"/>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97" d="100"/>
          <a:sy n="97" d="100"/>
        </p:scale>
        <p:origin x="2004" y="30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2531"/>
    </p:cViewPr>
  </p:sorterViewPr>
  <p:notesViewPr>
    <p:cSldViewPr>
      <p:cViewPr varScale="1">
        <p:scale>
          <a:sx n="56" d="100"/>
          <a:sy n="56" d="100"/>
        </p:scale>
        <p:origin x="-1650" y="-84"/>
      </p:cViewPr>
      <p:guideLst>
        <p:guide orient="horz" pos="2887"/>
        <p:guide pos="2189"/>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0530" name="Rectangle 2"/>
          <p:cNvSpPr>
            <a:spLocks noGrp="1" noChangeArrowheads="1"/>
          </p:cNvSpPr>
          <p:nvPr>
            <p:ph type="hdr" sz="quarter"/>
          </p:nvPr>
        </p:nvSpPr>
        <p:spPr bwMode="auto">
          <a:xfrm>
            <a:off x="0" y="0"/>
            <a:ext cx="3038475" cy="492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bodyPr>
          <a:lstStyle>
            <a:lvl1pPr algn="l">
              <a:defRPr sz="1200">
                <a:solidFill>
                  <a:schemeClr val="tx1"/>
                </a:solidFill>
              </a:defRPr>
            </a:lvl1pPr>
          </a:lstStyle>
          <a:p>
            <a:endParaRPr lang="en-GB"/>
          </a:p>
        </p:txBody>
      </p:sp>
      <p:sp>
        <p:nvSpPr>
          <p:cNvPr id="150531" name="Rectangle 3"/>
          <p:cNvSpPr>
            <a:spLocks noGrp="1" noChangeArrowheads="1"/>
          </p:cNvSpPr>
          <p:nvPr>
            <p:ph type="dt" sz="quarter" idx="1"/>
          </p:nvPr>
        </p:nvSpPr>
        <p:spPr bwMode="auto">
          <a:xfrm>
            <a:off x="3970338" y="0"/>
            <a:ext cx="2960687" cy="492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bodyPr>
          <a:lstStyle>
            <a:lvl1pPr algn="r">
              <a:defRPr sz="1200">
                <a:solidFill>
                  <a:schemeClr val="tx1"/>
                </a:solidFill>
              </a:defRPr>
            </a:lvl1pPr>
          </a:lstStyle>
          <a:p>
            <a:endParaRPr lang="en-GB"/>
          </a:p>
        </p:txBody>
      </p:sp>
      <p:sp>
        <p:nvSpPr>
          <p:cNvPr id="150532" name="Rectangle 4"/>
          <p:cNvSpPr>
            <a:spLocks noGrp="1" noChangeArrowheads="1"/>
          </p:cNvSpPr>
          <p:nvPr>
            <p:ph type="ftr" sz="quarter" idx="2"/>
          </p:nvPr>
        </p:nvSpPr>
        <p:spPr bwMode="auto">
          <a:xfrm>
            <a:off x="0" y="8721725"/>
            <a:ext cx="3038475" cy="422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b" anchorCtr="0" compatLnSpc="1">
            <a:prstTxWarp prst="textNoShape">
              <a:avLst/>
            </a:prstTxWarp>
          </a:bodyPr>
          <a:lstStyle>
            <a:lvl1pPr algn="l">
              <a:defRPr sz="1200">
                <a:solidFill>
                  <a:schemeClr val="tx1"/>
                </a:solidFill>
              </a:defRPr>
            </a:lvl1pPr>
          </a:lstStyle>
          <a:p>
            <a:endParaRPr lang="en-GB"/>
          </a:p>
        </p:txBody>
      </p:sp>
      <p:sp>
        <p:nvSpPr>
          <p:cNvPr id="150533" name="Rectangle 5"/>
          <p:cNvSpPr>
            <a:spLocks noGrp="1" noChangeArrowheads="1"/>
          </p:cNvSpPr>
          <p:nvPr>
            <p:ph type="sldNum" sz="quarter" idx="3"/>
          </p:nvPr>
        </p:nvSpPr>
        <p:spPr bwMode="auto">
          <a:xfrm>
            <a:off x="3970338" y="8721725"/>
            <a:ext cx="2960687" cy="422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b" anchorCtr="0" compatLnSpc="1">
            <a:prstTxWarp prst="textNoShape">
              <a:avLst/>
            </a:prstTxWarp>
          </a:bodyPr>
          <a:lstStyle>
            <a:lvl1pPr algn="r">
              <a:defRPr sz="1200">
                <a:solidFill>
                  <a:schemeClr val="tx1"/>
                </a:solidFill>
              </a:defRPr>
            </a:lvl1pPr>
          </a:lstStyle>
          <a:p>
            <a:fld id="{DE4B3BC2-332E-41AC-8315-8DAD5DB1DFDC}" type="slidenum">
              <a:rPr lang="en-GB"/>
              <a:pPr/>
              <a:t>‹#›</a:t>
            </a:fld>
            <a:endParaRPr lang="en-GB"/>
          </a:p>
        </p:txBody>
      </p:sp>
    </p:spTree>
    <p:extLst>
      <p:ext uri="{BB962C8B-B14F-4D97-AF65-F5344CB8AC3E}">
        <p14:creationId xmlns:p14="http://schemas.microsoft.com/office/powerpoint/2010/main" val="15248080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7698" name="Rectangle 2"/>
          <p:cNvSpPr>
            <a:spLocks noGrp="1" noChangeArrowheads="1"/>
          </p:cNvSpPr>
          <p:nvPr>
            <p:ph type="hdr" sz="quarter"/>
          </p:nvPr>
        </p:nvSpPr>
        <p:spPr bwMode="auto">
          <a:xfrm>
            <a:off x="0" y="0"/>
            <a:ext cx="3038475" cy="492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bodyPr>
          <a:lstStyle>
            <a:lvl1pPr algn="l">
              <a:defRPr sz="1200">
                <a:solidFill>
                  <a:schemeClr val="tx1"/>
                </a:solidFill>
              </a:defRPr>
            </a:lvl1pPr>
          </a:lstStyle>
          <a:p>
            <a:endParaRPr lang="en-GB"/>
          </a:p>
        </p:txBody>
      </p:sp>
      <p:sp>
        <p:nvSpPr>
          <p:cNvPr id="157699" name="Rectangle 3"/>
          <p:cNvSpPr>
            <a:spLocks noGrp="1" noChangeArrowheads="1"/>
          </p:cNvSpPr>
          <p:nvPr>
            <p:ph type="dt" idx="1"/>
          </p:nvPr>
        </p:nvSpPr>
        <p:spPr bwMode="auto">
          <a:xfrm>
            <a:off x="3970338" y="0"/>
            <a:ext cx="2960687" cy="492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bodyPr>
          <a:lstStyle>
            <a:lvl1pPr algn="r">
              <a:defRPr sz="1200">
                <a:solidFill>
                  <a:schemeClr val="tx1"/>
                </a:solidFill>
              </a:defRPr>
            </a:lvl1pPr>
          </a:lstStyle>
          <a:p>
            <a:endParaRPr lang="en-GB"/>
          </a:p>
        </p:txBody>
      </p:sp>
      <p:sp>
        <p:nvSpPr>
          <p:cNvPr id="157700" name="Rectangle 4"/>
          <p:cNvSpPr>
            <a:spLocks noGrp="1" noRot="1" noChangeAspect="1" noChangeArrowheads="1" noTextEdit="1"/>
          </p:cNvSpPr>
          <p:nvPr>
            <p:ph type="sldImg" idx="2"/>
          </p:nvPr>
        </p:nvSpPr>
        <p:spPr bwMode="auto">
          <a:xfrm>
            <a:off x="1168400" y="703263"/>
            <a:ext cx="4595813" cy="3446462"/>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57701" name="Rectangle 5"/>
          <p:cNvSpPr>
            <a:spLocks noGrp="1" noChangeArrowheads="1"/>
          </p:cNvSpPr>
          <p:nvPr>
            <p:ph type="body" sz="quarter" idx="3"/>
          </p:nvPr>
        </p:nvSpPr>
        <p:spPr bwMode="auto">
          <a:xfrm>
            <a:off x="935038" y="4360863"/>
            <a:ext cx="5060950" cy="41513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57702" name="Rectangle 6"/>
          <p:cNvSpPr>
            <a:spLocks noGrp="1" noChangeArrowheads="1"/>
          </p:cNvSpPr>
          <p:nvPr>
            <p:ph type="ftr" sz="quarter" idx="4"/>
          </p:nvPr>
        </p:nvSpPr>
        <p:spPr bwMode="auto">
          <a:xfrm>
            <a:off x="0" y="8721725"/>
            <a:ext cx="3038475" cy="422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b" anchorCtr="0" compatLnSpc="1">
            <a:prstTxWarp prst="textNoShape">
              <a:avLst/>
            </a:prstTxWarp>
          </a:bodyPr>
          <a:lstStyle>
            <a:lvl1pPr algn="l">
              <a:defRPr sz="1200">
                <a:solidFill>
                  <a:schemeClr val="tx1"/>
                </a:solidFill>
              </a:defRPr>
            </a:lvl1pPr>
          </a:lstStyle>
          <a:p>
            <a:endParaRPr lang="en-GB"/>
          </a:p>
        </p:txBody>
      </p:sp>
      <p:sp>
        <p:nvSpPr>
          <p:cNvPr id="157703" name="Rectangle 7"/>
          <p:cNvSpPr>
            <a:spLocks noGrp="1" noChangeArrowheads="1"/>
          </p:cNvSpPr>
          <p:nvPr>
            <p:ph type="sldNum" sz="quarter" idx="5"/>
          </p:nvPr>
        </p:nvSpPr>
        <p:spPr bwMode="auto">
          <a:xfrm>
            <a:off x="3970338" y="8721725"/>
            <a:ext cx="2960687" cy="422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b" anchorCtr="0" compatLnSpc="1">
            <a:prstTxWarp prst="textNoShape">
              <a:avLst/>
            </a:prstTxWarp>
          </a:bodyPr>
          <a:lstStyle>
            <a:lvl1pPr algn="r">
              <a:defRPr sz="1200">
                <a:solidFill>
                  <a:schemeClr val="tx1"/>
                </a:solidFill>
              </a:defRPr>
            </a:lvl1pPr>
          </a:lstStyle>
          <a:p>
            <a:fld id="{4C9C7229-81A9-4D1A-8603-613900B96CC0}" type="slidenum">
              <a:rPr lang="en-GB"/>
              <a:pPr/>
              <a:t>‹#›</a:t>
            </a:fld>
            <a:endParaRPr lang="en-GB"/>
          </a:p>
        </p:txBody>
      </p:sp>
    </p:spTree>
    <p:extLst>
      <p:ext uri="{BB962C8B-B14F-4D97-AF65-F5344CB8AC3E}">
        <p14:creationId xmlns:p14="http://schemas.microsoft.com/office/powerpoint/2010/main" val="284146042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28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28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28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28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28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0BE97A0-A2F6-45FC-AEAA-AECCDDE09093}" type="slidenum">
              <a:rPr lang="en-GB"/>
              <a:pPr/>
              <a:t>1</a:t>
            </a:fld>
            <a:endParaRPr lang="en-GB"/>
          </a:p>
        </p:txBody>
      </p:sp>
      <p:sp>
        <p:nvSpPr>
          <p:cNvPr id="158722" name="Rectangle 2"/>
          <p:cNvSpPr>
            <a:spLocks noGrp="1" noRot="1" noChangeAspect="1" noChangeArrowheads="1" noTextEdit="1"/>
          </p:cNvSpPr>
          <p:nvPr>
            <p:ph type="sldImg"/>
          </p:nvPr>
        </p:nvSpPr>
        <p:spPr>
          <a:ln/>
        </p:spPr>
      </p:sp>
      <p:sp>
        <p:nvSpPr>
          <p:cNvPr id="1587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4C9C7229-81A9-4D1A-8603-613900B96CC0}" type="slidenum">
              <a:rPr lang="en-GB" smtClean="0"/>
              <a:pPr/>
              <a:t>10</a:t>
            </a:fld>
            <a:endParaRPr lang="en-GB"/>
          </a:p>
        </p:txBody>
      </p:sp>
    </p:spTree>
    <p:extLst>
      <p:ext uri="{BB962C8B-B14F-4D97-AF65-F5344CB8AC3E}">
        <p14:creationId xmlns:p14="http://schemas.microsoft.com/office/powerpoint/2010/main" val="29963384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4C9C7229-81A9-4D1A-8603-613900B96CC0}" type="slidenum">
              <a:rPr lang="en-GB" smtClean="0"/>
              <a:pPr/>
              <a:t>11</a:t>
            </a:fld>
            <a:endParaRPr lang="en-GB"/>
          </a:p>
        </p:txBody>
      </p:sp>
    </p:spTree>
    <p:extLst>
      <p:ext uri="{BB962C8B-B14F-4D97-AF65-F5344CB8AC3E}">
        <p14:creationId xmlns:p14="http://schemas.microsoft.com/office/powerpoint/2010/main" val="23396329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AEA3AF11-A64D-42B5-B666-7DCDA93DCD59}" type="slidenum">
              <a:rPr lang="en-GB" smtClean="0"/>
              <a:pPr/>
              <a:t>12</a:t>
            </a:fld>
            <a:endParaRPr lang="en-GB"/>
          </a:p>
        </p:txBody>
      </p:sp>
    </p:spTree>
    <p:extLst>
      <p:ext uri="{BB962C8B-B14F-4D97-AF65-F5344CB8AC3E}">
        <p14:creationId xmlns:p14="http://schemas.microsoft.com/office/powerpoint/2010/main" val="30627576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AEA3AF11-A64D-42B5-B666-7DCDA93DCD59}" type="slidenum">
              <a:rPr lang="en-GB" smtClean="0"/>
              <a:pPr/>
              <a:t>13</a:t>
            </a:fld>
            <a:endParaRPr lang="en-GB"/>
          </a:p>
        </p:txBody>
      </p:sp>
    </p:spTree>
    <p:extLst>
      <p:ext uri="{BB962C8B-B14F-4D97-AF65-F5344CB8AC3E}">
        <p14:creationId xmlns:p14="http://schemas.microsoft.com/office/powerpoint/2010/main" val="17858467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AEA3AF11-A64D-42B5-B666-7DCDA93DCD59}" type="slidenum">
              <a:rPr lang="en-GB" smtClean="0"/>
              <a:pPr/>
              <a:t>14</a:t>
            </a:fld>
            <a:endParaRPr lang="en-GB"/>
          </a:p>
        </p:txBody>
      </p:sp>
    </p:spTree>
    <p:extLst>
      <p:ext uri="{BB962C8B-B14F-4D97-AF65-F5344CB8AC3E}">
        <p14:creationId xmlns:p14="http://schemas.microsoft.com/office/powerpoint/2010/main" val="11164620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AEA3AF11-A64D-42B5-B666-7DCDA93DCD59}" type="slidenum">
              <a:rPr lang="en-GB" smtClean="0"/>
              <a:pPr/>
              <a:t>15</a:t>
            </a:fld>
            <a:endParaRPr lang="en-GB"/>
          </a:p>
        </p:txBody>
      </p:sp>
    </p:spTree>
    <p:extLst>
      <p:ext uri="{BB962C8B-B14F-4D97-AF65-F5344CB8AC3E}">
        <p14:creationId xmlns:p14="http://schemas.microsoft.com/office/powerpoint/2010/main" val="30952574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AEA3AF11-A64D-42B5-B666-7DCDA93DCD59}" type="slidenum">
              <a:rPr lang="en-GB" smtClean="0"/>
              <a:pPr/>
              <a:t>16</a:t>
            </a:fld>
            <a:endParaRPr lang="en-GB"/>
          </a:p>
        </p:txBody>
      </p:sp>
    </p:spTree>
    <p:extLst>
      <p:ext uri="{BB962C8B-B14F-4D97-AF65-F5344CB8AC3E}">
        <p14:creationId xmlns:p14="http://schemas.microsoft.com/office/powerpoint/2010/main" val="34854395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AEA3AF11-A64D-42B5-B666-7DCDA93DCD59}" type="slidenum">
              <a:rPr lang="en-GB" smtClean="0"/>
              <a:pPr/>
              <a:t>17</a:t>
            </a:fld>
            <a:endParaRPr lang="en-GB"/>
          </a:p>
        </p:txBody>
      </p:sp>
    </p:spTree>
    <p:extLst>
      <p:ext uri="{BB962C8B-B14F-4D97-AF65-F5344CB8AC3E}">
        <p14:creationId xmlns:p14="http://schemas.microsoft.com/office/powerpoint/2010/main" val="20373370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AEA3AF11-A64D-42B5-B666-7DCDA93DCD59}" type="slidenum">
              <a:rPr lang="en-GB" smtClean="0"/>
              <a:pPr/>
              <a:t>18</a:t>
            </a:fld>
            <a:endParaRPr lang="en-GB"/>
          </a:p>
        </p:txBody>
      </p:sp>
    </p:spTree>
    <p:extLst>
      <p:ext uri="{BB962C8B-B14F-4D97-AF65-F5344CB8AC3E}">
        <p14:creationId xmlns:p14="http://schemas.microsoft.com/office/powerpoint/2010/main" val="261716179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AEA3AF11-A64D-42B5-B666-7DCDA93DCD59}" type="slidenum">
              <a:rPr lang="en-GB" smtClean="0"/>
              <a:pPr/>
              <a:t>19</a:t>
            </a:fld>
            <a:endParaRPr lang="en-GB"/>
          </a:p>
        </p:txBody>
      </p:sp>
    </p:spTree>
    <p:extLst>
      <p:ext uri="{BB962C8B-B14F-4D97-AF65-F5344CB8AC3E}">
        <p14:creationId xmlns:p14="http://schemas.microsoft.com/office/powerpoint/2010/main" val="32181737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4C9C7229-81A9-4D1A-8603-613900B96CC0}" type="slidenum">
              <a:rPr lang="en-GB" smtClean="0"/>
              <a:pPr/>
              <a:t>2</a:t>
            </a:fld>
            <a:endParaRPr lang="en-GB"/>
          </a:p>
        </p:txBody>
      </p:sp>
    </p:spTree>
    <p:extLst>
      <p:ext uri="{BB962C8B-B14F-4D97-AF65-F5344CB8AC3E}">
        <p14:creationId xmlns:p14="http://schemas.microsoft.com/office/powerpoint/2010/main" val="346615428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AEA3AF11-A64D-42B5-B666-7DCDA93DCD59}" type="slidenum">
              <a:rPr lang="en-GB" smtClean="0"/>
              <a:pPr/>
              <a:t>20</a:t>
            </a:fld>
            <a:endParaRPr lang="en-GB"/>
          </a:p>
        </p:txBody>
      </p:sp>
    </p:spTree>
    <p:extLst>
      <p:ext uri="{BB962C8B-B14F-4D97-AF65-F5344CB8AC3E}">
        <p14:creationId xmlns:p14="http://schemas.microsoft.com/office/powerpoint/2010/main" val="122508228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AEA3AF11-A64D-42B5-B666-7DCDA93DCD59}" type="slidenum">
              <a:rPr lang="en-GB" smtClean="0"/>
              <a:pPr/>
              <a:t>21</a:t>
            </a:fld>
            <a:endParaRPr lang="en-GB"/>
          </a:p>
        </p:txBody>
      </p:sp>
    </p:spTree>
    <p:extLst>
      <p:ext uri="{BB962C8B-B14F-4D97-AF65-F5344CB8AC3E}">
        <p14:creationId xmlns:p14="http://schemas.microsoft.com/office/powerpoint/2010/main" val="1901675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AEA3AF11-A64D-42B5-B666-7DCDA93DCD59}" type="slidenum">
              <a:rPr lang="en-GB" smtClean="0"/>
              <a:pPr/>
              <a:t>22</a:t>
            </a:fld>
            <a:endParaRPr lang="en-GB"/>
          </a:p>
        </p:txBody>
      </p:sp>
    </p:spTree>
    <p:extLst>
      <p:ext uri="{BB962C8B-B14F-4D97-AF65-F5344CB8AC3E}">
        <p14:creationId xmlns:p14="http://schemas.microsoft.com/office/powerpoint/2010/main" val="8553260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4C9C7229-81A9-4D1A-8603-613900B96CC0}" type="slidenum">
              <a:rPr lang="en-GB" smtClean="0"/>
              <a:pPr/>
              <a:t>3</a:t>
            </a:fld>
            <a:endParaRPr lang="en-GB"/>
          </a:p>
        </p:txBody>
      </p:sp>
    </p:spTree>
    <p:extLst>
      <p:ext uri="{BB962C8B-B14F-4D97-AF65-F5344CB8AC3E}">
        <p14:creationId xmlns:p14="http://schemas.microsoft.com/office/powerpoint/2010/main" val="27436741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4C9C7229-81A9-4D1A-8603-613900B96CC0}" type="slidenum">
              <a:rPr lang="en-GB" smtClean="0"/>
              <a:pPr/>
              <a:t>4</a:t>
            </a:fld>
            <a:endParaRPr lang="en-GB"/>
          </a:p>
        </p:txBody>
      </p:sp>
    </p:spTree>
    <p:extLst>
      <p:ext uri="{BB962C8B-B14F-4D97-AF65-F5344CB8AC3E}">
        <p14:creationId xmlns:p14="http://schemas.microsoft.com/office/powerpoint/2010/main" val="38685548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4C9C7229-81A9-4D1A-8603-613900B96CC0}" type="slidenum">
              <a:rPr lang="en-GB" smtClean="0"/>
              <a:pPr/>
              <a:t>5</a:t>
            </a:fld>
            <a:endParaRPr lang="en-GB"/>
          </a:p>
        </p:txBody>
      </p:sp>
    </p:spTree>
    <p:extLst>
      <p:ext uri="{BB962C8B-B14F-4D97-AF65-F5344CB8AC3E}">
        <p14:creationId xmlns:p14="http://schemas.microsoft.com/office/powerpoint/2010/main" val="7481104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4C9C7229-81A9-4D1A-8603-613900B96CC0}" type="slidenum">
              <a:rPr lang="en-GB" smtClean="0"/>
              <a:pPr/>
              <a:t>6</a:t>
            </a:fld>
            <a:endParaRPr lang="en-GB"/>
          </a:p>
        </p:txBody>
      </p:sp>
    </p:spTree>
    <p:extLst>
      <p:ext uri="{BB962C8B-B14F-4D97-AF65-F5344CB8AC3E}">
        <p14:creationId xmlns:p14="http://schemas.microsoft.com/office/powerpoint/2010/main" val="29694167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4C9C7229-81A9-4D1A-8603-613900B96CC0}" type="slidenum">
              <a:rPr lang="en-GB" smtClean="0"/>
              <a:pPr/>
              <a:t>7</a:t>
            </a:fld>
            <a:endParaRPr lang="en-GB"/>
          </a:p>
        </p:txBody>
      </p:sp>
    </p:spTree>
    <p:extLst>
      <p:ext uri="{BB962C8B-B14F-4D97-AF65-F5344CB8AC3E}">
        <p14:creationId xmlns:p14="http://schemas.microsoft.com/office/powerpoint/2010/main" val="30776275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4C9C7229-81A9-4D1A-8603-613900B96CC0}" type="slidenum">
              <a:rPr lang="en-GB" smtClean="0"/>
              <a:pPr/>
              <a:t>8</a:t>
            </a:fld>
            <a:endParaRPr lang="en-GB"/>
          </a:p>
        </p:txBody>
      </p:sp>
    </p:spTree>
    <p:extLst>
      <p:ext uri="{BB962C8B-B14F-4D97-AF65-F5344CB8AC3E}">
        <p14:creationId xmlns:p14="http://schemas.microsoft.com/office/powerpoint/2010/main" val="9736731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4C9C7229-81A9-4D1A-8603-613900B96CC0}" type="slidenum">
              <a:rPr lang="en-GB" smtClean="0"/>
              <a:pPr/>
              <a:t>9</a:t>
            </a:fld>
            <a:endParaRPr lang="en-GB"/>
          </a:p>
        </p:txBody>
      </p:sp>
    </p:spTree>
    <p:extLst>
      <p:ext uri="{BB962C8B-B14F-4D97-AF65-F5344CB8AC3E}">
        <p14:creationId xmlns:p14="http://schemas.microsoft.com/office/powerpoint/2010/main" val="6165099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CA"/>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Tree>
    <p:extLst>
      <p:ext uri="{BB962C8B-B14F-4D97-AF65-F5344CB8AC3E}">
        <p14:creationId xmlns:p14="http://schemas.microsoft.com/office/powerpoint/2010/main" val="30864405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2908763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0"/>
            <a:ext cx="2286000" cy="6858000"/>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0" y="0"/>
            <a:ext cx="6705600" cy="6858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6091150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30370385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CA"/>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Tree>
    <p:extLst>
      <p:ext uri="{BB962C8B-B14F-4D97-AF65-F5344CB8AC3E}">
        <p14:creationId xmlns:p14="http://schemas.microsoft.com/office/powerpoint/2010/main" val="11251339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0" y="1219200"/>
            <a:ext cx="4495800" cy="5638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4648200" y="1219200"/>
            <a:ext cx="4495800" cy="5638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11317911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endParaRPr lang="en-CA"/>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37946617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Tree>
    <p:extLst>
      <p:ext uri="{BB962C8B-B14F-4D97-AF65-F5344CB8AC3E}">
        <p14:creationId xmlns:p14="http://schemas.microsoft.com/office/powerpoint/2010/main" val="34003274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520877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CA"/>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6077724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CA"/>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CA" noProof="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6075987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0" y="0"/>
            <a:ext cx="91440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ltLang="en-US"/>
              <a:t>Click to edit Master title style</a:t>
            </a:r>
          </a:p>
        </p:txBody>
      </p:sp>
      <p:sp>
        <p:nvSpPr>
          <p:cNvPr id="1027" name="Rectangle 3"/>
          <p:cNvSpPr>
            <a:spLocks noGrp="1" noChangeArrowheads="1"/>
          </p:cNvSpPr>
          <p:nvPr>
            <p:ph type="body" idx="1"/>
          </p:nvPr>
        </p:nvSpPr>
        <p:spPr bwMode="auto">
          <a:xfrm>
            <a:off x="0" y="1219200"/>
            <a:ext cx="9144000" cy="563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US" dirty="0"/>
              <a:t>Click to edit Master text styles</a:t>
            </a:r>
          </a:p>
          <a:p>
            <a:pPr lvl="1"/>
            <a:r>
              <a:rPr lang="en-GB" altLang="en-US" dirty="0"/>
              <a:t>Second level</a:t>
            </a:r>
          </a:p>
          <a:p>
            <a:pPr lvl="2"/>
            <a:r>
              <a:rPr lang="en-GB" altLang="en-US" dirty="0"/>
              <a:t>Third level</a:t>
            </a:r>
          </a:p>
          <a:p>
            <a:pPr lvl="3"/>
            <a:r>
              <a:rPr lang="en-GB" altLang="en-US" dirty="0"/>
              <a:t>Fourth level</a:t>
            </a:r>
          </a:p>
          <a:p>
            <a:pPr lvl="4"/>
            <a:r>
              <a:rPr lang="en-GB" altLang="en-US" dirty="0"/>
              <a:t>Fifth level</a:t>
            </a:r>
          </a:p>
        </p:txBody>
      </p:sp>
    </p:spTree>
    <p:extLst>
      <p:ext uri="{BB962C8B-B14F-4D97-AF65-F5344CB8AC3E}">
        <p14:creationId xmlns:p14="http://schemas.microsoft.com/office/powerpoint/2010/main" val="4042644590"/>
      </p:ext>
    </p:extLst>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000" kern="1200">
          <a:solidFill>
            <a:schemeClr val="tx2"/>
          </a:solidFill>
          <a:latin typeface="Calibri" panose="020F0502020204030204" pitchFamily="34" charset="0"/>
          <a:ea typeface="+mj-ea"/>
          <a:cs typeface="Calibri" panose="020F0502020204030204" pitchFamily="34" charset="0"/>
        </a:defRPr>
      </a:lvl1pPr>
      <a:lvl2pPr algn="ctr" rtl="0" eaLnBrk="0" fontAlgn="base" hangingPunct="0">
        <a:spcBef>
          <a:spcPct val="0"/>
        </a:spcBef>
        <a:spcAft>
          <a:spcPct val="0"/>
        </a:spcAft>
        <a:defRPr sz="4000">
          <a:solidFill>
            <a:schemeClr val="tx2"/>
          </a:solidFill>
          <a:latin typeface="Comic Sans MS" panose="030F0702030302020204" pitchFamily="66" charset="0"/>
        </a:defRPr>
      </a:lvl2pPr>
      <a:lvl3pPr algn="ctr" rtl="0" eaLnBrk="0" fontAlgn="base" hangingPunct="0">
        <a:spcBef>
          <a:spcPct val="0"/>
        </a:spcBef>
        <a:spcAft>
          <a:spcPct val="0"/>
        </a:spcAft>
        <a:defRPr sz="4000">
          <a:solidFill>
            <a:schemeClr val="tx2"/>
          </a:solidFill>
          <a:latin typeface="Comic Sans MS" panose="030F0702030302020204" pitchFamily="66" charset="0"/>
        </a:defRPr>
      </a:lvl3pPr>
      <a:lvl4pPr algn="ctr" rtl="0" eaLnBrk="0" fontAlgn="base" hangingPunct="0">
        <a:spcBef>
          <a:spcPct val="0"/>
        </a:spcBef>
        <a:spcAft>
          <a:spcPct val="0"/>
        </a:spcAft>
        <a:defRPr sz="4000">
          <a:solidFill>
            <a:schemeClr val="tx2"/>
          </a:solidFill>
          <a:latin typeface="Comic Sans MS" panose="030F0702030302020204" pitchFamily="66" charset="0"/>
        </a:defRPr>
      </a:lvl4pPr>
      <a:lvl5pPr algn="ctr" rtl="0" eaLnBrk="0" fontAlgn="base" hangingPunct="0">
        <a:spcBef>
          <a:spcPct val="0"/>
        </a:spcBef>
        <a:spcAft>
          <a:spcPct val="0"/>
        </a:spcAft>
        <a:defRPr sz="4000">
          <a:solidFill>
            <a:schemeClr val="tx2"/>
          </a:solidFill>
          <a:latin typeface="Comic Sans MS" panose="030F0702030302020204" pitchFamily="66" charset="0"/>
        </a:defRPr>
      </a:lvl5pPr>
      <a:lvl6pPr marL="457200" algn="ctr" rtl="0" eaLnBrk="0" fontAlgn="base" hangingPunct="0">
        <a:spcBef>
          <a:spcPct val="0"/>
        </a:spcBef>
        <a:spcAft>
          <a:spcPct val="0"/>
        </a:spcAft>
        <a:defRPr sz="4000">
          <a:solidFill>
            <a:schemeClr val="tx2"/>
          </a:solidFill>
          <a:latin typeface="Comic Sans MS" panose="030F0702030302020204" pitchFamily="66" charset="0"/>
        </a:defRPr>
      </a:lvl6pPr>
      <a:lvl7pPr marL="914400" algn="ctr" rtl="0" eaLnBrk="0" fontAlgn="base" hangingPunct="0">
        <a:spcBef>
          <a:spcPct val="0"/>
        </a:spcBef>
        <a:spcAft>
          <a:spcPct val="0"/>
        </a:spcAft>
        <a:defRPr sz="4000">
          <a:solidFill>
            <a:schemeClr val="tx2"/>
          </a:solidFill>
          <a:latin typeface="Comic Sans MS" panose="030F0702030302020204" pitchFamily="66" charset="0"/>
        </a:defRPr>
      </a:lvl7pPr>
      <a:lvl8pPr marL="1371600" algn="ctr" rtl="0" eaLnBrk="0" fontAlgn="base" hangingPunct="0">
        <a:spcBef>
          <a:spcPct val="0"/>
        </a:spcBef>
        <a:spcAft>
          <a:spcPct val="0"/>
        </a:spcAft>
        <a:defRPr sz="4000">
          <a:solidFill>
            <a:schemeClr val="tx2"/>
          </a:solidFill>
          <a:latin typeface="Comic Sans MS" panose="030F0702030302020204" pitchFamily="66" charset="0"/>
        </a:defRPr>
      </a:lvl8pPr>
      <a:lvl9pPr marL="1828800" algn="ctr" rtl="0" eaLnBrk="0" fontAlgn="base" hangingPunct="0">
        <a:spcBef>
          <a:spcPct val="0"/>
        </a:spcBef>
        <a:spcAft>
          <a:spcPct val="0"/>
        </a:spcAft>
        <a:defRPr sz="4000">
          <a:solidFill>
            <a:schemeClr val="tx2"/>
          </a:solidFill>
          <a:latin typeface="Comic Sans MS" panose="030F0702030302020204" pitchFamily="66" charset="0"/>
        </a:defRPr>
      </a:lvl9pPr>
    </p:titleStyle>
    <p:bodyStyle>
      <a:lvl1pPr marL="342900" indent="-342900" algn="l" rtl="0" eaLnBrk="0" fontAlgn="base" hangingPunct="0">
        <a:spcBef>
          <a:spcPct val="20000"/>
        </a:spcBef>
        <a:spcAft>
          <a:spcPct val="0"/>
        </a:spcAft>
        <a:buChar char="•"/>
        <a:defRPr sz="2800" kern="1200">
          <a:solidFill>
            <a:schemeClr val="tx1"/>
          </a:solidFill>
          <a:latin typeface="Calibri" panose="020F0502020204030204" pitchFamily="34" charset="0"/>
          <a:ea typeface="+mn-ea"/>
          <a:cs typeface="Calibri" panose="020F0502020204030204" pitchFamily="34" charset="0"/>
        </a:defRPr>
      </a:lvl1pPr>
      <a:lvl2pPr marL="742950" indent="-285750" algn="l" rtl="0" eaLnBrk="0" fontAlgn="base" hangingPunct="0">
        <a:spcBef>
          <a:spcPct val="20000"/>
        </a:spcBef>
        <a:spcAft>
          <a:spcPct val="0"/>
        </a:spcAft>
        <a:buChar char="–"/>
        <a:defRPr sz="2400" kern="1200">
          <a:solidFill>
            <a:schemeClr val="tx1"/>
          </a:solidFill>
          <a:latin typeface="Calibri" panose="020F0502020204030204" pitchFamily="34" charset="0"/>
          <a:ea typeface="+mn-ea"/>
          <a:cs typeface="Calibri" panose="020F0502020204030204" pitchFamily="34" charset="0"/>
        </a:defRPr>
      </a:lvl2pPr>
      <a:lvl3pPr marL="1143000" indent="-228600" algn="l" rtl="0" eaLnBrk="0" fontAlgn="base" hangingPunct="0">
        <a:spcBef>
          <a:spcPct val="20000"/>
        </a:spcBef>
        <a:spcAft>
          <a:spcPct val="0"/>
        </a:spcAft>
        <a:buChar char="•"/>
        <a:defRPr sz="2000" kern="1200">
          <a:solidFill>
            <a:schemeClr val="tx1"/>
          </a:solidFill>
          <a:latin typeface="Calibri" panose="020F0502020204030204" pitchFamily="34" charset="0"/>
          <a:ea typeface="+mn-ea"/>
          <a:cs typeface="Calibri" panose="020F0502020204030204" pitchFamily="34" charset="0"/>
        </a:defRPr>
      </a:lvl3pPr>
      <a:lvl4pPr marL="1600200" indent="-228600" algn="l" rtl="0" eaLnBrk="0" fontAlgn="base" hangingPunct="0">
        <a:spcBef>
          <a:spcPct val="20000"/>
        </a:spcBef>
        <a:spcAft>
          <a:spcPct val="0"/>
        </a:spcAft>
        <a:buChar char="–"/>
        <a:defRPr kern="1200">
          <a:solidFill>
            <a:schemeClr val="tx1"/>
          </a:solidFill>
          <a:latin typeface="Calibri" panose="020F0502020204030204" pitchFamily="34" charset="0"/>
          <a:ea typeface="+mn-ea"/>
          <a:cs typeface="Calibri" panose="020F0502020204030204" pitchFamily="34" charset="0"/>
        </a:defRPr>
      </a:lvl4pPr>
      <a:lvl5pPr marL="2057400" indent="-228600" algn="l" rtl="0" eaLnBrk="0" fontAlgn="base" hangingPunct="0">
        <a:spcBef>
          <a:spcPct val="20000"/>
        </a:spcBef>
        <a:spcAft>
          <a:spcPct val="0"/>
        </a:spcAft>
        <a:buChar char="»"/>
        <a:defRPr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ChangeArrowheads="1"/>
          </p:cNvSpPr>
          <p:nvPr>
            <p:ph type="ctrTitle"/>
          </p:nvPr>
        </p:nvSpPr>
        <p:spPr>
          <a:xfrm>
            <a:off x="685800" y="2286000"/>
            <a:ext cx="7772400" cy="1143000"/>
          </a:xfrm>
        </p:spPr>
        <p:txBody>
          <a:bodyPr/>
          <a:lstStyle/>
          <a:p>
            <a:r>
              <a:rPr lang="en-GB" dirty="0"/>
              <a:t>Church - Reach Out!</a:t>
            </a:r>
          </a:p>
        </p:txBody>
      </p:sp>
      <p:sp>
        <p:nvSpPr>
          <p:cNvPr id="126979" name="Rectangle 3"/>
          <p:cNvSpPr>
            <a:spLocks noGrp="1" noChangeArrowheads="1"/>
          </p:cNvSpPr>
          <p:nvPr>
            <p:ph type="subTitle" idx="1"/>
          </p:nvPr>
        </p:nvSpPr>
        <p:spPr/>
        <p:txBody>
          <a:bodyPr/>
          <a:lstStyle/>
          <a:p>
            <a:r>
              <a:rPr lang="en-GB" dirty="0"/>
              <a:t>Mission</a:t>
            </a:r>
          </a:p>
          <a:p>
            <a:r>
              <a:rPr lang="en-GB" dirty="0"/>
              <a:t>Lesson 24</a:t>
            </a:r>
          </a:p>
        </p:txBody>
      </p:sp>
      <p:pic>
        <p:nvPicPr>
          <p:cNvPr id="3" name="Picture 2">
            <a:extLst>
              <a:ext uri="{FF2B5EF4-FFF2-40B4-BE49-F238E27FC236}">
                <a16:creationId xmlns:a16="http://schemas.microsoft.com/office/drawing/2014/main" id="{F1823081-42AD-45C7-A750-30434EA08C43}"/>
              </a:ext>
            </a:extLst>
          </p:cNvPr>
          <p:cNvPicPr>
            <a:picLocks noChangeAspect="1"/>
          </p:cNvPicPr>
          <p:nvPr/>
        </p:nvPicPr>
        <p:blipFill>
          <a:blip r:embed="rId3"/>
          <a:stretch>
            <a:fillRect/>
          </a:stretch>
        </p:blipFill>
        <p:spPr>
          <a:xfrm>
            <a:off x="3102060" y="126945"/>
            <a:ext cx="2939879" cy="2371353"/>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6402" name="Rectangle 2"/>
          <p:cNvSpPr>
            <a:spLocks noGrp="1" noChangeArrowheads="1"/>
          </p:cNvSpPr>
          <p:nvPr>
            <p:ph type="title"/>
          </p:nvPr>
        </p:nvSpPr>
        <p:spPr/>
        <p:txBody>
          <a:bodyPr/>
          <a:lstStyle/>
          <a:p>
            <a:r>
              <a:rPr lang="en-GB" dirty="0"/>
              <a:t>Emphasis on outreach is increasing</a:t>
            </a:r>
          </a:p>
        </p:txBody>
      </p:sp>
      <p:pic>
        <p:nvPicPr>
          <p:cNvPr id="486405" name="Picture 5" descr="C:\Documents and Settings\Karlo Janssen\Mijn documenten\Mijn afbeeldingen\2010-03-23\Imag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84800" y="990600"/>
            <a:ext cx="3759200" cy="5867400"/>
          </a:xfrm>
          <a:prstGeom prst="rect">
            <a:avLst/>
          </a:prstGeom>
          <a:noFill/>
          <a:extLst>
            <a:ext uri="{909E8E84-426E-40DD-AFC4-6F175D3DCCD1}">
              <a14:hiddenFill xmlns:a14="http://schemas.microsoft.com/office/drawing/2010/main">
                <a:solidFill>
                  <a:srgbClr val="FFFFFF"/>
                </a:solidFill>
              </a14:hiddenFill>
            </a:ext>
          </a:extLst>
        </p:spPr>
      </p:pic>
      <p:pic>
        <p:nvPicPr>
          <p:cNvPr id="486406"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990600"/>
            <a:ext cx="3808413" cy="5867400"/>
          </a:xfrm>
          <a:prstGeom prst="rect">
            <a:avLst/>
          </a:prstGeom>
          <a:noFill/>
          <a:ln w="57150" cmpd="thinThick">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7426" name="Rectangle 2"/>
          <p:cNvSpPr>
            <a:spLocks noGrp="1" noChangeArrowheads="1"/>
          </p:cNvSpPr>
          <p:nvPr>
            <p:ph type="title"/>
          </p:nvPr>
        </p:nvSpPr>
        <p:spPr/>
        <p:txBody>
          <a:bodyPr/>
          <a:lstStyle/>
          <a:p>
            <a:r>
              <a:rPr lang="en-GB"/>
              <a:t>The Church</a:t>
            </a:r>
          </a:p>
        </p:txBody>
      </p:sp>
      <p:sp>
        <p:nvSpPr>
          <p:cNvPr id="487427" name="Rectangle 3"/>
          <p:cNvSpPr>
            <a:spLocks noGrp="1" noChangeArrowheads="1"/>
          </p:cNvSpPr>
          <p:nvPr>
            <p:ph idx="1"/>
          </p:nvPr>
        </p:nvSpPr>
        <p:spPr>
          <a:xfrm>
            <a:off x="0" y="1219200"/>
            <a:ext cx="8413750" cy="5638800"/>
          </a:xfrm>
        </p:spPr>
        <p:txBody>
          <a:bodyPr/>
          <a:lstStyle/>
          <a:p>
            <a:pPr>
              <a:buFontTx/>
              <a:buNone/>
            </a:pPr>
            <a:r>
              <a:rPr lang="en-GB" dirty="0"/>
              <a:t>Exists for 2 reasons, both </a:t>
            </a:r>
            <a:r>
              <a:rPr lang="en-GB" i="1" dirty="0"/>
              <a:t>equally</a:t>
            </a:r>
            <a:r>
              <a:rPr lang="en-GB" dirty="0"/>
              <a:t> important</a:t>
            </a:r>
          </a:p>
          <a:p>
            <a:pPr>
              <a:buFontTx/>
              <a:buNone/>
            </a:pPr>
            <a:endParaRPr lang="en-GB" dirty="0"/>
          </a:p>
          <a:p>
            <a:pPr>
              <a:buFontTx/>
              <a:buNone/>
            </a:pPr>
            <a:r>
              <a:rPr lang="en-GB" dirty="0"/>
              <a:t>The Church is </a:t>
            </a:r>
            <a:r>
              <a:rPr lang="en-GB" dirty="0">
                <a:solidFill>
                  <a:srgbClr val="00FF00"/>
                </a:solidFill>
              </a:rPr>
              <a:t>the safe haven for God’s children</a:t>
            </a:r>
          </a:p>
          <a:p>
            <a:pPr algn="ctr">
              <a:buFontTx/>
              <a:buNone/>
            </a:pPr>
            <a:r>
              <a:rPr lang="en-GB" i="1" dirty="0"/>
              <a:t>Believers form </a:t>
            </a:r>
            <a:r>
              <a:rPr lang="en-GB" i="1" dirty="0">
                <a:solidFill>
                  <a:srgbClr val="00FF00"/>
                </a:solidFill>
              </a:rPr>
              <a:t>the family of God</a:t>
            </a:r>
            <a:endParaRPr lang="en-GB" dirty="0">
              <a:solidFill>
                <a:srgbClr val="00FF00"/>
              </a:solidFill>
            </a:endParaRPr>
          </a:p>
          <a:p>
            <a:pPr algn="ctr">
              <a:buFontTx/>
              <a:buNone/>
            </a:pPr>
            <a:r>
              <a:rPr lang="en-GB" dirty="0"/>
              <a:t>Philippians 2:1-11</a:t>
            </a:r>
          </a:p>
          <a:p>
            <a:pPr algn="ctr">
              <a:buFontTx/>
              <a:buNone/>
            </a:pPr>
            <a:endParaRPr lang="en-GB" dirty="0">
              <a:solidFill>
                <a:srgbClr val="00FF00"/>
              </a:solidFill>
            </a:endParaRPr>
          </a:p>
          <a:p>
            <a:pPr>
              <a:buFontTx/>
              <a:buNone/>
            </a:pPr>
            <a:r>
              <a:rPr lang="en-GB" dirty="0"/>
              <a:t>The Church is </a:t>
            </a:r>
            <a:r>
              <a:rPr lang="en-GB" dirty="0">
                <a:solidFill>
                  <a:srgbClr val="00FF00"/>
                </a:solidFill>
              </a:rPr>
              <a:t>the base-station of God’s soldiers</a:t>
            </a:r>
          </a:p>
          <a:p>
            <a:pPr algn="ctr">
              <a:buFontTx/>
              <a:buNone/>
            </a:pPr>
            <a:r>
              <a:rPr lang="en-GB" i="1" dirty="0"/>
              <a:t>Believers form </a:t>
            </a:r>
            <a:r>
              <a:rPr lang="en-GB" i="1" dirty="0">
                <a:solidFill>
                  <a:srgbClr val="00FF00"/>
                </a:solidFill>
              </a:rPr>
              <a:t>the army of God</a:t>
            </a:r>
            <a:endParaRPr lang="en-GB" dirty="0">
              <a:solidFill>
                <a:srgbClr val="00FF00"/>
              </a:solidFill>
            </a:endParaRPr>
          </a:p>
          <a:p>
            <a:pPr algn="ctr">
              <a:buFontTx/>
              <a:buNone/>
            </a:pPr>
            <a:r>
              <a:rPr lang="en-GB" dirty="0"/>
              <a:t>Philippians 2:12-18</a:t>
            </a:r>
          </a:p>
          <a:p>
            <a:pPr algn="ctr">
              <a:buFontTx/>
              <a:buNone/>
            </a:pPr>
            <a:endParaRPr lang="en-GB" dirty="0"/>
          </a:p>
          <a:p>
            <a:pPr algn="ctr">
              <a:buFontTx/>
              <a:buNone/>
            </a:pPr>
            <a:endParaRPr lang="en-GB" dirty="0"/>
          </a:p>
        </p:txBody>
      </p:sp>
      <p:sp>
        <p:nvSpPr>
          <p:cNvPr id="487428" name="Text Box 4"/>
          <p:cNvSpPr txBox="1">
            <a:spLocks noChangeArrowheads="1"/>
          </p:cNvSpPr>
          <p:nvPr/>
        </p:nvSpPr>
        <p:spPr bwMode="auto">
          <a:xfrm>
            <a:off x="7689850" y="0"/>
            <a:ext cx="144780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sz="8000">
                <a:solidFill>
                  <a:srgbClr val="00FF00"/>
                </a:solidFill>
                <a:sym typeface="Wingdings" pitchFamily="2" charset="2"/>
              </a:rPr>
              <a:t></a:t>
            </a:r>
            <a:endParaRPr lang="en-US" sz="2400">
              <a:solidFill>
                <a:schemeClr val="tx1"/>
              </a:solidFill>
            </a:endParaRPr>
          </a:p>
        </p:txBody>
      </p:sp>
      <p:pic>
        <p:nvPicPr>
          <p:cNvPr id="487432" name="Picture 8" descr="http://odcc.org/Portals/0/church20family.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04226" y="2708920"/>
            <a:ext cx="2139774" cy="158157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88224" y="5336842"/>
            <a:ext cx="2549426" cy="1521158"/>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8210" name="Rectangle 2"/>
          <p:cNvSpPr>
            <a:spLocks noGrp="1" noChangeArrowheads="1"/>
          </p:cNvSpPr>
          <p:nvPr>
            <p:ph type="title"/>
          </p:nvPr>
        </p:nvSpPr>
        <p:spPr/>
        <p:txBody>
          <a:bodyPr/>
          <a:lstStyle/>
          <a:p>
            <a:r>
              <a:rPr lang="en-GB"/>
              <a:t>Definition</a:t>
            </a:r>
          </a:p>
        </p:txBody>
      </p:sp>
      <p:sp>
        <p:nvSpPr>
          <p:cNvPr id="478211" name="Rectangle 3"/>
          <p:cNvSpPr>
            <a:spLocks noGrp="1" noChangeArrowheads="1"/>
          </p:cNvSpPr>
          <p:nvPr>
            <p:ph idx="1"/>
          </p:nvPr>
        </p:nvSpPr>
        <p:spPr/>
        <p:txBody>
          <a:bodyPr/>
          <a:lstStyle/>
          <a:p>
            <a:pPr>
              <a:buFontTx/>
              <a:buNone/>
            </a:pPr>
            <a:r>
              <a:rPr lang="en-GB" dirty="0"/>
              <a:t>Mission is from the </a:t>
            </a:r>
            <a:r>
              <a:rPr lang="en-GB" dirty="0">
                <a:solidFill>
                  <a:srgbClr val="00FF00"/>
                </a:solidFill>
              </a:rPr>
              <a:t>Latin </a:t>
            </a:r>
            <a:r>
              <a:rPr lang="en-GB" dirty="0"/>
              <a:t>word</a:t>
            </a:r>
            <a:r>
              <a:rPr lang="en-GB" dirty="0">
                <a:solidFill>
                  <a:srgbClr val="00FF00"/>
                </a:solidFill>
              </a:rPr>
              <a:t> </a:t>
            </a:r>
            <a:r>
              <a:rPr lang="en-GB" i="1" dirty="0" err="1">
                <a:solidFill>
                  <a:srgbClr val="00FF00"/>
                </a:solidFill>
              </a:rPr>
              <a:t>mitto</a:t>
            </a:r>
            <a:r>
              <a:rPr lang="en-GB" dirty="0">
                <a:solidFill>
                  <a:srgbClr val="00FF00"/>
                </a:solidFill>
              </a:rPr>
              <a:t>, to send.</a:t>
            </a:r>
          </a:p>
          <a:p>
            <a:pPr>
              <a:buFontTx/>
              <a:buNone/>
            </a:pPr>
            <a:r>
              <a:rPr lang="en-GB" dirty="0"/>
              <a:t>The</a:t>
            </a:r>
            <a:r>
              <a:rPr lang="en-GB" dirty="0">
                <a:solidFill>
                  <a:srgbClr val="00FF00"/>
                </a:solidFill>
              </a:rPr>
              <a:t> Greek </a:t>
            </a:r>
            <a:r>
              <a:rPr lang="en-GB" dirty="0"/>
              <a:t>word is </a:t>
            </a:r>
            <a:r>
              <a:rPr lang="en-GB" i="1" dirty="0" err="1">
                <a:solidFill>
                  <a:srgbClr val="00FF00"/>
                </a:solidFill>
              </a:rPr>
              <a:t>apostello</a:t>
            </a:r>
            <a:r>
              <a:rPr lang="en-GB" dirty="0">
                <a:solidFill>
                  <a:srgbClr val="00FF00"/>
                </a:solidFill>
              </a:rPr>
              <a:t>.</a:t>
            </a:r>
          </a:p>
          <a:p>
            <a:pPr>
              <a:buFontTx/>
              <a:buNone/>
            </a:pPr>
            <a:r>
              <a:rPr lang="en-GB" dirty="0">
                <a:solidFill>
                  <a:srgbClr val="00FF00"/>
                </a:solidFill>
              </a:rPr>
              <a:t>A </a:t>
            </a:r>
            <a:r>
              <a:rPr lang="en-GB" i="1" dirty="0">
                <a:solidFill>
                  <a:srgbClr val="00FF00"/>
                </a:solidFill>
              </a:rPr>
              <a:t>missionary</a:t>
            </a:r>
            <a:r>
              <a:rPr lang="en-GB" dirty="0">
                <a:solidFill>
                  <a:srgbClr val="00FF00"/>
                </a:solidFill>
              </a:rPr>
              <a:t> or </a:t>
            </a:r>
            <a:r>
              <a:rPr lang="en-GB" i="1" dirty="0">
                <a:solidFill>
                  <a:srgbClr val="00FF00"/>
                </a:solidFill>
              </a:rPr>
              <a:t>apostle</a:t>
            </a:r>
            <a:r>
              <a:rPr lang="en-GB" dirty="0">
                <a:solidFill>
                  <a:srgbClr val="00FF00"/>
                </a:solidFill>
              </a:rPr>
              <a:t> is thus </a:t>
            </a:r>
          </a:p>
          <a:p>
            <a:pPr algn="ctr">
              <a:buFontTx/>
              <a:buNone/>
            </a:pPr>
            <a:r>
              <a:rPr lang="en-GB" sz="4000" dirty="0">
                <a:solidFill>
                  <a:srgbClr val="00FF00"/>
                </a:solidFill>
              </a:rPr>
              <a:t>someone sent out</a:t>
            </a:r>
          </a:p>
          <a:p>
            <a:pPr>
              <a:buFontTx/>
              <a:buNone/>
            </a:pPr>
            <a:endParaRPr lang="en-GB" dirty="0">
              <a:solidFill>
                <a:srgbClr val="00FF00"/>
              </a:solidFill>
            </a:endParaRPr>
          </a:p>
          <a:p>
            <a:pPr>
              <a:buFontTx/>
              <a:buNone/>
            </a:pPr>
            <a:r>
              <a:rPr lang="en-GB" dirty="0"/>
              <a:t>The </a:t>
            </a:r>
            <a:r>
              <a:rPr lang="en-GB" i="1" dirty="0"/>
              <a:t>sending out</a:t>
            </a:r>
            <a:r>
              <a:rPr lang="en-GB" dirty="0"/>
              <a:t> is done with a specific purpose. The one </a:t>
            </a:r>
            <a:r>
              <a:rPr lang="en-GB" i="1" dirty="0"/>
              <a:t>sent out</a:t>
            </a:r>
            <a:r>
              <a:rPr lang="en-GB" dirty="0"/>
              <a:t> receives a mandate. </a:t>
            </a:r>
          </a:p>
          <a:p>
            <a:pPr>
              <a:buFontTx/>
              <a:buNone/>
            </a:pPr>
            <a:r>
              <a:rPr lang="en-GB" dirty="0"/>
              <a:t>This mandate is known as the person’s </a:t>
            </a:r>
            <a:r>
              <a:rPr lang="en-GB" i="1" dirty="0"/>
              <a:t>mission</a:t>
            </a:r>
            <a:r>
              <a:rPr lang="en-GB" dirty="0"/>
              <a:t>.</a:t>
            </a:r>
          </a:p>
          <a:p>
            <a:pPr>
              <a:buFontTx/>
              <a:buNone/>
            </a:pPr>
            <a:endParaRPr lang="en-GB" dirty="0"/>
          </a:p>
        </p:txBody>
      </p:sp>
      <p:sp>
        <p:nvSpPr>
          <p:cNvPr id="478212" name="Text Box 4"/>
          <p:cNvSpPr txBox="1">
            <a:spLocks noChangeArrowheads="1"/>
          </p:cNvSpPr>
          <p:nvPr/>
        </p:nvSpPr>
        <p:spPr bwMode="auto">
          <a:xfrm>
            <a:off x="7689850" y="0"/>
            <a:ext cx="144780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sz="8000">
                <a:solidFill>
                  <a:srgbClr val="00FF00"/>
                </a:solidFill>
                <a:sym typeface="Wingdings" pitchFamily="2" charset="2"/>
              </a:rPr>
              <a:t></a:t>
            </a:r>
            <a:endParaRPr lang="en-US" sz="2400">
              <a:solidFill>
                <a:schemeClr val="tx1"/>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9714" name="Rectangle 2"/>
          <p:cNvSpPr>
            <a:spLocks noGrp="1" noChangeArrowheads="1"/>
          </p:cNvSpPr>
          <p:nvPr>
            <p:ph type="title"/>
          </p:nvPr>
        </p:nvSpPr>
        <p:spPr/>
        <p:txBody>
          <a:bodyPr/>
          <a:lstStyle/>
          <a:p>
            <a:r>
              <a:rPr lang="en-GB"/>
              <a:t>The command</a:t>
            </a:r>
          </a:p>
        </p:txBody>
      </p:sp>
      <p:sp>
        <p:nvSpPr>
          <p:cNvPr id="499717" name="AutoShape 5"/>
          <p:cNvSpPr>
            <a:spLocks noChangeArrowheads="1"/>
          </p:cNvSpPr>
          <p:nvPr/>
        </p:nvSpPr>
        <p:spPr bwMode="auto">
          <a:xfrm>
            <a:off x="152400" y="1130320"/>
            <a:ext cx="8839200" cy="2616160"/>
          </a:xfrm>
          <a:prstGeom prst="horizontalScroll">
            <a:avLst>
              <a:gd name="adj" fmla="val 7194"/>
            </a:avLst>
          </a:prstGeom>
          <a:solidFill>
            <a:srgbClr val="FF9900"/>
          </a:solidFill>
          <a:ln w="9525">
            <a:solidFill>
              <a:srgbClr val="FF66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lgn="l"/>
            <a:r>
              <a:rPr lang="en-GB" sz="2400" i="1" dirty="0">
                <a:solidFill>
                  <a:schemeClr val="bg1"/>
                </a:solidFill>
              </a:rPr>
              <a:t>“</a:t>
            </a:r>
            <a:r>
              <a:rPr lang="en-CA" sz="2400" i="1" dirty="0">
                <a:solidFill>
                  <a:schemeClr val="bg1"/>
                </a:solidFill>
              </a:rPr>
              <a:t>All authority in heaven and on earth has been given to me. Go therefore and make disciples of all nations, baptizing them in the name of the Father and of the Son and of the Holy Spirit, teaching them to observe all that I have commanded you. And behold, I am with you always, to the end of the age.”</a:t>
            </a:r>
            <a:endParaRPr lang="en-US" sz="2400" i="1" dirty="0">
              <a:solidFill>
                <a:schemeClr val="bg1"/>
              </a:solidFill>
            </a:endParaRPr>
          </a:p>
          <a:p>
            <a:pPr algn="r"/>
            <a:r>
              <a:rPr lang="en-US" sz="2000" dirty="0">
                <a:solidFill>
                  <a:schemeClr val="bg1"/>
                </a:solidFill>
              </a:rPr>
              <a:t>Matthew 28:18b-20</a:t>
            </a:r>
          </a:p>
        </p:txBody>
      </p:sp>
      <p:sp>
        <p:nvSpPr>
          <p:cNvPr id="499718" name="AutoShape 6"/>
          <p:cNvSpPr>
            <a:spLocks noChangeArrowheads="1"/>
          </p:cNvSpPr>
          <p:nvPr/>
        </p:nvSpPr>
        <p:spPr bwMode="auto">
          <a:xfrm>
            <a:off x="150813" y="3645024"/>
            <a:ext cx="8840787" cy="2746534"/>
          </a:xfrm>
          <a:prstGeom prst="horizontalScroll">
            <a:avLst>
              <a:gd name="adj" fmla="val 6995"/>
            </a:avLst>
          </a:prstGeom>
          <a:solidFill>
            <a:srgbClr val="FF9900"/>
          </a:solidFill>
          <a:ln w="9525">
            <a:solidFill>
              <a:srgbClr val="FF66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l"/>
            <a:r>
              <a:rPr lang="en-GB" sz="2400" i="1" dirty="0">
                <a:solidFill>
                  <a:schemeClr val="bg1"/>
                </a:solidFill>
              </a:rPr>
              <a:t>"</a:t>
            </a:r>
            <a:r>
              <a:rPr lang="en-CA" sz="2400" i="1" dirty="0">
                <a:solidFill>
                  <a:schemeClr val="bg1"/>
                </a:solidFill>
              </a:rPr>
              <a:t>Repent and be baptized every one of you in the name of Jesus Christ for the forgiveness of your sins, and you will receive the gift of the Holy Spirit. 39 For the promise is for you and for your children and for all who are far off, everyone whom the Lord our God calls to himself.</a:t>
            </a:r>
            <a:r>
              <a:rPr lang="en-GB" sz="2400" i="1" dirty="0">
                <a:solidFill>
                  <a:schemeClr val="bg1"/>
                </a:solidFill>
              </a:rPr>
              <a:t>" </a:t>
            </a:r>
            <a:endParaRPr lang="en-US" sz="2400" i="1" dirty="0">
              <a:solidFill>
                <a:schemeClr val="bg1"/>
              </a:solidFill>
            </a:endParaRPr>
          </a:p>
          <a:p>
            <a:pPr algn="r"/>
            <a:r>
              <a:rPr lang="en-US" sz="2000" dirty="0">
                <a:solidFill>
                  <a:schemeClr val="bg1"/>
                </a:solidFill>
              </a:rPr>
              <a:t>Acts 2:38b-39</a:t>
            </a:r>
            <a:endParaRPr lang="en-US" sz="2000" i="1" dirty="0">
              <a:solidFill>
                <a:schemeClr val="bg1"/>
              </a:solidFill>
            </a:endParaRPr>
          </a:p>
        </p:txBody>
      </p:sp>
      <p:sp>
        <p:nvSpPr>
          <p:cNvPr id="499722" name="Oval 10"/>
          <p:cNvSpPr>
            <a:spLocks noChangeArrowheads="1"/>
          </p:cNvSpPr>
          <p:nvPr/>
        </p:nvSpPr>
        <p:spPr bwMode="auto">
          <a:xfrm>
            <a:off x="1907704" y="1658870"/>
            <a:ext cx="3980656" cy="533400"/>
          </a:xfrm>
          <a:prstGeom prst="ellipse">
            <a:avLst/>
          </a:prstGeom>
          <a:noFill/>
          <a:ln w="57150">
            <a:solidFill>
              <a:srgbClr val="FF0000"/>
            </a:solidFill>
            <a:round/>
            <a:headEnd/>
            <a:tailEnd/>
          </a:ln>
          <a:effectLst/>
          <a:extLst>
            <a:ext uri="{909E8E84-426E-40DD-AFC4-6F175D3DCCD1}">
              <a14:hiddenFill xmlns:a14="http://schemas.microsoft.com/office/drawing/2010/main">
                <a:solidFill>
                  <a:srgbClr val="00FF00">
                    <a:alpha val="50000"/>
                  </a:srgb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499723" name="Oval 11"/>
          <p:cNvSpPr>
            <a:spLocks noChangeArrowheads="1"/>
          </p:cNvSpPr>
          <p:nvPr/>
        </p:nvSpPr>
        <p:spPr bwMode="auto">
          <a:xfrm>
            <a:off x="2267744" y="4876800"/>
            <a:ext cx="2667000" cy="685800"/>
          </a:xfrm>
          <a:prstGeom prst="ellipse">
            <a:avLst/>
          </a:prstGeom>
          <a:noFill/>
          <a:ln w="57150">
            <a:solidFill>
              <a:srgbClr val="FF0000"/>
            </a:solidFill>
            <a:round/>
            <a:headEnd/>
            <a:tailEnd/>
          </a:ln>
          <a:effectLst/>
          <a:extLst>
            <a:ext uri="{909E8E84-426E-40DD-AFC4-6F175D3DCCD1}">
              <a14:hiddenFill xmlns:a14="http://schemas.microsoft.com/office/drawing/2010/main">
                <a:solidFill>
                  <a:srgbClr val="00FF00">
                    <a:alpha val="50000"/>
                  </a:srgb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8" fill="hold" grpId="0" nodeType="afterEffect">
                                  <p:stCondLst>
                                    <p:cond delay="0"/>
                                  </p:stCondLst>
                                  <p:childTnLst>
                                    <p:set>
                                      <p:cBhvr>
                                        <p:cTn id="6" dur="1" fill="hold">
                                          <p:stCondLst>
                                            <p:cond delay="0"/>
                                          </p:stCondLst>
                                        </p:cTn>
                                        <p:tgtEl>
                                          <p:spTgt spid="499717"/>
                                        </p:tgtEl>
                                        <p:attrNameLst>
                                          <p:attrName>style.visibility</p:attrName>
                                        </p:attrNameLst>
                                      </p:cBhvr>
                                      <p:to>
                                        <p:strVal val="visible"/>
                                      </p:to>
                                    </p:set>
                                    <p:anim calcmode="lin" valueType="num">
                                      <p:cBhvr>
                                        <p:cTn id="7" dur="500" fill="hold"/>
                                        <p:tgtEl>
                                          <p:spTgt spid="499717"/>
                                        </p:tgtEl>
                                        <p:attrNameLst>
                                          <p:attrName>ppt_x</p:attrName>
                                        </p:attrNameLst>
                                      </p:cBhvr>
                                      <p:tavLst>
                                        <p:tav tm="0">
                                          <p:val>
                                            <p:strVal val="#ppt_x-#ppt_w/2"/>
                                          </p:val>
                                        </p:tav>
                                        <p:tav tm="100000">
                                          <p:val>
                                            <p:strVal val="#ppt_x"/>
                                          </p:val>
                                        </p:tav>
                                      </p:tavLst>
                                    </p:anim>
                                    <p:anim calcmode="lin" valueType="num">
                                      <p:cBhvr>
                                        <p:cTn id="8" dur="500" fill="hold"/>
                                        <p:tgtEl>
                                          <p:spTgt spid="499717"/>
                                        </p:tgtEl>
                                        <p:attrNameLst>
                                          <p:attrName>ppt_y</p:attrName>
                                        </p:attrNameLst>
                                      </p:cBhvr>
                                      <p:tavLst>
                                        <p:tav tm="0">
                                          <p:val>
                                            <p:strVal val="#ppt_y"/>
                                          </p:val>
                                        </p:tav>
                                        <p:tav tm="100000">
                                          <p:val>
                                            <p:strVal val="#ppt_y"/>
                                          </p:val>
                                        </p:tav>
                                      </p:tavLst>
                                    </p:anim>
                                    <p:anim calcmode="lin" valueType="num">
                                      <p:cBhvr>
                                        <p:cTn id="9" dur="500" fill="hold"/>
                                        <p:tgtEl>
                                          <p:spTgt spid="499717"/>
                                        </p:tgtEl>
                                        <p:attrNameLst>
                                          <p:attrName>ppt_w</p:attrName>
                                        </p:attrNameLst>
                                      </p:cBhvr>
                                      <p:tavLst>
                                        <p:tav tm="0">
                                          <p:val>
                                            <p:fltVal val="0"/>
                                          </p:val>
                                        </p:tav>
                                        <p:tav tm="100000">
                                          <p:val>
                                            <p:strVal val="#ppt_w"/>
                                          </p:val>
                                        </p:tav>
                                      </p:tavLst>
                                    </p:anim>
                                    <p:anim calcmode="lin" valueType="num">
                                      <p:cBhvr>
                                        <p:cTn id="10" dur="500" fill="hold"/>
                                        <p:tgtEl>
                                          <p:spTgt spid="499717"/>
                                        </p:tgtEl>
                                        <p:attrNameLst>
                                          <p:attrName>ppt_h</p:attrName>
                                        </p:attrNameLst>
                                      </p:cBhvr>
                                      <p:tavLst>
                                        <p:tav tm="0">
                                          <p:val>
                                            <p:strVal val="#ppt_h"/>
                                          </p:val>
                                        </p:tav>
                                        <p:tav tm="100000">
                                          <p:val>
                                            <p:strVal val="#ppt_h"/>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23" presetClass="entr" presetSubtype="32" fill="hold" grpId="0" nodeType="clickEffect">
                                  <p:stCondLst>
                                    <p:cond delay="0"/>
                                  </p:stCondLst>
                                  <p:childTnLst>
                                    <p:set>
                                      <p:cBhvr>
                                        <p:cTn id="14" dur="1" fill="hold">
                                          <p:stCondLst>
                                            <p:cond delay="0"/>
                                          </p:stCondLst>
                                        </p:cTn>
                                        <p:tgtEl>
                                          <p:spTgt spid="499722"/>
                                        </p:tgtEl>
                                        <p:attrNameLst>
                                          <p:attrName>style.visibility</p:attrName>
                                        </p:attrNameLst>
                                      </p:cBhvr>
                                      <p:to>
                                        <p:strVal val="visible"/>
                                      </p:to>
                                    </p:set>
                                    <p:anim calcmode="lin" valueType="num">
                                      <p:cBhvr>
                                        <p:cTn id="15" dur="500" fill="hold"/>
                                        <p:tgtEl>
                                          <p:spTgt spid="499722"/>
                                        </p:tgtEl>
                                        <p:attrNameLst>
                                          <p:attrName>ppt_w</p:attrName>
                                        </p:attrNameLst>
                                      </p:cBhvr>
                                      <p:tavLst>
                                        <p:tav tm="0">
                                          <p:val>
                                            <p:strVal val="4*#ppt_w"/>
                                          </p:val>
                                        </p:tav>
                                        <p:tav tm="100000">
                                          <p:val>
                                            <p:strVal val="#ppt_w"/>
                                          </p:val>
                                        </p:tav>
                                      </p:tavLst>
                                    </p:anim>
                                    <p:anim calcmode="lin" valueType="num">
                                      <p:cBhvr>
                                        <p:cTn id="16" dur="500" fill="hold"/>
                                        <p:tgtEl>
                                          <p:spTgt spid="499722"/>
                                        </p:tgtEl>
                                        <p:attrNameLst>
                                          <p:attrName>ppt_h</p:attrName>
                                        </p:attrNameLst>
                                      </p:cBhvr>
                                      <p:tavLst>
                                        <p:tav tm="0">
                                          <p:val>
                                            <p:strVal val="4*#ppt_h"/>
                                          </p:val>
                                        </p:tav>
                                        <p:tav tm="100000">
                                          <p:val>
                                            <p:strVal val="#ppt_h"/>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17" presetClass="entr" presetSubtype="8" fill="hold" grpId="0" nodeType="clickEffect">
                                  <p:stCondLst>
                                    <p:cond delay="0"/>
                                  </p:stCondLst>
                                  <p:childTnLst>
                                    <p:set>
                                      <p:cBhvr>
                                        <p:cTn id="20" dur="1" fill="hold">
                                          <p:stCondLst>
                                            <p:cond delay="0"/>
                                          </p:stCondLst>
                                        </p:cTn>
                                        <p:tgtEl>
                                          <p:spTgt spid="499718"/>
                                        </p:tgtEl>
                                        <p:attrNameLst>
                                          <p:attrName>style.visibility</p:attrName>
                                        </p:attrNameLst>
                                      </p:cBhvr>
                                      <p:to>
                                        <p:strVal val="visible"/>
                                      </p:to>
                                    </p:set>
                                    <p:anim calcmode="lin" valueType="num">
                                      <p:cBhvr>
                                        <p:cTn id="21" dur="500" fill="hold"/>
                                        <p:tgtEl>
                                          <p:spTgt spid="499718"/>
                                        </p:tgtEl>
                                        <p:attrNameLst>
                                          <p:attrName>ppt_x</p:attrName>
                                        </p:attrNameLst>
                                      </p:cBhvr>
                                      <p:tavLst>
                                        <p:tav tm="0">
                                          <p:val>
                                            <p:strVal val="#ppt_x-#ppt_w/2"/>
                                          </p:val>
                                        </p:tav>
                                        <p:tav tm="100000">
                                          <p:val>
                                            <p:strVal val="#ppt_x"/>
                                          </p:val>
                                        </p:tav>
                                      </p:tavLst>
                                    </p:anim>
                                    <p:anim calcmode="lin" valueType="num">
                                      <p:cBhvr>
                                        <p:cTn id="22" dur="500" fill="hold"/>
                                        <p:tgtEl>
                                          <p:spTgt spid="499718"/>
                                        </p:tgtEl>
                                        <p:attrNameLst>
                                          <p:attrName>ppt_y</p:attrName>
                                        </p:attrNameLst>
                                      </p:cBhvr>
                                      <p:tavLst>
                                        <p:tav tm="0">
                                          <p:val>
                                            <p:strVal val="#ppt_y"/>
                                          </p:val>
                                        </p:tav>
                                        <p:tav tm="100000">
                                          <p:val>
                                            <p:strVal val="#ppt_y"/>
                                          </p:val>
                                        </p:tav>
                                      </p:tavLst>
                                    </p:anim>
                                    <p:anim calcmode="lin" valueType="num">
                                      <p:cBhvr>
                                        <p:cTn id="23" dur="500" fill="hold"/>
                                        <p:tgtEl>
                                          <p:spTgt spid="499718"/>
                                        </p:tgtEl>
                                        <p:attrNameLst>
                                          <p:attrName>ppt_w</p:attrName>
                                        </p:attrNameLst>
                                      </p:cBhvr>
                                      <p:tavLst>
                                        <p:tav tm="0">
                                          <p:val>
                                            <p:fltVal val="0"/>
                                          </p:val>
                                        </p:tav>
                                        <p:tav tm="100000">
                                          <p:val>
                                            <p:strVal val="#ppt_w"/>
                                          </p:val>
                                        </p:tav>
                                      </p:tavLst>
                                    </p:anim>
                                    <p:anim calcmode="lin" valueType="num">
                                      <p:cBhvr>
                                        <p:cTn id="24" dur="500" fill="hold"/>
                                        <p:tgtEl>
                                          <p:spTgt spid="499718"/>
                                        </p:tgtEl>
                                        <p:attrNameLst>
                                          <p:attrName>ppt_h</p:attrName>
                                        </p:attrNameLst>
                                      </p:cBhvr>
                                      <p:tavLst>
                                        <p:tav tm="0">
                                          <p:val>
                                            <p:strVal val="#ppt_h"/>
                                          </p:val>
                                        </p:tav>
                                        <p:tav tm="100000">
                                          <p:val>
                                            <p:strVal val="#ppt_h"/>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3" presetClass="entr" presetSubtype="32" fill="hold" grpId="0" nodeType="clickEffect">
                                  <p:stCondLst>
                                    <p:cond delay="0"/>
                                  </p:stCondLst>
                                  <p:childTnLst>
                                    <p:set>
                                      <p:cBhvr>
                                        <p:cTn id="28" dur="1" fill="hold">
                                          <p:stCondLst>
                                            <p:cond delay="0"/>
                                          </p:stCondLst>
                                        </p:cTn>
                                        <p:tgtEl>
                                          <p:spTgt spid="499723"/>
                                        </p:tgtEl>
                                        <p:attrNameLst>
                                          <p:attrName>style.visibility</p:attrName>
                                        </p:attrNameLst>
                                      </p:cBhvr>
                                      <p:to>
                                        <p:strVal val="visible"/>
                                      </p:to>
                                    </p:set>
                                    <p:anim calcmode="lin" valueType="num">
                                      <p:cBhvr>
                                        <p:cTn id="29" dur="500" fill="hold"/>
                                        <p:tgtEl>
                                          <p:spTgt spid="499723"/>
                                        </p:tgtEl>
                                        <p:attrNameLst>
                                          <p:attrName>ppt_w</p:attrName>
                                        </p:attrNameLst>
                                      </p:cBhvr>
                                      <p:tavLst>
                                        <p:tav tm="0">
                                          <p:val>
                                            <p:strVal val="4*#ppt_w"/>
                                          </p:val>
                                        </p:tav>
                                        <p:tav tm="100000">
                                          <p:val>
                                            <p:strVal val="#ppt_w"/>
                                          </p:val>
                                        </p:tav>
                                      </p:tavLst>
                                    </p:anim>
                                    <p:anim calcmode="lin" valueType="num">
                                      <p:cBhvr>
                                        <p:cTn id="30" dur="500" fill="hold"/>
                                        <p:tgtEl>
                                          <p:spTgt spid="499723"/>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9717" grpId="0" animBg="1" autoUpdateAnimBg="0"/>
      <p:bldP spid="499718" grpId="0" animBg="1" autoUpdateAnimBg="0"/>
      <p:bldP spid="499722" grpId="0" animBg="1"/>
      <p:bldP spid="49972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5623" name="Picture 7" descr="C:\Documents and Settings\Karlo Janssen\Mijn documenten\Mijn afbeeldingen\2010-03-25\Image000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38600" y="3900488"/>
            <a:ext cx="5105400" cy="2957512"/>
          </a:xfrm>
          <a:prstGeom prst="rect">
            <a:avLst/>
          </a:prstGeom>
          <a:noFill/>
          <a:extLst>
            <a:ext uri="{909E8E84-426E-40DD-AFC4-6F175D3DCCD1}">
              <a14:hiddenFill xmlns:a14="http://schemas.microsoft.com/office/drawing/2010/main">
                <a:solidFill>
                  <a:srgbClr val="FFFFFF"/>
                </a:solidFill>
              </a14:hiddenFill>
            </a:ext>
          </a:extLst>
        </p:spPr>
      </p:pic>
      <p:sp>
        <p:nvSpPr>
          <p:cNvPr id="495618" name="Rectangle 2"/>
          <p:cNvSpPr>
            <a:spLocks noGrp="1" noChangeArrowheads="1"/>
          </p:cNvSpPr>
          <p:nvPr>
            <p:ph type="title"/>
          </p:nvPr>
        </p:nvSpPr>
        <p:spPr/>
        <p:txBody>
          <a:bodyPr/>
          <a:lstStyle/>
          <a:p>
            <a:r>
              <a:rPr lang="en-GB"/>
              <a:t>Approaches (1)</a:t>
            </a:r>
          </a:p>
        </p:txBody>
      </p:sp>
      <p:sp>
        <p:nvSpPr>
          <p:cNvPr id="495619" name="Rectangle 3"/>
          <p:cNvSpPr>
            <a:spLocks noGrp="1" noChangeArrowheads="1"/>
          </p:cNvSpPr>
          <p:nvPr>
            <p:ph idx="1"/>
          </p:nvPr>
        </p:nvSpPr>
        <p:spPr>
          <a:xfrm>
            <a:off x="0" y="1219200"/>
            <a:ext cx="9144000" cy="1447800"/>
          </a:xfrm>
        </p:spPr>
        <p:txBody>
          <a:bodyPr/>
          <a:lstStyle/>
          <a:p>
            <a:pPr>
              <a:buFontTx/>
              <a:buNone/>
            </a:pPr>
            <a:r>
              <a:rPr lang="en-GB" dirty="0"/>
              <a:t>Traditionally </a:t>
            </a:r>
            <a:r>
              <a:rPr lang="en-GB" i="1" dirty="0"/>
              <a:t>mission</a:t>
            </a:r>
            <a:r>
              <a:rPr lang="en-GB" dirty="0"/>
              <a:t>  was used to refer to </a:t>
            </a:r>
            <a:r>
              <a:rPr lang="en-GB" dirty="0">
                <a:solidFill>
                  <a:srgbClr val="00FF00"/>
                </a:solidFill>
              </a:rPr>
              <a:t>preaching done to institute churches in foreign countries and foreign cultures.</a:t>
            </a:r>
          </a:p>
        </p:txBody>
      </p:sp>
      <p:pic>
        <p:nvPicPr>
          <p:cNvPr id="495622"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2819400"/>
            <a:ext cx="4572000" cy="3154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95624" name="Text Box 8"/>
          <p:cNvSpPr txBox="1">
            <a:spLocks noChangeArrowheads="1"/>
          </p:cNvSpPr>
          <p:nvPr/>
        </p:nvSpPr>
        <p:spPr bwMode="auto">
          <a:xfrm>
            <a:off x="7689850" y="0"/>
            <a:ext cx="144780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sz="8000">
                <a:solidFill>
                  <a:srgbClr val="00FF00"/>
                </a:solidFill>
                <a:sym typeface="Wingdings" pitchFamily="2" charset="2"/>
              </a:rPr>
              <a:t></a:t>
            </a:r>
            <a:endParaRPr lang="en-US" sz="2400">
              <a:solidFill>
                <a:schemeClr val="tx1"/>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6642" name="Rectangle 2"/>
          <p:cNvSpPr>
            <a:spLocks noGrp="1" noChangeArrowheads="1"/>
          </p:cNvSpPr>
          <p:nvPr>
            <p:ph type="title"/>
          </p:nvPr>
        </p:nvSpPr>
        <p:spPr/>
        <p:txBody>
          <a:bodyPr/>
          <a:lstStyle/>
          <a:p>
            <a:r>
              <a:rPr lang="en-GB"/>
              <a:t>Approaches (2)</a:t>
            </a:r>
          </a:p>
        </p:txBody>
      </p:sp>
      <p:sp>
        <p:nvSpPr>
          <p:cNvPr id="496643" name="Rectangle 3"/>
          <p:cNvSpPr>
            <a:spLocks noGrp="1" noChangeArrowheads="1"/>
          </p:cNvSpPr>
          <p:nvPr>
            <p:ph idx="1"/>
          </p:nvPr>
        </p:nvSpPr>
        <p:spPr/>
        <p:txBody>
          <a:bodyPr/>
          <a:lstStyle/>
          <a:p>
            <a:pPr>
              <a:buFontTx/>
              <a:buNone/>
            </a:pPr>
            <a:r>
              <a:rPr lang="en-GB" dirty="0"/>
              <a:t>However,</a:t>
            </a:r>
            <a:r>
              <a:rPr lang="en-GB" dirty="0">
                <a:solidFill>
                  <a:srgbClr val="00FF00"/>
                </a:solidFill>
              </a:rPr>
              <a:t> ‘foreign’ cultures are not always in foreign countries: Sudanese, Punjabi, First Nations, Chinese, Korean, (Dutch?)</a:t>
            </a:r>
          </a:p>
        </p:txBody>
      </p:sp>
      <p:sp>
        <p:nvSpPr>
          <p:cNvPr id="496647" name="Text Box 7"/>
          <p:cNvSpPr txBox="1">
            <a:spLocks noChangeArrowheads="1"/>
          </p:cNvSpPr>
          <p:nvPr/>
        </p:nvSpPr>
        <p:spPr bwMode="auto">
          <a:xfrm>
            <a:off x="7689850" y="0"/>
            <a:ext cx="144780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sz="8000">
                <a:solidFill>
                  <a:srgbClr val="00FF00"/>
                </a:solidFill>
                <a:sym typeface="Wingdings" pitchFamily="2" charset="2"/>
              </a:rPr>
              <a:t></a:t>
            </a:r>
            <a:endParaRPr lang="en-US" sz="2400">
              <a:solidFill>
                <a:schemeClr val="tx1"/>
              </a:solidFill>
            </a:endParaRPr>
          </a:p>
        </p:txBody>
      </p:sp>
      <p:pic>
        <p:nvPicPr>
          <p:cNvPr id="3" name="Picture 2" descr="A picture containing text, sign&#10;&#10;Description automatically generated">
            <a:extLst>
              <a:ext uri="{FF2B5EF4-FFF2-40B4-BE49-F238E27FC236}">
                <a16:creationId xmlns:a16="http://schemas.microsoft.com/office/drawing/2014/main" id="{379E989A-1377-D10D-B2FD-B20223F7FEC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6951" t="15000" r="17778" b="10801"/>
          <a:stretch/>
        </p:blipFill>
        <p:spPr>
          <a:xfrm rot="5400000">
            <a:off x="5327995" y="2991072"/>
            <a:ext cx="3822009" cy="2825658"/>
          </a:xfrm>
          <a:prstGeom prst="rect">
            <a:avLst/>
          </a:prstGeom>
        </p:spPr>
      </p:pic>
      <p:pic>
        <p:nvPicPr>
          <p:cNvPr id="1026" name="Picture 2">
            <a:extLst>
              <a:ext uri="{FF2B5EF4-FFF2-40B4-BE49-F238E27FC236}">
                <a16:creationId xmlns:a16="http://schemas.microsoft.com/office/drawing/2014/main" id="{1F6A7798-F151-692D-FA54-36671BBDC23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7956" y="3010014"/>
            <a:ext cx="4956043" cy="278777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7666" name="Rectangle 2"/>
          <p:cNvSpPr>
            <a:spLocks noGrp="1" noChangeArrowheads="1"/>
          </p:cNvSpPr>
          <p:nvPr>
            <p:ph type="title"/>
          </p:nvPr>
        </p:nvSpPr>
        <p:spPr/>
        <p:txBody>
          <a:bodyPr/>
          <a:lstStyle/>
          <a:p>
            <a:r>
              <a:rPr lang="en-GB"/>
              <a:t>Approaches (3)</a:t>
            </a:r>
          </a:p>
        </p:txBody>
      </p:sp>
      <p:sp>
        <p:nvSpPr>
          <p:cNvPr id="497667" name="Rectangle 3"/>
          <p:cNvSpPr>
            <a:spLocks noGrp="1" noChangeArrowheads="1"/>
          </p:cNvSpPr>
          <p:nvPr>
            <p:ph idx="1"/>
          </p:nvPr>
        </p:nvSpPr>
        <p:spPr/>
        <p:txBody>
          <a:bodyPr/>
          <a:lstStyle/>
          <a:p>
            <a:pPr>
              <a:buFontTx/>
              <a:buNone/>
            </a:pPr>
            <a:r>
              <a:rPr lang="en-GB" dirty="0"/>
              <a:t>And far away countries (states, provinces) are </a:t>
            </a:r>
            <a:r>
              <a:rPr lang="en-GB" dirty="0">
                <a:solidFill>
                  <a:srgbClr val="00FF00"/>
                </a:solidFill>
              </a:rPr>
              <a:t>not always foreign cultures: United Kingdom, Australia, New Zealand, Saskatchewan.</a:t>
            </a:r>
          </a:p>
        </p:txBody>
      </p:sp>
      <p:pic>
        <p:nvPicPr>
          <p:cNvPr id="49766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6600" y="4357688"/>
            <a:ext cx="5867400" cy="2500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9766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819400"/>
            <a:ext cx="5029200" cy="212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97670" name="Text Box 6"/>
          <p:cNvSpPr txBox="1">
            <a:spLocks noChangeArrowheads="1"/>
          </p:cNvSpPr>
          <p:nvPr/>
        </p:nvSpPr>
        <p:spPr bwMode="auto">
          <a:xfrm>
            <a:off x="7689850" y="0"/>
            <a:ext cx="144780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sz="8000">
                <a:solidFill>
                  <a:srgbClr val="00FF00"/>
                </a:solidFill>
                <a:sym typeface="Wingdings" pitchFamily="2" charset="2"/>
              </a:rPr>
              <a:t></a:t>
            </a:r>
            <a:endParaRPr lang="en-US" sz="2400">
              <a:solidFill>
                <a:schemeClr val="tx1"/>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8690" name="Rectangle 2"/>
          <p:cNvSpPr>
            <a:spLocks noGrp="1" noChangeArrowheads="1"/>
          </p:cNvSpPr>
          <p:nvPr>
            <p:ph type="title"/>
          </p:nvPr>
        </p:nvSpPr>
        <p:spPr/>
        <p:txBody>
          <a:bodyPr/>
          <a:lstStyle/>
          <a:p>
            <a:r>
              <a:rPr lang="en-GB"/>
              <a:t>Approaches (4)</a:t>
            </a:r>
          </a:p>
        </p:txBody>
      </p:sp>
      <p:sp>
        <p:nvSpPr>
          <p:cNvPr id="498691" name="Rectangle 3"/>
          <p:cNvSpPr>
            <a:spLocks noGrp="1" noChangeArrowheads="1"/>
          </p:cNvSpPr>
          <p:nvPr>
            <p:ph idx="1"/>
          </p:nvPr>
        </p:nvSpPr>
        <p:spPr/>
        <p:txBody>
          <a:bodyPr/>
          <a:lstStyle/>
          <a:p>
            <a:pPr>
              <a:buFontTx/>
              <a:buNone/>
            </a:pPr>
            <a:r>
              <a:rPr lang="en-GB" dirty="0"/>
              <a:t>Today, mission tends to be defined as </a:t>
            </a:r>
            <a:r>
              <a:rPr lang="en-GB" dirty="0">
                <a:solidFill>
                  <a:srgbClr val="00FF00"/>
                </a:solidFill>
              </a:rPr>
              <a:t>preaching and teaching </a:t>
            </a:r>
            <a:r>
              <a:rPr lang="en-GB" dirty="0"/>
              <a:t>with a view to </a:t>
            </a:r>
            <a:r>
              <a:rPr lang="en-GB" dirty="0">
                <a:solidFill>
                  <a:srgbClr val="00FF00"/>
                </a:solidFill>
              </a:rPr>
              <a:t>instituting or reforming a church or group of churches in a culture not one’s own.</a:t>
            </a:r>
          </a:p>
          <a:p>
            <a:pPr>
              <a:buFontTx/>
              <a:buNone/>
            </a:pPr>
            <a:r>
              <a:rPr lang="en-GB" dirty="0"/>
              <a:t>There are two sorts:</a:t>
            </a:r>
          </a:p>
          <a:p>
            <a:pPr>
              <a:buFontTx/>
              <a:buNone/>
            </a:pPr>
            <a:r>
              <a:rPr lang="en-GB" dirty="0">
                <a:solidFill>
                  <a:srgbClr val="00FF00"/>
                </a:solidFill>
              </a:rPr>
              <a:t>	Foreign mission: </a:t>
            </a:r>
            <a:br>
              <a:rPr lang="en-GB" dirty="0">
                <a:solidFill>
                  <a:srgbClr val="00FF00"/>
                </a:solidFill>
              </a:rPr>
            </a:br>
            <a:r>
              <a:rPr lang="en-GB" dirty="0">
                <a:solidFill>
                  <a:srgbClr val="00FF00"/>
                </a:solidFill>
              </a:rPr>
              <a:t>    another culture far away</a:t>
            </a:r>
          </a:p>
          <a:p>
            <a:pPr>
              <a:buFontTx/>
              <a:buNone/>
            </a:pPr>
            <a:r>
              <a:rPr lang="en-GB" dirty="0">
                <a:solidFill>
                  <a:srgbClr val="00FF00"/>
                </a:solidFill>
              </a:rPr>
              <a:t>	Home mission: </a:t>
            </a:r>
            <a:br>
              <a:rPr lang="en-GB" dirty="0">
                <a:solidFill>
                  <a:srgbClr val="00FF00"/>
                </a:solidFill>
              </a:rPr>
            </a:br>
            <a:r>
              <a:rPr lang="en-GB" dirty="0">
                <a:solidFill>
                  <a:srgbClr val="00FF00"/>
                </a:solidFill>
              </a:rPr>
              <a:t>    another culture close by</a:t>
            </a:r>
          </a:p>
        </p:txBody>
      </p:sp>
      <p:sp>
        <p:nvSpPr>
          <p:cNvPr id="498692" name="Text Box 4"/>
          <p:cNvSpPr txBox="1">
            <a:spLocks noChangeArrowheads="1"/>
          </p:cNvSpPr>
          <p:nvPr/>
        </p:nvSpPr>
        <p:spPr bwMode="auto">
          <a:xfrm>
            <a:off x="7689850" y="0"/>
            <a:ext cx="144780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sz="8000">
                <a:solidFill>
                  <a:srgbClr val="00FF00"/>
                </a:solidFill>
                <a:sym typeface="Wingdings" pitchFamily="2" charset="2"/>
              </a:rPr>
              <a:t></a:t>
            </a:r>
            <a:endParaRPr lang="en-US" sz="2400">
              <a:solidFill>
                <a:schemeClr val="tx1"/>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4834" name="Rectangle 2"/>
          <p:cNvSpPr>
            <a:spLocks noGrp="1" noChangeArrowheads="1"/>
          </p:cNvSpPr>
          <p:nvPr>
            <p:ph type="title"/>
          </p:nvPr>
        </p:nvSpPr>
        <p:spPr/>
        <p:txBody>
          <a:bodyPr/>
          <a:lstStyle/>
          <a:p>
            <a:r>
              <a:rPr lang="en-GB"/>
              <a:t>The calling</a:t>
            </a:r>
          </a:p>
        </p:txBody>
      </p:sp>
      <p:sp>
        <p:nvSpPr>
          <p:cNvPr id="504835" name="Rectangle 3"/>
          <p:cNvSpPr>
            <a:spLocks noGrp="1" noChangeArrowheads="1"/>
          </p:cNvSpPr>
          <p:nvPr>
            <p:ph idx="1"/>
          </p:nvPr>
        </p:nvSpPr>
        <p:spPr/>
        <p:txBody>
          <a:bodyPr/>
          <a:lstStyle/>
          <a:p>
            <a:pPr>
              <a:buFontTx/>
              <a:buNone/>
            </a:pPr>
            <a:r>
              <a:rPr lang="en-GB" sz="3200"/>
              <a:t>Church Order of CanRC</a:t>
            </a:r>
            <a:endParaRPr lang="en-GB"/>
          </a:p>
          <a:p>
            <a:pPr>
              <a:buFontTx/>
              <a:buNone/>
            </a:pPr>
            <a:endParaRPr lang="en-GB"/>
          </a:p>
          <a:p>
            <a:pPr>
              <a:buFontTx/>
              <a:buNone/>
            </a:pPr>
            <a:r>
              <a:rPr lang="en-GB"/>
              <a:t>ARTICLE 51. Mission</a:t>
            </a:r>
          </a:p>
          <a:p>
            <a:pPr>
              <a:buFontTx/>
              <a:buNone/>
            </a:pPr>
            <a:r>
              <a:rPr lang="en-GB"/>
              <a:t>The churches shall endeavour to fulfil their missionary task. </a:t>
            </a:r>
          </a:p>
          <a:p>
            <a:pPr>
              <a:buFontTx/>
              <a:buNone/>
            </a:pPr>
            <a:r>
              <a:rPr lang="en-GB"/>
              <a:t>When churches cooperate in this matter, they shall, as much as possible, observe the division into classes and regional synods.</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0738" name="Rectangle 2"/>
          <p:cNvSpPr>
            <a:spLocks noGrp="1" noChangeArrowheads="1"/>
          </p:cNvSpPr>
          <p:nvPr>
            <p:ph type="title"/>
          </p:nvPr>
        </p:nvSpPr>
        <p:spPr/>
        <p:txBody>
          <a:bodyPr/>
          <a:lstStyle/>
          <a:p>
            <a:r>
              <a:rPr lang="en-GB"/>
              <a:t>The challenges (1)</a:t>
            </a:r>
          </a:p>
        </p:txBody>
      </p:sp>
      <p:sp>
        <p:nvSpPr>
          <p:cNvPr id="500739" name="Rectangle 3"/>
          <p:cNvSpPr>
            <a:spLocks noGrp="1" noChangeArrowheads="1"/>
          </p:cNvSpPr>
          <p:nvPr>
            <p:ph idx="1"/>
          </p:nvPr>
        </p:nvSpPr>
        <p:spPr/>
        <p:txBody>
          <a:bodyPr/>
          <a:lstStyle/>
          <a:p>
            <a:pPr>
              <a:buFontTx/>
              <a:buNone/>
            </a:pPr>
            <a:r>
              <a:rPr lang="en-GB" dirty="0">
                <a:solidFill>
                  <a:srgbClr val="00FF00"/>
                </a:solidFill>
              </a:rPr>
              <a:t>The different culture</a:t>
            </a:r>
          </a:p>
          <a:p>
            <a:pPr lvl="1">
              <a:buFontTx/>
              <a:buNone/>
            </a:pPr>
            <a:r>
              <a:rPr lang="en-GB" dirty="0">
                <a:solidFill>
                  <a:srgbClr val="00FF00"/>
                </a:solidFill>
              </a:rPr>
              <a:t>- what belongs to the essence of the gospel</a:t>
            </a:r>
          </a:p>
          <a:p>
            <a:pPr lvl="1">
              <a:buFontTx/>
              <a:buNone/>
            </a:pPr>
            <a:r>
              <a:rPr lang="en-GB" dirty="0">
                <a:solidFill>
                  <a:srgbClr val="00FF00"/>
                </a:solidFill>
              </a:rPr>
              <a:t>- what belongs to our own tradition</a:t>
            </a:r>
          </a:p>
          <a:p>
            <a:pPr>
              <a:buFontTx/>
              <a:buNone/>
            </a:pPr>
            <a:endParaRPr lang="en-GB" dirty="0"/>
          </a:p>
          <a:p>
            <a:pPr>
              <a:buFontTx/>
              <a:buNone/>
            </a:pPr>
            <a:r>
              <a:rPr lang="en-GB" dirty="0"/>
              <a:t>Examples</a:t>
            </a:r>
          </a:p>
          <a:p>
            <a:pPr lvl="1">
              <a:buFontTx/>
              <a:buNone/>
            </a:pPr>
            <a:r>
              <a:rPr lang="en-GB" dirty="0"/>
              <a:t>- Genevan melodies</a:t>
            </a:r>
          </a:p>
          <a:p>
            <a:pPr lvl="1">
              <a:buFontTx/>
              <a:buNone/>
            </a:pPr>
            <a:r>
              <a:rPr lang="en-GB" dirty="0"/>
              <a:t>- organs during worship</a:t>
            </a:r>
          </a:p>
          <a:p>
            <a:pPr lvl="1">
              <a:buFontTx/>
              <a:buNone/>
            </a:pPr>
            <a:r>
              <a:rPr lang="en-GB" dirty="0"/>
              <a:t>- classis, regional synods, general synods</a:t>
            </a:r>
          </a:p>
          <a:p>
            <a:pPr lvl="1">
              <a:buFontTx/>
              <a:buNone/>
            </a:pPr>
            <a:r>
              <a:rPr lang="en-GB" dirty="0"/>
              <a:t>- going to church on Sunday, twice</a:t>
            </a:r>
          </a:p>
          <a:p>
            <a:pPr lvl="1">
              <a:buFontTx/>
              <a:buNone/>
            </a:pPr>
            <a:r>
              <a:rPr lang="en-GB" dirty="0"/>
              <a:t>- only the minister speaking during worship</a:t>
            </a:r>
          </a:p>
          <a:p>
            <a:pPr lvl="1">
              <a:buFontTx/>
              <a:buNone/>
            </a:pPr>
            <a:r>
              <a:rPr lang="en-GB" dirty="0"/>
              <a:t>- Creeds and Confessions</a:t>
            </a:r>
          </a:p>
          <a:p>
            <a:pPr lvl="1">
              <a:buFontTx/>
              <a:buNone/>
            </a:pPr>
            <a:r>
              <a:rPr lang="en-GB" dirty="0"/>
              <a:t>- owning a Bible and reading it regularly</a:t>
            </a:r>
          </a:p>
        </p:txBody>
      </p:sp>
      <p:sp>
        <p:nvSpPr>
          <p:cNvPr id="500740" name="Text Box 4"/>
          <p:cNvSpPr txBox="1">
            <a:spLocks noChangeArrowheads="1"/>
          </p:cNvSpPr>
          <p:nvPr/>
        </p:nvSpPr>
        <p:spPr bwMode="auto">
          <a:xfrm>
            <a:off x="7689850" y="0"/>
            <a:ext cx="144780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sz="8000">
                <a:solidFill>
                  <a:srgbClr val="00FF00"/>
                </a:solidFill>
                <a:sym typeface="Wingdings" pitchFamily="2" charset="2"/>
              </a:rPr>
              <a:t></a:t>
            </a:r>
            <a:endParaRPr lang="en-US" sz="2400">
              <a:solidFill>
                <a:schemeClr val="tx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Psalm 67:1</a:t>
            </a:r>
          </a:p>
        </p:txBody>
      </p:sp>
      <p:sp>
        <p:nvSpPr>
          <p:cNvPr id="3" name="Content Placeholder 2"/>
          <p:cNvSpPr>
            <a:spLocks noGrp="1"/>
          </p:cNvSpPr>
          <p:nvPr>
            <p:ph idx="1"/>
          </p:nvPr>
        </p:nvSpPr>
        <p:spPr>
          <a:xfrm>
            <a:off x="1475656" y="1219200"/>
            <a:ext cx="7668344" cy="5638800"/>
          </a:xfrm>
        </p:spPr>
        <p:txBody>
          <a:bodyPr/>
          <a:lstStyle/>
          <a:p>
            <a:pPr marL="0" indent="0">
              <a:buNone/>
            </a:pPr>
            <a:r>
              <a:rPr lang="en-US" dirty="0">
                <a:solidFill>
                  <a:schemeClr val="tx1"/>
                </a:solidFill>
              </a:rPr>
              <a:t>1.May God be merciful and bless us,</a:t>
            </a:r>
            <a:endParaRPr lang="en-CA" dirty="0">
              <a:solidFill>
                <a:schemeClr val="tx1"/>
              </a:solidFill>
            </a:endParaRPr>
          </a:p>
          <a:p>
            <a:pPr marL="0" indent="0">
              <a:buNone/>
            </a:pPr>
            <a:r>
              <a:rPr lang="en-US" dirty="0">
                <a:solidFill>
                  <a:schemeClr val="tx1"/>
                </a:solidFill>
              </a:rPr>
              <a:t>and cause his face on us to shine;</a:t>
            </a:r>
            <a:endParaRPr lang="en-CA" dirty="0">
              <a:solidFill>
                <a:schemeClr val="tx1"/>
              </a:solidFill>
            </a:endParaRPr>
          </a:p>
          <a:p>
            <a:pPr marL="0" indent="0">
              <a:buNone/>
            </a:pPr>
            <a:r>
              <a:rPr lang="en-US" dirty="0">
                <a:solidFill>
                  <a:schemeClr val="tx1"/>
                </a:solidFill>
              </a:rPr>
              <a:t>may he to us be ever gracious,</a:t>
            </a:r>
            <a:endParaRPr lang="en-CA" dirty="0">
              <a:solidFill>
                <a:schemeClr val="tx1"/>
              </a:solidFill>
            </a:endParaRPr>
          </a:p>
          <a:p>
            <a:pPr marL="0" indent="0">
              <a:buNone/>
            </a:pPr>
            <a:r>
              <a:rPr lang="en-US" dirty="0">
                <a:solidFill>
                  <a:schemeClr val="tx1"/>
                </a:solidFill>
              </a:rPr>
              <a:t>illumine us with light divine.</a:t>
            </a:r>
            <a:endParaRPr lang="en-CA" dirty="0">
              <a:solidFill>
                <a:schemeClr val="tx1"/>
              </a:solidFill>
            </a:endParaRPr>
          </a:p>
          <a:p>
            <a:pPr marL="0" indent="0">
              <a:buNone/>
            </a:pPr>
            <a:r>
              <a:rPr lang="en-US" dirty="0">
                <a:solidFill>
                  <a:schemeClr val="tx1"/>
                </a:solidFill>
              </a:rPr>
              <a:t>May he to all nations</a:t>
            </a:r>
            <a:endParaRPr lang="en-CA" dirty="0">
              <a:solidFill>
                <a:schemeClr val="tx1"/>
              </a:solidFill>
            </a:endParaRPr>
          </a:p>
          <a:p>
            <a:pPr marL="0" indent="0">
              <a:buNone/>
            </a:pPr>
            <a:r>
              <a:rPr lang="en-US" dirty="0">
                <a:solidFill>
                  <a:schemeClr val="tx1"/>
                </a:solidFill>
              </a:rPr>
              <a:t>show his revelation</a:t>
            </a:r>
            <a:endParaRPr lang="en-CA" dirty="0">
              <a:solidFill>
                <a:schemeClr val="tx1"/>
              </a:solidFill>
            </a:endParaRPr>
          </a:p>
          <a:p>
            <a:pPr marL="0" indent="0">
              <a:buNone/>
            </a:pPr>
            <a:r>
              <a:rPr lang="en-US" dirty="0">
                <a:solidFill>
                  <a:schemeClr val="tx1"/>
                </a:solidFill>
              </a:rPr>
              <a:t>and his ways unfold.</a:t>
            </a:r>
            <a:endParaRPr lang="en-CA" dirty="0">
              <a:solidFill>
                <a:schemeClr val="tx1"/>
              </a:solidFill>
            </a:endParaRPr>
          </a:p>
          <a:p>
            <a:pPr marL="0" indent="0">
              <a:buNone/>
            </a:pPr>
            <a:r>
              <a:rPr lang="en-US" dirty="0">
                <a:solidFill>
                  <a:schemeClr val="tx1"/>
                </a:solidFill>
              </a:rPr>
              <a:t>Great is God our </a:t>
            </a:r>
            <a:r>
              <a:rPr lang="en-US" dirty="0" err="1">
                <a:solidFill>
                  <a:schemeClr val="tx1"/>
                </a:solidFill>
              </a:rPr>
              <a:t>Saviour</a:t>
            </a:r>
            <a:r>
              <a:rPr lang="en-US" dirty="0">
                <a:solidFill>
                  <a:schemeClr val="tx1"/>
                </a:solidFill>
              </a:rPr>
              <a:t>.</a:t>
            </a:r>
            <a:endParaRPr lang="en-CA" dirty="0">
              <a:solidFill>
                <a:schemeClr val="tx1"/>
              </a:solidFill>
            </a:endParaRPr>
          </a:p>
          <a:p>
            <a:pPr marL="0" indent="0">
              <a:buNone/>
            </a:pPr>
            <a:r>
              <a:rPr lang="en-US" dirty="0">
                <a:solidFill>
                  <a:schemeClr val="tx1"/>
                </a:solidFill>
              </a:rPr>
              <a:t>May all see his </a:t>
            </a:r>
            <a:r>
              <a:rPr lang="en-US" dirty="0" err="1">
                <a:solidFill>
                  <a:schemeClr val="tx1"/>
                </a:solidFill>
              </a:rPr>
              <a:t>favour</a:t>
            </a:r>
            <a:endParaRPr lang="en-CA" dirty="0">
              <a:solidFill>
                <a:schemeClr val="tx1"/>
              </a:solidFill>
            </a:endParaRPr>
          </a:p>
          <a:p>
            <a:pPr marL="0" indent="0">
              <a:buNone/>
            </a:pPr>
            <a:r>
              <a:rPr lang="en-US" dirty="0">
                <a:solidFill>
                  <a:schemeClr val="tx1"/>
                </a:solidFill>
              </a:rPr>
              <a:t>and his </a:t>
            </a:r>
            <a:r>
              <a:rPr lang="en-US" dirty="0" err="1">
                <a:solidFill>
                  <a:schemeClr val="tx1"/>
                </a:solidFill>
              </a:rPr>
              <a:t>pow’r</a:t>
            </a:r>
            <a:r>
              <a:rPr lang="en-US" dirty="0">
                <a:solidFill>
                  <a:schemeClr val="tx1"/>
                </a:solidFill>
              </a:rPr>
              <a:t> behold.</a:t>
            </a:r>
            <a:endParaRPr lang="en-CA" dirty="0">
              <a:solidFill>
                <a:schemeClr val="tx1"/>
              </a:solidFill>
            </a:endParaRPr>
          </a:p>
          <a:p>
            <a:pPr marL="0" indent="0">
              <a:buNone/>
            </a:pPr>
            <a:endParaRPr lang="en-CA" dirty="0"/>
          </a:p>
        </p:txBody>
      </p:sp>
    </p:spTree>
    <p:extLst>
      <p:ext uri="{BB962C8B-B14F-4D97-AF65-F5344CB8AC3E}">
        <p14:creationId xmlns:p14="http://schemas.microsoft.com/office/powerpoint/2010/main" val="32769319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62" name="Rectangle 2"/>
          <p:cNvSpPr>
            <a:spLocks noGrp="1" noChangeArrowheads="1"/>
          </p:cNvSpPr>
          <p:nvPr>
            <p:ph type="title"/>
          </p:nvPr>
        </p:nvSpPr>
        <p:spPr/>
        <p:txBody>
          <a:bodyPr/>
          <a:lstStyle/>
          <a:p>
            <a:r>
              <a:rPr lang="en-GB"/>
              <a:t>The challenges (2)</a:t>
            </a:r>
          </a:p>
        </p:txBody>
      </p:sp>
      <p:sp>
        <p:nvSpPr>
          <p:cNvPr id="501763" name="Rectangle 3"/>
          <p:cNvSpPr>
            <a:spLocks noGrp="1" noChangeArrowheads="1"/>
          </p:cNvSpPr>
          <p:nvPr>
            <p:ph idx="1"/>
          </p:nvPr>
        </p:nvSpPr>
        <p:spPr/>
        <p:txBody>
          <a:bodyPr/>
          <a:lstStyle/>
          <a:p>
            <a:pPr>
              <a:buFontTx/>
              <a:buNone/>
            </a:pPr>
            <a:r>
              <a:rPr lang="en-GB" dirty="0">
                <a:solidFill>
                  <a:srgbClr val="00FF00"/>
                </a:solidFill>
              </a:rPr>
              <a:t>The language</a:t>
            </a:r>
          </a:p>
          <a:p>
            <a:pPr lvl="1">
              <a:buFontTx/>
              <a:buNone/>
            </a:pPr>
            <a:r>
              <a:rPr lang="en-GB" dirty="0">
                <a:solidFill>
                  <a:srgbClr val="00FF00"/>
                </a:solidFill>
              </a:rPr>
              <a:t>- is what you say the right thing?</a:t>
            </a:r>
          </a:p>
          <a:p>
            <a:pPr lvl="1">
              <a:buFontTx/>
              <a:buNone/>
            </a:pPr>
            <a:r>
              <a:rPr lang="en-GB" dirty="0">
                <a:solidFill>
                  <a:srgbClr val="00FF00"/>
                </a:solidFill>
              </a:rPr>
              <a:t>- is it possible to convey the Bible in the language of the people you are seeking to reach?</a:t>
            </a:r>
            <a:endParaRPr lang="en-GB" dirty="0"/>
          </a:p>
          <a:p>
            <a:pPr lvl="1">
              <a:buFontTx/>
              <a:buNone/>
            </a:pPr>
            <a:endParaRPr lang="en-GB" dirty="0"/>
          </a:p>
          <a:p>
            <a:pPr>
              <a:buFontTx/>
              <a:buNone/>
            </a:pPr>
            <a:r>
              <a:rPr lang="en-GB" dirty="0"/>
              <a:t>Examples:</a:t>
            </a:r>
          </a:p>
          <a:p>
            <a:pPr lvl="1">
              <a:buFontTx/>
              <a:buChar char="-"/>
            </a:pPr>
            <a:r>
              <a:rPr lang="en-GB" dirty="0"/>
              <a:t>what is a shepherd to people who have never seen sheep?</a:t>
            </a:r>
          </a:p>
          <a:p>
            <a:pPr lvl="1">
              <a:buFontTx/>
              <a:buChar char="-"/>
            </a:pPr>
            <a:r>
              <a:rPr lang="en-GB" dirty="0"/>
              <a:t>what is a desert wind to people in Canada?</a:t>
            </a:r>
          </a:p>
          <a:p>
            <a:pPr lvl="1">
              <a:buFontTx/>
              <a:buChar char="-"/>
            </a:pPr>
            <a:r>
              <a:rPr lang="en-GB" dirty="0"/>
              <a:t>what is “white as snow” to someone in the Sahara desert?</a:t>
            </a:r>
          </a:p>
          <a:p>
            <a:pPr lvl="1">
              <a:buFontTx/>
              <a:buChar char="-"/>
            </a:pPr>
            <a:r>
              <a:rPr lang="en-GB" dirty="0"/>
              <a:t>the meaning of terms like “mercy”, “love”, and “justice”</a:t>
            </a:r>
          </a:p>
          <a:p>
            <a:pPr lvl="1">
              <a:buFontTx/>
              <a:buChar char="-"/>
            </a:pPr>
            <a:r>
              <a:rPr lang="en-GB" dirty="0"/>
              <a:t>what word do you use for “God” in Islamic countries?</a:t>
            </a:r>
          </a:p>
        </p:txBody>
      </p:sp>
      <p:sp>
        <p:nvSpPr>
          <p:cNvPr id="501764" name="Text Box 4"/>
          <p:cNvSpPr txBox="1">
            <a:spLocks noChangeArrowheads="1"/>
          </p:cNvSpPr>
          <p:nvPr/>
        </p:nvSpPr>
        <p:spPr bwMode="auto">
          <a:xfrm>
            <a:off x="7689850" y="0"/>
            <a:ext cx="144780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sz="8000">
                <a:solidFill>
                  <a:srgbClr val="00FF00"/>
                </a:solidFill>
                <a:sym typeface="Wingdings" pitchFamily="2" charset="2"/>
              </a:rPr>
              <a:t></a:t>
            </a:r>
            <a:endParaRPr lang="en-US" sz="2400">
              <a:solidFill>
                <a:schemeClr val="tx1"/>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2786" name="Rectangle 2"/>
          <p:cNvSpPr>
            <a:spLocks noGrp="1" noChangeArrowheads="1"/>
          </p:cNvSpPr>
          <p:nvPr>
            <p:ph type="title"/>
          </p:nvPr>
        </p:nvSpPr>
        <p:spPr/>
        <p:txBody>
          <a:bodyPr/>
          <a:lstStyle/>
          <a:p>
            <a:r>
              <a:rPr lang="en-GB"/>
              <a:t>The challenges (3)</a:t>
            </a:r>
          </a:p>
        </p:txBody>
      </p:sp>
      <p:sp>
        <p:nvSpPr>
          <p:cNvPr id="502787" name="Rectangle 3"/>
          <p:cNvSpPr>
            <a:spLocks noGrp="1" noChangeArrowheads="1"/>
          </p:cNvSpPr>
          <p:nvPr>
            <p:ph idx="1"/>
          </p:nvPr>
        </p:nvSpPr>
        <p:spPr/>
        <p:txBody>
          <a:bodyPr/>
          <a:lstStyle/>
          <a:p>
            <a:pPr>
              <a:buFontTx/>
              <a:buNone/>
            </a:pPr>
            <a:r>
              <a:rPr lang="en-GB" dirty="0">
                <a:solidFill>
                  <a:srgbClr val="00FF00"/>
                </a:solidFill>
              </a:rPr>
              <a:t>Life in general</a:t>
            </a:r>
          </a:p>
          <a:p>
            <a:pPr lvl="1">
              <a:buFontTx/>
              <a:buNone/>
            </a:pPr>
            <a:r>
              <a:rPr lang="en-GB" dirty="0">
                <a:solidFill>
                  <a:srgbClr val="00FF00"/>
                </a:solidFill>
              </a:rPr>
              <a:t>- living in a culture not your own is very demanding</a:t>
            </a:r>
            <a:endParaRPr lang="en-GB" dirty="0"/>
          </a:p>
          <a:p>
            <a:pPr lvl="1">
              <a:buFontTx/>
              <a:buNone/>
            </a:pPr>
            <a:endParaRPr lang="en-GB" dirty="0"/>
          </a:p>
          <a:p>
            <a:pPr>
              <a:buFontTx/>
              <a:buNone/>
            </a:pPr>
            <a:r>
              <a:rPr lang="en-GB" dirty="0"/>
              <a:t>Examples</a:t>
            </a:r>
          </a:p>
          <a:p>
            <a:pPr lvl="1">
              <a:buFontTx/>
              <a:buNone/>
            </a:pPr>
            <a:r>
              <a:rPr lang="en-GB" dirty="0"/>
              <a:t>- Family situation: lack of medical services, schooling</a:t>
            </a:r>
          </a:p>
          <a:p>
            <a:pPr lvl="1">
              <a:buFontTx/>
              <a:buNone/>
            </a:pPr>
            <a:r>
              <a:rPr lang="en-GB" dirty="0"/>
              <a:t>- Being rich when others are poor (rice-Christians)</a:t>
            </a:r>
          </a:p>
          <a:p>
            <a:pPr lvl="1">
              <a:buFontTx/>
              <a:buNone/>
            </a:pPr>
            <a:r>
              <a:rPr lang="en-GB" dirty="0"/>
              <a:t>- Distance from other family </a:t>
            </a:r>
          </a:p>
          <a:p>
            <a:pPr lvl="1">
              <a:buFontTx/>
              <a:buNone/>
            </a:pPr>
            <a:r>
              <a:rPr lang="en-GB" dirty="0"/>
              <a:t>- General health: usually the tropics has many ‘horrors’</a:t>
            </a:r>
          </a:p>
          <a:p>
            <a:pPr lvl="1">
              <a:buFontTx/>
              <a:buNone/>
            </a:pPr>
            <a:endParaRPr lang="en-GB" dirty="0"/>
          </a:p>
        </p:txBody>
      </p:sp>
      <p:sp>
        <p:nvSpPr>
          <p:cNvPr id="502788" name="Text Box 4"/>
          <p:cNvSpPr txBox="1">
            <a:spLocks noChangeArrowheads="1"/>
          </p:cNvSpPr>
          <p:nvPr/>
        </p:nvSpPr>
        <p:spPr bwMode="auto">
          <a:xfrm>
            <a:off x="7689850" y="0"/>
            <a:ext cx="144780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sz="8000">
                <a:solidFill>
                  <a:srgbClr val="00FF00"/>
                </a:solidFill>
                <a:sym typeface="Wingdings" pitchFamily="2" charset="2"/>
              </a:rPr>
              <a:t></a:t>
            </a:r>
            <a:endParaRPr lang="en-US" sz="2400">
              <a:solidFill>
                <a:schemeClr val="tx1"/>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3810" name="Rectangle 2"/>
          <p:cNvSpPr>
            <a:spLocks noGrp="1" noChangeArrowheads="1"/>
          </p:cNvSpPr>
          <p:nvPr>
            <p:ph type="title"/>
          </p:nvPr>
        </p:nvSpPr>
        <p:spPr/>
        <p:txBody>
          <a:bodyPr/>
          <a:lstStyle/>
          <a:p>
            <a:pPr algn="l"/>
            <a:r>
              <a:rPr lang="en-GB"/>
              <a:t>Church plant or Church reform?</a:t>
            </a:r>
          </a:p>
        </p:txBody>
      </p:sp>
      <p:sp>
        <p:nvSpPr>
          <p:cNvPr id="503811" name="Rectangle 3"/>
          <p:cNvSpPr>
            <a:spLocks noGrp="1" noChangeArrowheads="1"/>
          </p:cNvSpPr>
          <p:nvPr>
            <p:ph idx="1"/>
          </p:nvPr>
        </p:nvSpPr>
        <p:spPr>
          <a:xfrm>
            <a:off x="-1" y="1219200"/>
            <a:ext cx="9038431" cy="5638800"/>
          </a:xfrm>
        </p:spPr>
        <p:txBody>
          <a:bodyPr/>
          <a:lstStyle/>
          <a:p>
            <a:pPr>
              <a:buFontTx/>
              <a:buNone/>
            </a:pPr>
            <a:r>
              <a:rPr lang="en-GB" dirty="0">
                <a:solidFill>
                  <a:srgbClr val="00FF00"/>
                </a:solidFill>
              </a:rPr>
              <a:t>No huge ‘blank’ areas in the world today</a:t>
            </a:r>
          </a:p>
          <a:p>
            <a:pPr>
              <a:buFontTx/>
              <a:buNone/>
            </a:pPr>
            <a:r>
              <a:rPr lang="en-GB" dirty="0">
                <a:solidFill>
                  <a:srgbClr val="00FF00"/>
                </a:solidFill>
              </a:rPr>
              <a:t>Not all churches are proper (good) churches</a:t>
            </a:r>
          </a:p>
          <a:p>
            <a:pPr>
              <a:buFontTx/>
              <a:buNone/>
            </a:pPr>
            <a:r>
              <a:rPr lang="en-GB" dirty="0"/>
              <a:t>With each mission field the question is</a:t>
            </a:r>
          </a:p>
          <a:p>
            <a:pPr lvl="1">
              <a:buFontTx/>
              <a:buNone/>
            </a:pPr>
            <a:r>
              <a:rPr lang="en-GB" dirty="0">
                <a:solidFill>
                  <a:srgbClr val="00FF00"/>
                </a:solidFill>
              </a:rPr>
              <a:t>- is Reformed mission in this particular field necessary?</a:t>
            </a:r>
          </a:p>
          <a:p>
            <a:pPr lvl="1">
              <a:buFontTx/>
              <a:buNone/>
            </a:pPr>
            <a:r>
              <a:rPr lang="en-GB" dirty="0">
                <a:solidFill>
                  <a:srgbClr val="00FF00"/>
                </a:solidFill>
              </a:rPr>
              <a:t>- proclaim the Word to establish a new church?</a:t>
            </a:r>
          </a:p>
          <a:p>
            <a:pPr lvl="1">
              <a:buFontTx/>
              <a:buNone/>
            </a:pPr>
            <a:r>
              <a:rPr lang="en-GB" dirty="0">
                <a:solidFill>
                  <a:srgbClr val="00FF00"/>
                </a:solidFill>
              </a:rPr>
              <a:t>- give instruction in the Reformed faith to reform existing churches?</a:t>
            </a:r>
            <a:endParaRPr lang="en-GB" dirty="0"/>
          </a:p>
          <a:p>
            <a:pPr lvl="1">
              <a:buFontTx/>
              <a:buNone/>
            </a:pPr>
            <a:endParaRPr lang="en-GB" sz="1600" dirty="0"/>
          </a:p>
          <a:p>
            <a:pPr>
              <a:buFontTx/>
              <a:buNone/>
            </a:pPr>
            <a:r>
              <a:rPr lang="en-GB" sz="2400" dirty="0"/>
              <a:t>In Brazil, our mission policy has changed from church </a:t>
            </a:r>
            <a:br>
              <a:rPr lang="en-GB" sz="2400" dirty="0"/>
            </a:br>
            <a:r>
              <a:rPr lang="en-GB" sz="2400" dirty="0"/>
              <a:t>planting to training and church reform.</a:t>
            </a:r>
          </a:p>
          <a:p>
            <a:pPr>
              <a:buFontTx/>
              <a:buNone/>
            </a:pPr>
            <a:r>
              <a:rPr lang="en-GB" sz="2400" dirty="0"/>
              <a:t>In China our mission policy is just training and church reform</a:t>
            </a:r>
          </a:p>
          <a:p>
            <a:pPr>
              <a:buFontTx/>
              <a:buNone/>
            </a:pPr>
            <a:r>
              <a:rPr lang="en-GB" sz="2400" dirty="0"/>
              <a:t>In Mexico our mission policy is church planting and training</a:t>
            </a:r>
          </a:p>
        </p:txBody>
      </p:sp>
      <p:sp>
        <p:nvSpPr>
          <p:cNvPr id="503812" name="Text Box 4"/>
          <p:cNvSpPr txBox="1">
            <a:spLocks noChangeArrowheads="1"/>
          </p:cNvSpPr>
          <p:nvPr/>
        </p:nvSpPr>
        <p:spPr bwMode="auto">
          <a:xfrm>
            <a:off x="7689850" y="0"/>
            <a:ext cx="144780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sz="8000">
                <a:solidFill>
                  <a:srgbClr val="00FF00"/>
                </a:solidFill>
                <a:sym typeface="Wingdings" pitchFamily="2" charset="2"/>
              </a:rPr>
              <a:t></a:t>
            </a:r>
            <a:endParaRPr lang="en-US" sz="2400">
              <a:solidFill>
                <a:schemeClr val="tx1"/>
              </a:solidFill>
            </a:endParaRPr>
          </a:p>
        </p:txBody>
      </p:sp>
      <p:pic>
        <p:nvPicPr>
          <p:cNvPr id="3" name="Picture 2">
            <a:extLst>
              <a:ext uri="{FF2B5EF4-FFF2-40B4-BE49-F238E27FC236}">
                <a16:creationId xmlns:a16="http://schemas.microsoft.com/office/drawing/2014/main" id="{45E15C49-33B7-4A1D-86DE-0F7E5243E77D}"/>
              </a:ext>
            </a:extLst>
          </p:cNvPr>
          <p:cNvPicPr>
            <a:picLocks noChangeAspect="1"/>
          </p:cNvPicPr>
          <p:nvPr/>
        </p:nvPicPr>
        <p:blipFill>
          <a:blip r:embed="rId3"/>
          <a:stretch>
            <a:fillRect/>
          </a:stretch>
        </p:blipFill>
        <p:spPr>
          <a:xfrm>
            <a:off x="6828118" y="4509120"/>
            <a:ext cx="2162175" cy="495300"/>
          </a:xfrm>
          <a:prstGeom prst="rect">
            <a:avLst/>
          </a:prstGeom>
        </p:spPr>
      </p:pic>
      <p:pic>
        <p:nvPicPr>
          <p:cNvPr id="4" name="Picture 3" descr="A logo with a cross and a sun&#10;&#10;AI-generated content may be incorrect.">
            <a:extLst>
              <a:ext uri="{FF2B5EF4-FFF2-40B4-BE49-F238E27FC236}">
                <a16:creationId xmlns:a16="http://schemas.microsoft.com/office/drawing/2014/main" id="{83CFB556-41D2-CE9C-20B7-7AD23FA33C2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70971" y="5590868"/>
            <a:ext cx="1201737" cy="100948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9234" name="Rectangle 2"/>
          <p:cNvSpPr>
            <a:spLocks noGrp="1" noChangeArrowheads="1"/>
          </p:cNvSpPr>
          <p:nvPr>
            <p:ph type="title"/>
          </p:nvPr>
        </p:nvSpPr>
        <p:spPr/>
        <p:txBody>
          <a:bodyPr/>
          <a:lstStyle/>
          <a:p>
            <a:r>
              <a:rPr lang="en-GB"/>
              <a:t>What is the Church?</a:t>
            </a:r>
          </a:p>
        </p:txBody>
      </p:sp>
      <p:sp>
        <p:nvSpPr>
          <p:cNvPr id="479235" name="Rectangle 3"/>
          <p:cNvSpPr>
            <a:spLocks noGrp="1" noChangeArrowheads="1"/>
          </p:cNvSpPr>
          <p:nvPr>
            <p:ph idx="1"/>
          </p:nvPr>
        </p:nvSpPr>
        <p:spPr/>
        <p:txBody>
          <a:bodyPr/>
          <a:lstStyle/>
          <a:p>
            <a:pPr>
              <a:buFontTx/>
              <a:buNone/>
            </a:pPr>
            <a:r>
              <a:rPr lang="en-GB" dirty="0"/>
              <a:t>Belgic Confession art. 27</a:t>
            </a:r>
          </a:p>
          <a:p>
            <a:pPr>
              <a:buFontTx/>
              <a:buNone/>
            </a:pPr>
            <a:r>
              <a:rPr lang="en-GB" dirty="0"/>
              <a:t>	</a:t>
            </a:r>
            <a:r>
              <a:rPr lang="en-GB" dirty="0">
                <a:solidFill>
                  <a:srgbClr val="00FF00"/>
                </a:solidFill>
              </a:rPr>
              <a:t>A holy congregation and assembly of true Christian</a:t>
            </a:r>
          </a:p>
          <a:p>
            <a:pPr>
              <a:buFontTx/>
              <a:buNone/>
            </a:pPr>
            <a:r>
              <a:rPr lang="en-GB" dirty="0">
                <a:solidFill>
                  <a:srgbClr val="00FF00"/>
                </a:solidFill>
              </a:rPr>
              <a:t>	believers.</a:t>
            </a:r>
            <a:endParaRPr lang="en-GB" dirty="0"/>
          </a:p>
          <a:p>
            <a:pPr>
              <a:buFontTx/>
              <a:buNone/>
            </a:pPr>
            <a:r>
              <a:rPr lang="en-GB" dirty="0"/>
              <a:t>Heidelberg Catechism Lord’s Day 21</a:t>
            </a:r>
          </a:p>
          <a:p>
            <a:pPr>
              <a:buFontTx/>
              <a:buNone/>
            </a:pPr>
            <a:r>
              <a:rPr lang="en-GB" dirty="0"/>
              <a:t>	</a:t>
            </a:r>
            <a:r>
              <a:rPr lang="en-GB" dirty="0">
                <a:solidFill>
                  <a:srgbClr val="00FF00"/>
                </a:solidFill>
              </a:rPr>
              <a:t>Communion with Christ</a:t>
            </a:r>
          </a:p>
          <a:p>
            <a:pPr>
              <a:buFontTx/>
              <a:buNone/>
            </a:pPr>
            <a:r>
              <a:rPr lang="en-GB" dirty="0">
                <a:solidFill>
                  <a:srgbClr val="00FF00"/>
                </a:solidFill>
              </a:rPr>
              <a:t>	Communion with other believers</a:t>
            </a:r>
          </a:p>
          <a:p>
            <a:pPr>
              <a:buFontTx/>
              <a:buNone/>
            </a:pPr>
            <a:endParaRPr lang="en-GB" dirty="0">
              <a:solidFill>
                <a:srgbClr val="00FF00"/>
              </a:solidFill>
            </a:endParaRPr>
          </a:p>
          <a:p>
            <a:pPr>
              <a:buFontTx/>
              <a:buNone/>
            </a:pPr>
            <a:r>
              <a:rPr lang="en-GB" dirty="0"/>
              <a:t>Problem: </a:t>
            </a:r>
            <a:r>
              <a:rPr lang="en-GB" dirty="0">
                <a:solidFill>
                  <a:srgbClr val="00FF00"/>
                </a:solidFill>
              </a:rPr>
              <a:t>Both definitions look at the church inwardly. </a:t>
            </a:r>
          </a:p>
          <a:p>
            <a:pPr>
              <a:buFontTx/>
              <a:buNone/>
            </a:pPr>
            <a:r>
              <a:rPr lang="en-GB" dirty="0">
                <a:solidFill>
                  <a:srgbClr val="00FF00"/>
                </a:solidFill>
              </a:rPr>
              <a:t>	The “in-reach” of the church</a:t>
            </a:r>
            <a:endParaRPr lang="en-GB" dirty="0"/>
          </a:p>
          <a:p>
            <a:pPr>
              <a:buFontTx/>
              <a:buNone/>
            </a:pPr>
            <a:endParaRPr lang="en-GB" dirty="0"/>
          </a:p>
        </p:txBody>
      </p:sp>
      <p:sp>
        <p:nvSpPr>
          <p:cNvPr id="479236" name="Text Box 4"/>
          <p:cNvSpPr txBox="1">
            <a:spLocks noChangeArrowheads="1"/>
          </p:cNvSpPr>
          <p:nvPr/>
        </p:nvSpPr>
        <p:spPr bwMode="auto">
          <a:xfrm>
            <a:off x="7689850" y="0"/>
            <a:ext cx="144780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sz="8000">
                <a:solidFill>
                  <a:srgbClr val="00FF00"/>
                </a:solidFill>
                <a:sym typeface="Wingdings" pitchFamily="2" charset="2"/>
              </a:rPr>
              <a:t></a:t>
            </a:r>
            <a:endParaRPr lang="en-US" sz="240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79235">
                                            <p:txEl>
                                              <p:pRg st="3" end="3"/>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79235">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79235">
                                            <p:txEl>
                                              <p:pRg st="1" end="1"/>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7923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79235">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79235">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79235">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7923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9235"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82" name="Rectangle 2"/>
          <p:cNvSpPr>
            <a:spLocks noGrp="1" noChangeArrowheads="1"/>
          </p:cNvSpPr>
          <p:nvPr>
            <p:ph type="title"/>
          </p:nvPr>
        </p:nvSpPr>
        <p:spPr/>
        <p:txBody>
          <a:bodyPr/>
          <a:lstStyle/>
          <a:p>
            <a:r>
              <a:rPr lang="en-GB"/>
              <a:t>In-reach</a:t>
            </a:r>
          </a:p>
        </p:txBody>
      </p:sp>
      <p:sp>
        <p:nvSpPr>
          <p:cNvPr id="481285" name="Line 5"/>
          <p:cNvSpPr>
            <a:spLocks noChangeShapeType="1"/>
          </p:cNvSpPr>
          <p:nvPr/>
        </p:nvSpPr>
        <p:spPr bwMode="auto">
          <a:xfrm>
            <a:off x="914400" y="3962400"/>
            <a:ext cx="2057400" cy="0"/>
          </a:xfrm>
          <a:prstGeom prst="line">
            <a:avLst/>
          </a:prstGeom>
          <a:noFill/>
          <a:ln w="57150">
            <a:solidFill>
              <a:srgbClr val="FF66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481286" name="Line 6"/>
          <p:cNvSpPr>
            <a:spLocks noChangeShapeType="1"/>
          </p:cNvSpPr>
          <p:nvPr/>
        </p:nvSpPr>
        <p:spPr bwMode="auto">
          <a:xfrm>
            <a:off x="4343400" y="914400"/>
            <a:ext cx="0" cy="1600200"/>
          </a:xfrm>
          <a:prstGeom prst="line">
            <a:avLst/>
          </a:prstGeom>
          <a:noFill/>
          <a:ln w="57150">
            <a:solidFill>
              <a:srgbClr val="FF66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481287" name="Line 7"/>
          <p:cNvSpPr>
            <a:spLocks noChangeShapeType="1"/>
          </p:cNvSpPr>
          <p:nvPr/>
        </p:nvSpPr>
        <p:spPr bwMode="auto">
          <a:xfrm flipH="1">
            <a:off x="5867400" y="4114800"/>
            <a:ext cx="2286000" cy="0"/>
          </a:xfrm>
          <a:prstGeom prst="line">
            <a:avLst/>
          </a:prstGeom>
          <a:noFill/>
          <a:ln w="57150">
            <a:solidFill>
              <a:srgbClr val="FF66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481288" name="Line 8"/>
          <p:cNvSpPr>
            <a:spLocks noChangeShapeType="1"/>
          </p:cNvSpPr>
          <p:nvPr/>
        </p:nvSpPr>
        <p:spPr bwMode="auto">
          <a:xfrm flipV="1">
            <a:off x="4343400" y="5562600"/>
            <a:ext cx="0" cy="1295400"/>
          </a:xfrm>
          <a:prstGeom prst="line">
            <a:avLst/>
          </a:prstGeom>
          <a:noFill/>
          <a:ln w="57150">
            <a:solidFill>
              <a:srgbClr val="FF66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481289" name="Line 9"/>
          <p:cNvSpPr>
            <a:spLocks noChangeShapeType="1"/>
          </p:cNvSpPr>
          <p:nvPr/>
        </p:nvSpPr>
        <p:spPr bwMode="auto">
          <a:xfrm>
            <a:off x="1905000" y="1600200"/>
            <a:ext cx="1143000" cy="990600"/>
          </a:xfrm>
          <a:prstGeom prst="line">
            <a:avLst/>
          </a:prstGeom>
          <a:noFill/>
          <a:ln w="57150">
            <a:solidFill>
              <a:srgbClr val="FF66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481290" name="Line 10"/>
          <p:cNvSpPr>
            <a:spLocks noChangeShapeType="1"/>
          </p:cNvSpPr>
          <p:nvPr/>
        </p:nvSpPr>
        <p:spPr bwMode="auto">
          <a:xfrm flipH="1">
            <a:off x="5791200" y="1752600"/>
            <a:ext cx="1143000" cy="914400"/>
          </a:xfrm>
          <a:prstGeom prst="line">
            <a:avLst/>
          </a:prstGeom>
          <a:noFill/>
          <a:ln w="57150">
            <a:solidFill>
              <a:srgbClr val="FF66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481291" name="Line 11"/>
          <p:cNvSpPr>
            <a:spLocks noChangeShapeType="1"/>
          </p:cNvSpPr>
          <p:nvPr/>
        </p:nvSpPr>
        <p:spPr bwMode="auto">
          <a:xfrm flipH="1" flipV="1">
            <a:off x="5715000" y="5181600"/>
            <a:ext cx="1371600" cy="1066800"/>
          </a:xfrm>
          <a:prstGeom prst="line">
            <a:avLst/>
          </a:prstGeom>
          <a:noFill/>
          <a:ln w="57150">
            <a:solidFill>
              <a:srgbClr val="FF66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481292" name="Line 12"/>
          <p:cNvSpPr>
            <a:spLocks noChangeShapeType="1"/>
          </p:cNvSpPr>
          <p:nvPr/>
        </p:nvSpPr>
        <p:spPr bwMode="auto">
          <a:xfrm flipV="1">
            <a:off x="1752600" y="5257800"/>
            <a:ext cx="1295400" cy="1219200"/>
          </a:xfrm>
          <a:prstGeom prst="line">
            <a:avLst/>
          </a:prstGeom>
          <a:noFill/>
          <a:ln w="57150">
            <a:solidFill>
              <a:srgbClr val="FF66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pic>
        <p:nvPicPr>
          <p:cNvPr id="3" name="Picture 2">
            <a:extLst>
              <a:ext uri="{FF2B5EF4-FFF2-40B4-BE49-F238E27FC236}">
                <a16:creationId xmlns:a16="http://schemas.microsoft.com/office/drawing/2014/main" id="{27505DDF-DB24-49A7-A9D4-163C901519B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24092" y="2667000"/>
            <a:ext cx="2590908" cy="2204863"/>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2306" name="Rectangle 2"/>
          <p:cNvSpPr>
            <a:spLocks noGrp="1" noChangeArrowheads="1"/>
          </p:cNvSpPr>
          <p:nvPr>
            <p:ph type="title"/>
          </p:nvPr>
        </p:nvSpPr>
        <p:spPr/>
        <p:txBody>
          <a:bodyPr/>
          <a:lstStyle/>
          <a:p>
            <a:r>
              <a:rPr lang="en-GB" dirty="0"/>
              <a:t>Out-reach?</a:t>
            </a:r>
          </a:p>
        </p:txBody>
      </p:sp>
      <p:sp>
        <p:nvSpPr>
          <p:cNvPr id="482309" name="Line 5"/>
          <p:cNvSpPr>
            <a:spLocks noChangeShapeType="1"/>
          </p:cNvSpPr>
          <p:nvPr/>
        </p:nvSpPr>
        <p:spPr bwMode="auto">
          <a:xfrm>
            <a:off x="4343400" y="5486400"/>
            <a:ext cx="0" cy="1143000"/>
          </a:xfrm>
          <a:prstGeom prst="line">
            <a:avLst/>
          </a:prstGeom>
          <a:noFill/>
          <a:ln w="57150">
            <a:solidFill>
              <a:srgbClr val="FF66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482310" name="Line 6"/>
          <p:cNvSpPr>
            <a:spLocks noChangeShapeType="1"/>
          </p:cNvSpPr>
          <p:nvPr/>
        </p:nvSpPr>
        <p:spPr bwMode="auto">
          <a:xfrm flipH="1">
            <a:off x="838200" y="4038600"/>
            <a:ext cx="2286000" cy="0"/>
          </a:xfrm>
          <a:prstGeom prst="line">
            <a:avLst/>
          </a:prstGeom>
          <a:noFill/>
          <a:ln w="57150">
            <a:solidFill>
              <a:srgbClr val="FF66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482311" name="Line 7"/>
          <p:cNvSpPr>
            <a:spLocks noChangeShapeType="1"/>
          </p:cNvSpPr>
          <p:nvPr/>
        </p:nvSpPr>
        <p:spPr bwMode="auto">
          <a:xfrm flipV="1">
            <a:off x="4343400" y="914400"/>
            <a:ext cx="0" cy="1524000"/>
          </a:xfrm>
          <a:prstGeom prst="line">
            <a:avLst/>
          </a:prstGeom>
          <a:noFill/>
          <a:ln w="57150">
            <a:solidFill>
              <a:srgbClr val="FF66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482312" name="Line 8"/>
          <p:cNvSpPr>
            <a:spLocks noChangeShapeType="1"/>
          </p:cNvSpPr>
          <p:nvPr/>
        </p:nvSpPr>
        <p:spPr bwMode="auto">
          <a:xfrm>
            <a:off x="5767556" y="5301208"/>
            <a:ext cx="1143000" cy="990600"/>
          </a:xfrm>
          <a:prstGeom prst="line">
            <a:avLst/>
          </a:prstGeom>
          <a:noFill/>
          <a:ln w="57150">
            <a:solidFill>
              <a:srgbClr val="FF66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482313" name="Line 9"/>
          <p:cNvSpPr>
            <a:spLocks noChangeShapeType="1"/>
          </p:cNvSpPr>
          <p:nvPr/>
        </p:nvSpPr>
        <p:spPr bwMode="auto">
          <a:xfrm flipH="1">
            <a:off x="2057400" y="5562600"/>
            <a:ext cx="1143000" cy="914400"/>
          </a:xfrm>
          <a:prstGeom prst="line">
            <a:avLst/>
          </a:prstGeom>
          <a:noFill/>
          <a:ln w="57150">
            <a:solidFill>
              <a:srgbClr val="FF66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482314" name="Line 10"/>
          <p:cNvSpPr>
            <a:spLocks noChangeShapeType="1"/>
          </p:cNvSpPr>
          <p:nvPr/>
        </p:nvSpPr>
        <p:spPr bwMode="auto">
          <a:xfrm flipH="1" flipV="1">
            <a:off x="1752600" y="1447800"/>
            <a:ext cx="1371600" cy="1066800"/>
          </a:xfrm>
          <a:prstGeom prst="line">
            <a:avLst/>
          </a:prstGeom>
          <a:noFill/>
          <a:ln w="57150">
            <a:solidFill>
              <a:srgbClr val="FF66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482315" name="Line 11"/>
          <p:cNvSpPr>
            <a:spLocks noChangeShapeType="1"/>
          </p:cNvSpPr>
          <p:nvPr/>
        </p:nvSpPr>
        <p:spPr bwMode="auto">
          <a:xfrm flipV="1">
            <a:off x="5791200" y="1447800"/>
            <a:ext cx="1295400" cy="1219200"/>
          </a:xfrm>
          <a:prstGeom prst="line">
            <a:avLst/>
          </a:prstGeom>
          <a:noFill/>
          <a:ln w="57150">
            <a:solidFill>
              <a:srgbClr val="FF66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482316" name="Line 12"/>
          <p:cNvSpPr>
            <a:spLocks noChangeShapeType="1"/>
          </p:cNvSpPr>
          <p:nvPr/>
        </p:nvSpPr>
        <p:spPr bwMode="auto">
          <a:xfrm>
            <a:off x="5715000" y="4114800"/>
            <a:ext cx="1905000" cy="0"/>
          </a:xfrm>
          <a:prstGeom prst="line">
            <a:avLst/>
          </a:prstGeom>
          <a:noFill/>
          <a:ln w="57150">
            <a:solidFill>
              <a:srgbClr val="FF66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pic>
        <p:nvPicPr>
          <p:cNvPr id="12" name="Picture 11">
            <a:extLst>
              <a:ext uri="{FF2B5EF4-FFF2-40B4-BE49-F238E27FC236}">
                <a16:creationId xmlns:a16="http://schemas.microsoft.com/office/drawing/2014/main" id="{C14C76B2-CA8B-4735-AFC2-711E5215F1B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24092" y="2667000"/>
            <a:ext cx="2590908" cy="2204863"/>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3330" name="Rectangle 2"/>
          <p:cNvSpPr>
            <a:spLocks noGrp="1" noChangeArrowheads="1"/>
          </p:cNvSpPr>
          <p:nvPr>
            <p:ph type="title"/>
          </p:nvPr>
        </p:nvSpPr>
        <p:spPr/>
        <p:txBody>
          <a:bodyPr/>
          <a:lstStyle/>
          <a:p>
            <a:r>
              <a:rPr lang="en-GB"/>
              <a:t>Reformed and out-reach</a:t>
            </a:r>
          </a:p>
        </p:txBody>
      </p:sp>
      <p:sp>
        <p:nvSpPr>
          <p:cNvPr id="483331" name="Rectangle 3"/>
          <p:cNvSpPr>
            <a:spLocks noGrp="1" noChangeArrowheads="1"/>
          </p:cNvSpPr>
          <p:nvPr>
            <p:ph idx="1"/>
          </p:nvPr>
        </p:nvSpPr>
        <p:spPr/>
        <p:txBody>
          <a:bodyPr/>
          <a:lstStyle/>
          <a:p>
            <a:pPr>
              <a:buFontTx/>
              <a:buNone/>
            </a:pPr>
            <a:r>
              <a:rPr lang="en-GB" dirty="0"/>
              <a:t>Although the Reformed </a:t>
            </a:r>
            <a:r>
              <a:rPr lang="en-GB" dirty="0">
                <a:solidFill>
                  <a:srgbClr val="00FF00"/>
                </a:solidFill>
              </a:rPr>
              <a:t>always recognized the calling to preach the word, traditionally they are not strong on outreach.</a:t>
            </a:r>
          </a:p>
          <a:p>
            <a:pPr>
              <a:buFontTx/>
              <a:buNone/>
            </a:pPr>
            <a:r>
              <a:rPr lang="en-GB" dirty="0"/>
              <a:t>Reasons:</a:t>
            </a:r>
          </a:p>
          <a:p>
            <a:r>
              <a:rPr lang="en-GB" dirty="0">
                <a:solidFill>
                  <a:srgbClr val="00FF00"/>
                </a:solidFill>
              </a:rPr>
              <a:t>Confessional heritage focuses on communion</a:t>
            </a:r>
          </a:p>
          <a:p>
            <a:r>
              <a:rPr lang="en-GB" dirty="0">
                <a:solidFill>
                  <a:srgbClr val="00FF00"/>
                </a:solidFill>
              </a:rPr>
              <a:t>Church Order neglected evangelism and mission</a:t>
            </a:r>
          </a:p>
          <a:p>
            <a:r>
              <a:rPr lang="en-GB" dirty="0">
                <a:solidFill>
                  <a:srgbClr val="00FF00"/>
                </a:solidFill>
              </a:rPr>
              <a:t>At times over-emphasis on God’s sovereignty</a:t>
            </a:r>
          </a:p>
          <a:p>
            <a:r>
              <a:rPr lang="en-GB" dirty="0">
                <a:solidFill>
                  <a:srgbClr val="00FF00"/>
                </a:solidFill>
              </a:rPr>
              <a:t>At times over-emphasis on church growth by covenant.</a:t>
            </a:r>
          </a:p>
          <a:p>
            <a:r>
              <a:rPr lang="en-GB" dirty="0">
                <a:solidFill>
                  <a:srgbClr val="00FF00"/>
                </a:solidFill>
              </a:rPr>
              <a:t>Practical: too busy with own lives</a:t>
            </a:r>
          </a:p>
        </p:txBody>
      </p:sp>
      <p:sp>
        <p:nvSpPr>
          <p:cNvPr id="483333" name="Text Box 5"/>
          <p:cNvSpPr txBox="1">
            <a:spLocks noChangeArrowheads="1"/>
          </p:cNvSpPr>
          <p:nvPr/>
        </p:nvSpPr>
        <p:spPr bwMode="auto">
          <a:xfrm>
            <a:off x="7689850" y="0"/>
            <a:ext cx="144780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sz="8000">
                <a:solidFill>
                  <a:srgbClr val="00FF00"/>
                </a:solidFill>
                <a:sym typeface="Wingdings" pitchFamily="2" charset="2"/>
              </a:rPr>
              <a:t></a:t>
            </a:r>
            <a:endParaRPr lang="en-US" sz="240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8333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83331">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83331">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83331">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83331">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83331">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8333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3331"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4354" name="Rectangle 2"/>
          <p:cNvSpPr>
            <a:spLocks noGrp="1" noChangeArrowheads="1"/>
          </p:cNvSpPr>
          <p:nvPr>
            <p:ph type="title"/>
          </p:nvPr>
        </p:nvSpPr>
        <p:spPr/>
        <p:txBody>
          <a:bodyPr/>
          <a:lstStyle/>
          <a:p>
            <a:r>
              <a:rPr lang="en-GB"/>
              <a:t>What’s the use?</a:t>
            </a:r>
          </a:p>
        </p:txBody>
      </p:sp>
      <p:pic>
        <p:nvPicPr>
          <p:cNvPr id="48435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227138"/>
            <a:ext cx="9144000" cy="5630862"/>
          </a:xfrm>
          <a:prstGeom prst="rect">
            <a:avLst/>
          </a:prstGeom>
          <a:solidFill>
            <a:srgbClr val="FFFF00"/>
          </a:solidFill>
          <a:ln>
            <a:noFill/>
          </a:ln>
          <a:effectLst/>
        </p:spPr>
      </p:pic>
      <p:sp>
        <p:nvSpPr>
          <p:cNvPr id="2" name="Rectangle 1"/>
          <p:cNvSpPr/>
          <p:nvPr/>
        </p:nvSpPr>
        <p:spPr bwMode="auto">
          <a:xfrm>
            <a:off x="179512" y="1412776"/>
            <a:ext cx="5616624" cy="2308324"/>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CA" sz="4800" b="0" i="0" u="none" strike="noStrike" cap="none" normalizeH="0" baseline="0" dirty="0">
                <a:ln>
                  <a:noFill/>
                </a:ln>
                <a:solidFill>
                  <a:schemeClr val="tx2"/>
                </a:solidFill>
                <a:effectLst/>
                <a:latin typeface="Times New Roman" pitchFamily="18" charset="0"/>
              </a:rPr>
              <a:t>All the evangelizing in the world will do him no good.</a:t>
            </a:r>
          </a:p>
        </p:txBody>
      </p:sp>
      <p:sp>
        <p:nvSpPr>
          <p:cNvPr id="3" name="Rectangle 2"/>
          <p:cNvSpPr/>
          <p:nvPr/>
        </p:nvSpPr>
        <p:spPr bwMode="auto">
          <a:xfrm>
            <a:off x="6804248" y="5517232"/>
            <a:ext cx="1872208" cy="864096"/>
          </a:xfrm>
          <a:prstGeom prst="rect">
            <a:avLst/>
          </a:prstGeom>
          <a:solidFill>
            <a:srgbClr val="FFFF00">
              <a:alpha val="50196"/>
            </a:srgbClr>
          </a:solidFill>
          <a:ln w="76200" cap="flat" cmpd="sng" algn="ctr">
            <a:solidFill>
              <a:schemeClr val="bg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CA" sz="4400" b="0" i="0" u="none" strike="noStrike" cap="none" normalizeH="0" baseline="0">
              <a:ln>
                <a:noFill/>
              </a:ln>
              <a:solidFill>
                <a:schemeClr val="tx2"/>
              </a:solidFill>
              <a:effectLst/>
              <a:latin typeface="Times New Roman" pitchFamily="18" charset="0"/>
            </a:endParaRPr>
          </a:p>
        </p:txBody>
      </p:sp>
      <p:cxnSp>
        <p:nvCxnSpPr>
          <p:cNvPr id="5" name="Straight Connector 4"/>
          <p:cNvCxnSpPr/>
          <p:nvPr/>
        </p:nvCxnSpPr>
        <p:spPr bwMode="auto">
          <a:xfrm>
            <a:off x="5148064" y="3721100"/>
            <a:ext cx="1656184" cy="1796132"/>
          </a:xfrm>
          <a:prstGeom prst="line">
            <a:avLst/>
          </a:prstGeom>
          <a:noFill/>
          <a:ln w="76200" cap="flat" cmpd="sng" algn="ctr">
            <a:solidFill>
              <a:schemeClr val="bg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750" fill="hold"/>
                                        <p:tgtEl>
                                          <p:spTgt spid="3"/>
                                        </p:tgtEl>
                                        <p:attrNameLst>
                                          <p:attrName>ppt_w</p:attrName>
                                        </p:attrNameLst>
                                      </p:cBhvr>
                                      <p:tavLst>
                                        <p:tav tm="0">
                                          <p:val>
                                            <p:fltVal val="0"/>
                                          </p:val>
                                        </p:tav>
                                        <p:tav tm="100000">
                                          <p:val>
                                            <p:strVal val="#ppt_w"/>
                                          </p:val>
                                        </p:tav>
                                      </p:tavLst>
                                    </p:anim>
                                    <p:anim calcmode="lin" valueType="num">
                                      <p:cBhvr>
                                        <p:cTn id="8" dur="750" fill="hold"/>
                                        <p:tgtEl>
                                          <p:spTgt spid="3"/>
                                        </p:tgtEl>
                                        <p:attrNameLst>
                                          <p:attrName>ppt_h</p:attrName>
                                        </p:attrNameLst>
                                      </p:cBhvr>
                                      <p:tavLst>
                                        <p:tav tm="0">
                                          <p:val>
                                            <p:fltVal val="0"/>
                                          </p:val>
                                        </p:tav>
                                        <p:tav tm="100000">
                                          <p:val>
                                            <p:strVal val="#ppt_h"/>
                                          </p:val>
                                        </p:tav>
                                      </p:tavLst>
                                    </p:anim>
                                    <p:animEffect transition="in" filter="fade">
                                      <p:cBhvr>
                                        <p:cTn id="9" dur="750"/>
                                        <p:tgtEl>
                                          <p:spTgt spid="3"/>
                                        </p:tgtEl>
                                      </p:cBhvr>
                                    </p:animEffect>
                                  </p:childTnLst>
                                </p:cTn>
                              </p:par>
                            </p:childTnLst>
                          </p:cTn>
                        </p:par>
                        <p:par>
                          <p:cTn id="10" fill="hold">
                            <p:stCondLst>
                              <p:cond delay="750"/>
                            </p:stCondLst>
                            <p:childTnLst>
                              <p:par>
                                <p:cTn id="11" presetID="22" presetClass="entr" presetSubtype="4"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down)">
                                      <p:cBhvr>
                                        <p:cTn id="13" dur="1000"/>
                                        <p:tgtEl>
                                          <p:spTgt spid="5"/>
                                        </p:tgtEl>
                                      </p:cBhvr>
                                    </p:animEffect>
                                  </p:childTnLst>
                                </p:cTn>
                              </p:par>
                            </p:childTnLst>
                          </p:cTn>
                        </p:par>
                        <p:par>
                          <p:cTn id="14" fill="hold">
                            <p:stCondLst>
                              <p:cond delay="1750"/>
                            </p:stCondLst>
                            <p:childTnLst>
                              <p:par>
                                <p:cTn id="15" presetID="1"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5378" name="Rectangle 2"/>
          <p:cNvSpPr>
            <a:spLocks noGrp="1" noChangeArrowheads="1"/>
          </p:cNvSpPr>
          <p:nvPr>
            <p:ph type="title"/>
          </p:nvPr>
        </p:nvSpPr>
        <p:spPr/>
        <p:txBody>
          <a:bodyPr/>
          <a:lstStyle/>
          <a:p>
            <a:r>
              <a:rPr lang="en-GB"/>
              <a:t>But</a:t>
            </a:r>
          </a:p>
        </p:txBody>
      </p:sp>
      <p:sp>
        <p:nvSpPr>
          <p:cNvPr id="485379" name="Rectangle 3"/>
          <p:cNvSpPr>
            <a:spLocks noGrp="1" noChangeArrowheads="1"/>
          </p:cNvSpPr>
          <p:nvPr>
            <p:ph idx="1"/>
          </p:nvPr>
        </p:nvSpPr>
        <p:spPr/>
        <p:txBody>
          <a:bodyPr/>
          <a:lstStyle/>
          <a:p>
            <a:pPr>
              <a:buFontTx/>
              <a:buNone/>
            </a:pPr>
            <a:r>
              <a:rPr lang="en-GB" dirty="0"/>
              <a:t>The mission command is: </a:t>
            </a:r>
          </a:p>
          <a:p>
            <a:pPr algn="ctr">
              <a:buFontTx/>
              <a:buNone/>
            </a:pPr>
            <a:endParaRPr lang="en-GB" i="1" dirty="0"/>
          </a:p>
          <a:p>
            <a:pPr algn="ctr">
              <a:buFontTx/>
              <a:buNone/>
            </a:pPr>
            <a:endParaRPr lang="en-GB" i="1" dirty="0"/>
          </a:p>
          <a:p>
            <a:pPr>
              <a:buFontTx/>
              <a:buNone/>
            </a:pPr>
            <a:r>
              <a:rPr lang="en-GB" dirty="0"/>
              <a:t>The Church is called to be </a:t>
            </a:r>
          </a:p>
          <a:p>
            <a:pPr>
              <a:buFontTx/>
              <a:buNone/>
            </a:pPr>
            <a:endParaRPr lang="en-GB" dirty="0"/>
          </a:p>
          <a:p>
            <a:pPr>
              <a:buFontTx/>
              <a:buNone/>
            </a:pPr>
            <a:r>
              <a:rPr lang="en-GB" dirty="0"/>
              <a:t>				a light set on a hill</a:t>
            </a:r>
          </a:p>
          <a:p>
            <a:pPr>
              <a:buFontTx/>
              <a:buNone/>
            </a:pPr>
            <a:endParaRPr lang="en-GB" dirty="0"/>
          </a:p>
          <a:p>
            <a:pPr>
              <a:buFontTx/>
              <a:buNone/>
            </a:pPr>
            <a:endParaRPr lang="en-GB" dirty="0"/>
          </a:p>
          <a:p>
            <a:pPr>
              <a:buFontTx/>
              <a:buNone/>
            </a:pPr>
            <a:r>
              <a:rPr lang="en-GB" dirty="0"/>
              <a:t>					salt that changes </a:t>
            </a:r>
          </a:p>
          <a:p>
            <a:pPr>
              <a:buFontTx/>
              <a:buNone/>
            </a:pPr>
            <a:r>
              <a:rPr lang="en-GB" dirty="0"/>
              <a:t>					its surroundings</a:t>
            </a:r>
          </a:p>
        </p:txBody>
      </p:sp>
      <p:sp>
        <p:nvSpPr>
          <p:cNvPr id="6" name="AutoShape 4"/>
          <p:cNvSpPr>
            <a:spLocks noChangeArrowheads="1"/>
          </p:cNvSpPr>
          <p:nvPr/>
        </p:nvSpPr>
        <p:spPr bwMode="auto">
          <a:xfrm>
            <a:off x="1763688" y="1772816"/>
            <a:ext cx="5976664" cy="836414"/>
          </a:xfrm>
          <a:prstGeom prst="horizontalScroll">
            <a:avLst>
              <a:gd name="adj" fmla="val 4347"/>
            </a:avLst>
          </a:prstGeom>
          <a:solidFill>
            <a:srgbClr val="FF9900"/>
          </a:solidFill>
          <a:ln w="9525">
            <a:solidFill>
              <a:srgbClr val="FF66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lgn="l"/>
            <a:r>
              <a:rPr lang="en-GB" sz="2400" i="1" dirty="0">
                <a:solidFill>
                  <a:schemeClr val="bg1"/>
                </a:solidFill>
              </a:rPr>
              <a:t>Go and make disciples of all nations</a:t>
            </a:r>
            <a:endParaRPr lang="en-GB" sz="2400" dirty="0">
              <a:solidFill>
                <a:schemeClr val="tx1"/>
              </a:solidFill>
            </a:endParaRPr>
          </a:p>
          <a:p>
            <a:pPr algn="r"/>
            <a:r>
              <a:rPr lang="en-US" sz="1800" dirty="0">
                <a:solidFill>
                  <a:schemeClr val="bg1"/>
                </a:solidFill>
              </a:rPr>
              <a:t>Matthew 28:19</a:t>
            </a:r>
            <a:endParaRPr lang="en-US" sz="2000" dirty="0">
              <a:solidFill>
                <a:schemeClr val="bg1"/>
              </a:solidFill>
            </a:endParaRPr>
          </a:p>
        </p:txBody>
      </p:sp>
      <p:pic>
        <p:nvPicPr>
          <p:cNvPr id="3" name="Picture 2">
            <a:extLst>
              <a:ext uri="{FF2B5EF4-FFF2-40B4-BE49-F238E27FC236}">
                <a16:creationId xmlns:a16="http://schemas.microsoft.com/office/drawing/2014/main" id="{D83ABBE8-8050-4759-825E-38768D6A29E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3528" y="3501008"/>
            <a:ext cx="1609915" cy="2887439"/>
          </a:xfrm>
          <a:prstGeom prst="rect">
            <a:avLst/>
          </a:prstGeom>
        </p:spPr>
      </p:pic>
      <p:pic>
        <p:nvPicPr>
          <p:cNvPr id="5" name="Picture 4">
            <a:extLst>
              <a:ext uri="{FF2B5EF4-FFF2-40B4-BE49-F238E27FC236}">
                <a16:creationId xmlns:a16="http://schemas.microsoft.com/office/drawing/2014/main" id="{DCAB6B61-BFC7-4961-8BF5-2A2493BD66F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04248" y="4182417"/>
            <a:ext cx="2184078" cy="227687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ppt_x</p:attrName>
                                        </p:attrNameLst>
                                      </p:cBhvr>
                                      <p:tavLst>
                                        <p:tav tm="0">
                                          <p:val>
                                            <p:strVal val="#ppt_x-#ppt_w/2"/>
                                          </p:val>
                                        </p:tav>
                                        <p:tav tm="100000">
                                          <p:val>
                                            <p:strVal val="#ppt_x"/>
                                          </p:val>
                                        </p:tav>
                                      </p:tavLst>
                                    </p:anim>
                                    <p:anim calcmode="lin" valueType="num">
                                      <p:cBhvr>
                                        <p:cTn id="8" dur="500" fill="hold"/>
                                        <p:tgtEl>
                                          <p:spTgt spid="6"/>
                                        </p:tgtEl>
                                        <p:attrNameLst>
                                          <p:attrName>ppt_y</p:attrName>
                                        </p:attrNameLst>
                                      </p:cBhvr>
                                      <p:tavLst>
                                        <p:tav tm="0">
                                          <p:val>
                                            <p:strVal val="#ppt_y"/>
                                          </p:val>
                                        </p:tav>
                                        <p:tav tm="100000">
                                          <p:val>
                                            <p:strVal val="#ppt_y"/>
                                          </p:val>
                                        </p:tav>
                                      </p:tavLst>
                                    </p:anim>
                                    <p:anim calcmode="lin" valueType="num">
                                      <p:cBhvr>
                                        <p:cTn id="9" dur="500" fill="hold"/>
                                        <p:tgtEl>
                                          <p:spTgt spid="6"/>
                                        </p:tgtEl>
                                        <p:attrNameLst>
                                          <p:attrName>ppt_w</p:attrName>
                                        </p:attrNameLst>
                                      </p:cBhvr>
                                      <p:tavLst>
                                        <p:tav tm="0">
                                          <p:val>
                                            <p:fltVal val="0"/>
                                          </p:val>
                                        </p:tav>
                                        <p:tav tm="100000">
                                          <p:val>
                                            <p:strVal val="#ppt_w"/>
                                          </p:val>
                                        </p:tav>
                                      </p:tavLst>
                                    </p:anim>
                                    <p:anim calcmode="lin" valueType="num">
                                      <p:cBhvr>
                                        <p:cTn id="10" dur="500" fill="hold"/>
                                        <p:tgtEl>
                                          <p:spTgt spid="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22" name="Rectangle 2"/>
          <p:cNvSpPr>
            <a:spLocks noGrp="1" noChangeArrowheads="1"/>
          </p:cNvSpPr>
          <p:nvPr>
            <p:ph type="title"/>
          </p:nvPr>
        </p:nvSpPr>
        <p:spPr/>
        <p:txBody>
          <a:bodyPr/>
          <a:lstStyle/>
          <a:p>
            <a:pPr algn="l"/>
            <a:r>
              <a:rPr lang="en-GB"/>
              <a:t>Bible Study: Philippians 2:1-18</a:t>
            </a:r>
          </a:p>
        </p:txBody>
      </p:sp>
      <p:sp>
        <p:nvSpPr>
          <p:cNvPr id="491523" name="Rectangle 3"/>
          <p:cNvSpPr>
            <a:spLocks noGrp="1" noChangeArrowheads="1"/>
          </p:cNvSpPr>
          <p:nvPr>
            <p:ph idx="1"/>
          </p:nvPr>
        </p:nvSpPr>
        <p:spPr/>
        <p:txBody>
          <a:bodyPr/>
          <a:lstStyle/>
          <a:p>
            <a:pPr>
              <a:buFontTx/>
              <a:buNone/>
            </a:pPr>
            <a:r>
              <a:rPr lang="en-GB" dirty="0"/>
              <a:t>1. the way believers interact with each other</a:t>
            </a:r>
          </a:p>
          <a:p>
            <a:pPr>
              <a:buFontTx/>
              <a:buNone/>
            </a:pPr>
            <a:r>
              <a:rPr lang="en-GB" dirty="0"/>
              <a:t>2. deny yourself for the sake of others</a:t>
            </a:r>
          </a:p>
          <a:p>
            <a:pPr>
              <a:buFontTx/>
              <a:buNone/>
            </a:pPr>
            <a:r>
              <a:rPr lang="en-GB" dirty="0"/>
              <a:t>3. glorification</a:t>
            </a:r>
          </a:p>
          <a:p>
            <a:pPr>
              <a:buFontTx/>
              <a:buNone/>
            </a:pPr>
            <a:r>
              <a:rPr lang="en-GB" dirty="0"/>
              <a:t>4. make salvation happen, make it visible</a:t>
            </a:r>
          </a:p>
          <a:p>
            <a:pPr>
              <a:buFontTx/>
              <a:buNone/>
            </a:pPr>
            <a:r>
              <a:rPr lang="en-GB" dirty="0"/>
              <a:t>5. because God works in us both the will and the work</a:t>
            </a:r>
          </a:p>
          <a:p>
            <a:pPr>
              <a:buFontTx/>
              <a:buNone/>
            </a:pPr>
            <a:r>
              <a:rPr lang="en-GB" dirty="0"/>
              <a:t>6. the way believers interact</a:t>
            </a:r>
            <a:r>
              <a:rPr lang="en-US" dirty="0"/>
              <a:t> towards and with the world</a:t>
            </a:r>
          </a:p>
          <a:p>
            <a:pPr>
              <a:buFontTx/>
              <a:buNone/>
            </a:pPr>
            <a:r>
              <a:rPr lang="en-US" dirty="0"/>
              <a:t>7. So that others might believe and be saved</a:t>
            </a:r>
            <a:endParaRPr lang="en-GB" dirty="0"/>
          </a:p>
          <a:p>
            <a:pPr>
              <a:buFontTx/>
              <a:buNone/>
            </a:pPr>
            <a:endParaRPr lang="en-GB" dirty="0"/>
          </a:p>
          <a:p>
            <a:pPr>
              <a:buFontTx/>
              <a:buNone/>
            </a:pPr>
            <a:endParaRPr lang="en-GB" dirty="0"/>
          </a:p>
        </p:txBody>
      </p:sp>
      <p:pic>
        <p:nvPicPr>
          <p:cNvPr id="491524" name="Picture 4" descr="G:\Backup - juni 2009\Mijn afbeeldingen\Liturgy\Liturgie\bijbelleze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66050" y="0"/>
            <a:ext cx="1371600" cy="13716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9152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9152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9152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9152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9152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9152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9152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23" grpId="0" build="p"/>
    </p:bldLst>
  </p:timing>
</p:sld>
</file>

<file path=ppt/theme/theme1.xml><?xml version="1.0" encoding="utf-8"?>
<a:theme xmlns:a="http://schemas.openxmlformats.org/drawingml/2006/main" name="1_Office Theme">
  <a:themeElements>
    <a:clrScheme name="Office Theme 8">
      <a:dk1>
        <a:srgbClr val="C0C0C0"/>
      </a:dk1>
      <a:lt1>
        <a:srgbClr val="FFFFFF"/>
      </a:lt1>
      <a:dk2>
        <a:srgbClr val="000000"/>
      </a:dk2>
      <a:lt2>
        <a:srgbClr val="FFFFFF"/>
      </a:lt2>
      <a:accent1>
        <a:srgbClr val="00CC99"/>
      </a:accent1>
      <a:accent2>
        <a:srgbClr val="3333CC"/>
      </a:accent2>
      <a:accent3>
        <a:srgbClr val="AAAAAA"/>
      </a:accent3>
      <a:accent4>
        <a:srgbClr val="DADADA"/>
      </a:accent4>
      <a:accent5>
        <a:srgbClr val="AAE2CA"/>
      </a:accent5>
      <a:accent6>
        <a:srgbClr val="2D2DB9"/>
      </a:accent6>
      <a:hlink>
        <a:srgbClr val="CCCCFF"/>
      </a:hlink>
      <a:folHlink>
        <a:srgbClr val="B2B2B2"/>
      </a:folHlink>
    </a:clrScheme>
    <a:fontScheme name="Office Theme">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tx1"/>
        </a:solidFill>
        <a:ln w="952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altLang="en-US" sz="2400" b="0" i="0" u="none" strike="noStrike" cap="none" normalizeH="0" baseline="0" smtClean="0">
            <a:ln>
              <a:noFill/>
            </a:ln>
            <a:solidFill>
              <a:schemeClr val="bg1"/>
            </a:solidFill>
            <a:effectLst/>
            <a:latin typeface="Times New Roman" panose="02020603050405020304" pitchFamily="18" charset="0"/>
          </a:defRPr>
        </a:defPPr>
      </a:lstStyle>
    </a:spDef>
    <a:lnDef>
      <a:spPr bwMode="auto">
        <a:xfrm>
          <a:off x="0" y="0"/>
          <a:ext cx="1" cy="1"/>
        </a:xfrm>
        <a:custGeom>
          <a:avLst/>
          <a:gdLst/>
          <a:ahLst/>
          <a:cxnLst/>
          <a:rect l="0" t="0" r="0" b="0"/>
          <a:pathLst/>
        </a:custGeom>
        <a:solidFill>
          <a:schemeClr val="tx1"/>
        </a:solidFill>
        <a:ln w="952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altLang="en-US" sz="2400" b="0" i="0" u="none" strike="noStrike" cap="none" normalizeH="0" baseline="0" smtClean="0">
            <a:ln>
              <a:noFill/>
            </a:ln>
            <a:solidFill>
              <a:schemeClr val="bg1"/>
            </a:solidFill>
            <a:effectLst/>
            <a:latin typeface="Times New Roman" panose="02020603050405020304" pitchFamily="18"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Office Theme 8">
        <a:dk1>
          <a:srgbClr val="C0C0C0"/>
        </a:dk1>
        <a:lt1>
          <a:srgbClr val="FFFFFF"/>
        </a:lt1>
        <a:dk2>
          <a:srgbClr val="000000"/>
        </a:dk2>
        <a:lt2>
          <a:srgbClr val="FFFFFF"/>
        </a:lt2>
        <a:accent1>
          <a:srgbClr val="00CC99"/>
        </a:accent1>
        <a:accent2>
          <a:srgbClr val="3333CC"/>
        </a:accent2>
        <a:accent3>
          <a:srgbClr val="AAAAAA"/>
        </a:accent3>
        <a:accent4>
          <a:srgbClr val="DADADA"/>
        </a:accent4>
        <a:accent5>
          <a:srgbClr val="AAE2CA"/>
        </a:accent5>
        <a:accent6>
          <a:srgbClr val="2D2DB9"/>
        </a:accent6>
        <a:hlink>
          <a:srgbClr val="CCCCFF"/>
        </a:hlink>
        <a:folHlink>
          <a:srgbClr val="B2B2B2"/>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4267</TotalTime>
  <Words>1107</Words>
  <Application>Microsoft Office PowerPoint</Application>
  <PresentationFormat>On-screen Show (4:3)</PresentationFormat>
  <Paragraphs>176</Paragraphs>
  <Slides>22</Slides>
  <Notes>22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Arial</vt:lpstr>
      <vt:lpstr>Calibri</vt:lpstr>
      <vt:lpstr>Comic Sans MS</vt:lpstr>
      <vt:lpstr>Times New Roman</vt:lpstr>
      <vt:lpstr>Wingdings</vt:lpstr>
      <vt:lpstr>1_Office Theme</vt:lpstr>
      <vt:lpstr>Church - Reach Out!</vt:lpstr>
      <vt:lpstr>Psalm 67:1</vt:lpstr>
      <vt:lpstr>What is the Church?</vt:lpstr>
      <vt:lpstr>In-reach</vt:lpstr>
      <vt:lpstr>Out-reach?</vt:lpstr>
      <vt:lpstr>Reformed and out-reach</vt:lpstr>
      <vt:lpstr>What’s the use?</vt:lpstr>
      <vt:lpstr>But</vt:lpstr>
      <vt:lpstr>Bible Study: Philippians 2:1-18</vt:lpstr>
      <vt:lpstr>Emphasis on outreach is increasing</vt:lpstr>
      <vt:lpstr>The Church</vt:lpstr>
      <vt:lpstr>Definition</vt:lpstr>
      <vt:lpstr>The command</vt:lpstr>
      <vt:lpstr>Approaches (1)</vt:lpstr>
      <vt:lpstr>Approaches (2)</vt:lpstr>
      <vt:lpstr>Approaches (3)</vt:lpstr>
      <vt:lpstr>Approaches (4)</vt:lpstr>
      <vt:lpstr>The calling</vt:lpstr>
      <vt:lpstr>The challenges (1)</vt:lpstr>
      <vt:lpstr>The challenges (2)</vt:lpstr>
      <vt:lpstr>The challenges (3)</vt:lpstr>
      <vt:lpstr>Church plant or Church reform?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Hoe gedraagt een christen zich?</dc:title>
  <dc:creator>Roelf Janssen</dc:creator>
  <cp:lastModifiedBy>Roelf Janssen</cp:lastModifiedBy>
  <cp:revision>159</cp:revision>
  <cp:lastPrinted>2009-10-22T18:22:04Z</cp:lastPrinted>
  <dcterms:created xsi:type="dcterms:W3CDTF">2008-08-14T09:20:46Z</dcterms:created>
  <dcterms:modified xsi:type="dcterms:W3CDTF">2025-04-01T02:13:09Z</dcterms:modified>
</cp:coreProperties>
</file>