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71" r:id="rId2"/>
    <p:sldId id="957" r:id="rId3"/>
    <p:sldId id="869" r:id="rId4"/>
    <p:sldId id="939" r:id="rId5"/>
    <p:sldId id="940" r:id="rId6"/>
    <p:sldId id="941" r:id="rId7"/>
    <p:sldId id="942" r:id="rId8"/>
    <p:sldId id="953" r:id="rId9"/>
    <p:sldId id="945" r:id="rId10"/>
    <p:sldId id="944" r:id="rId11"/>
    <p:sldId id="956" r:id="rId12"/>
    <p:sldId id="946" r:id="rId13"/>
    <p:sldId id="947" r:id="rId14"/>
    <p:sldId id="959" r:id="rId15"/>
    <p:sldId id="938" r:id="rId16"/>
    <p:sldId id="958" r:id="rId17"/>
    <p:sldId id="955" r:id="rId18"/>
    <p:sldId id="943" r:id="rId19"/>
    <p:sldId id="898" r:id="rId20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FF00"/>
    <a:srgbClr val="6600FF"/>
    <a:srgbClr val="993300"/>
    <a:srgbClr val="FF0000"/>
    <a:srgbClr val="FFFF00"/>
    <a:srgbClr val="29292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85DB06F-62EE-4399-9381-CCD950C8B3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33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9FE1269-605E-41CA-8956-120986A6E6E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33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684CB-A973-4C37-A469-2E1CE7FB7904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845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852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651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430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992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992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349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690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40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566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688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75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874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472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935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523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E1269-605E-41CA-8956-120986A6E6E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32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815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039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202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7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61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879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651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549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7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65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44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943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869160"/>
            <a:ext cx="6858000" cy="1655762"/>
          </a:xfrm>
        </p:spPr>
        <p:txBody>
          <a:bodyPr/>
          <a:lstStyle/>
          <a:p>
            <a:r>
              <a:rPr lang="en-GB" dirty="0"/>
              <a:t>And forgive us our debts</a:t>
            </a:r>
          </a:p>
          <a:p>
            <a:r>
              <a:rPr lang="en-GB" dirty="0"/>
              <a:t>Lesson 27 – LD 51</a:t>
            </a:r>
          </a:p>
        </p:txBody>
      </p:sp>
      <p:pic>
        <p:nvPicPr>
          <p:cNvPr id="126989" name="Picture 13" descr="C:\Documents and Settings\Karlo Janssen\Mijn documenten\Mijn afbeeldingen\Liturgy\Liturgie\bid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17811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02435A4-1F98-4626-ADCF-E299881F24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584" y="2619598"/>
            <a:ext cx="7772400" cy="1447800"/>
          </a:xfrm>
        </p:spPr>
        <p:txBody>
          <a:bodyPr/>
          <a:lstStyle/>
          <a:p>
            <a:r>
              <a:rPr lang="en-GB" sz="4800" dirty="0"/>
              <a:t>The communication of Faith: </a:t>
            </a:r>
            <a:br>
              <a:rPr lang="en-GB" sz="4800" dirty="0"/>
            </a:br>
            <a:r>
              <a:rPr lang="en-GB" sz="4800" dirty="0"/>
              <a:t>LD 45-52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Sin</a:t>
            </a:r>
          </a:p>
        </p:txBody>
      </p:sp>
      <p:sp>
        <p:nvSpPr>
          <p:cNvPr id="813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Sins exist in three types: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</a:t>
            </a:r>
            <a:r>
              <a:rPr lang="en-GB" u="sng" dirty="0">
                <a:solidFill>
                  <a:srgbClr val="00FF00"/>
                </a:solidFill>
              </a:rPr>
              <a:t>Transgressions</a:t>
            </a:r>
            <a:r>
              <a:rPr lang="en-GB" dirty="0">
                <a:solidFill>
                  <a:srgbClr val="00FF00"/>
                </a:solidFill>
              </a:rPr>
              <a:t>: things we do which we ought not to do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</a:t>
            </a:r>
            <a:r>
              <a:rPr lang="en-GB" u="sng" dirty="0">
                <a:solidFill>
                  <a:srgbClr val="00FF00"/>
                </a:solidFill>
              </a:rPr>
              <a:t>Shortcomings</a:t>
            </a:r>
            <a:r>
              <a:rPr lang="en-GB" dirty="0">
                <a:solidFill>
                  <a:srgbClr val="00FF00"/>
                </a:solidFill>
              </a:rPr>
              <a:t>: things we do not do which we ought to do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</a:t>
            </a:r>
            <a:r>
              <a:rPr lang="en-GB" u="sng" dirty="0">
                <a:solidFill>
                  <a:srgbClr val="00FF00"/>
                </a:solidFill>
              </a:rPr>
              <a:t>Original Sin</a:t>
            </a:r>
            <a:r>
              <a:rPr lang="en-GB" dirty="0">
                <a:solidFill>
                  <a:srgbClr val="00FF00"/>
                </a:solidFill>
              </a:rPr>
              <a:t>: our natural inclination to act in a self-centred way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00FF00"/>
                </a:solidFill>
              </a:rPr>
              <a:t>Transgressions </a:t>
            </a:r>
            <a:r>
              <a:rPr lang="en-GB" dirty="0">
                <a:solidFill>
                  <a:srgbClr val="00FF00"/>
                </a:solidFill>
              </a:rPr>
              <a:t>and </a:t>
            </a:r>
            <a:r>
              <a:rPr lang="en-GB" i="1" dirty="0">
                <a:solidFill>
                  <a:srgbClr val="00FF00"/>
                </a:solidFill>
              </a:rPr>
              <a:t>Shortcomings </a:t>
            </a:r>
            <a:r>
              <a:rPr lang="en-GB" dirty="0">
                <a:solidFill>
                  <a:srgbClr val="00FF00"/>
                </a:solidFill>
              </a:rPr>
              <a:t>are </a:t>
            </a:r>
            <a:r>
              <a:rPr lang="en-GB" i="1" dirty="0">
                <a:solidFill>
                  <a:srgbClr val="00FF00"/>
                </a:solidFill>
              </a:rPr>
              <a:t>actual sins</a:t>
            </a:r>
            <a:r>
              <a:rPr lang="en-GB" dirty="0">
                <a:solidFill>
                  <a:srgbClr val="00FF00"/>
                </a:solidFill>
              </a:rPr>
              <a:t>, sins we </a:t>
            </a:r>
            <a:r>
              <a:rPr lang="en-GB" u="sng" dirty="0">
                <a:solidFill>
                  <a:srgbClr val="00FF00"/>
                </a:solidFill>
              </a:rPr>
              <a:t>do</a:t>
            </a:r>
            <a:r>
              <a:rPr lang="en-GB" dirty="0">
                <a:solidFill>
                  <a:srgbClr val="00FF00"/>
                </a:solidFill>
              </a:rPr>
              <a:t>. 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00FF00"/>
                </a:solidFill>
              </a:rPr>
              <a:t>Original sin</a:t>
            </a:r>
            <a:r>
              <a:rPr lang="en-GB" dirty="0">
                <a:solidFill>
                  <a:srgbClr val="00FF00"/>
                </a:solidFill>
              </a:rPr>
              <a:t> is sin we </a:t>
            </a:r>
            <a:r>
              <a:rPr lang="en-GB" u="sng" dirty="0">
                <a:solidFill>
                  <a:srgbClr val="00FF00"/>
                </a:solidFill>
              </a:rPr>
              <a:t>are</a:t>
            </a:r>
            <a:r>
              <a:rPr lang="en-GB" dirty="0">
                <a:solidFill>
                  <a:srgbClr val="00FF00"/>
                </a:solidFill>
              </a:rPr>
              <a:t>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Transgressions are also known as sins of commission</a:t>
            </a:r>
          </a:p>
          <a:p>
            <a:pPr>
              <a:buFontTx/>
              <a:buNone/>
            </a:pPr>
            <a:r>
              <a:rPr lang="en-GB" dirty="0"/>
              <a:t>Shortcomings are also known as sins of omission.</a:t>
            </a:r>
          </a:p>
        </p:txBody>
      </p:sp>
      <p:sp>
        <p:nvSpPr>
          <p:cNvPr id="813060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5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AutoShape 2"/>
          <p:cNvSpPr>
            <a:spLocks noChangeArrowheads="1"/>
          </p:cNvSpPr>
          <p:nvPr/>
        </p:nvSpPr>
        <p:spPr bwMode="auto">
          <a:xfrm>
            <a:off x="2819400" y="533400"/>
            <a:ext cx="2362200" cy="6429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3200" b="1">
                <a:latin typeface="Comic Sans MS" pitchFamily="66" charset="0"/>
              </a:rPr>
              <a:t>Sin</a:t>
            </a:r>
            <a:endParaRPr lang="en-GB" sz="3200">
              <a:latin typeface="Comic Sans MS" pitchFamily="66" charset="0"/>
            </a:endParaRPr>
          </a:p>
        </p:txBody>
      </p:sp>
      <p:sp>
        <p:nvSpPr>
          <p:cNvPr id="826371" name="Line 3"/>
          <p:cNvSpPr>
            <a:spLocks noChangeShapeType="1"/>
          </p:cNvSpPr>
          <p:nvPr/>
        </p:nvSpPr>
        <p:spPr bwMode="auto">
          <a:xfrm flipH="1">
            <a:off x="2362200" y="1236663"/>
            <a:ext cx="16002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826372" name="Line 4"/>
          <p:cNvSpPr>
            <a:spLocks noChangeShapeType="1"/>
          </p:cNvSpPr>
          <p:nvPr/>
        </p:nvSpPr>
        <p:spPr bwMode="auto">
          <a:xfrm>
            <a:off x="3962400" y="1236663"/>
            <a:ext cx="14478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826373" name="AutoShape 5"/>
          <p:cNvSpPr>
            <a:spLocks noChangeArrowheads="1"/>
          </p:cNvSpPr>
          <p:nvPr/>
        </p:nvSpPr>
        <p:spPr bwMode="auto">
          <a:xfrm>
            <a:off x="1143000" y="2514600"/>
            <a:ext cx="2362200" cy="6429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3200" b="1">
                <a:latin typeface="Comic Sans MS" pitchFamily="66" charset="0"/>
              </a:rPr>
              <a:t>Original</a:t>
            </a:r>
            <a:endParaRPr lang="en-GB" sz="3200">
              <a:latin typeface="Comic Sans MS" pitchFamily="66" charset="0"/>
            </a:endParaRPr>
          </a:p>
        </p:txBody>
      </p:sp>
      <p:sp>
        <p:nvSpPr>
          <p:cNvPr id="826374" name="AutoShape 6"/>
          <p:cNvSpPr>
            <a:spLocks noChangeArrowheads="1"/>
          </p:cNvSpPr>
          <p:nvPr/>
        </p:nvSpPr>
        <p:spPr bwMode="auto">
          <a:xfrm>
            <a:off x="4495800" y="2514600"/>
            <a:ext cx="2362200" cy="6429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3200" b="1">
                <a:latin typeface="Comic Sans MS" pitchFamily="66" charset="0"/>
              </a:rPr>
              <a:t>Actual</a:t>
            </a:r>
            <a:endParaRPr lang="en-GB" sz="3200">
              <a:latin typeface="Comic Sans MS" pitchFamily="66" charset="0"/>
            </a:endParaRPr>
          </a:p>
        </p:txBody>
      </p:sp>
      <p:sp>
        <p:nvSpPr>
          <p:cNvPr id="826375" name="Line 7"/>
          <p:cNvSpPr>
            <a:spLocks noChangeShapeType="1"/>
          </p:cNvSpPr>
          <p:nvPr/>
        </p:nvSpPr>
        <p:spPr bwMode="auto">
          <a:xfrm flipH="1">
            <a:off x="4038600" y="3217863"/>
            <a:ext cx="16002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826376" name="Line 8"/>
          <p:cNvSpPr>
            <a:spLocks noChangeShapeType="1"/>
          </p:cNvSpPr>
          <p:nvPr/>
        </p:nvSpPr>
        <p:spPr bwMode="auto">
          <a:xfrm>
            <a:off x="5638800" y="3217863"/>
            <a:ext cx="14478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CA"/>
          </a:p>
        </p:txBody>
      </p:sp>
      <p:sp>
        <p:nvSpPr>
          <p:cNvPr id="826377" name="AutoShape 9"/>
          <p:cNvSpPr>
            <a:spLocks noChangeArrowheads="1"/>
          </p:cNvSpPr>
          <p:nvPr/>
        </p:nvSpPr>
        <p:spPr bwMode="auto">
          <a:xfrm>
            <a:off x="1828800" y="4495800"/>
            <a:ext cx="3429000" cy="6429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3200" b="1">
                <a:latin typeface="Comic Sans MS" pitchFamily="66" charset="0"/>
              </a:rPr>
              <a:t>Transgressions</a:t>
            </a:r>
            <a:endParaRPr lang="en-GB" sz="3200">
              <a:latin typeface="Comic Sans MS" pitchFamily="66" charset="0"/>
            </a:endParaRPr>
          </a:p>
        </p:txBody>
      </p:sp>
      <p:sp>
        <p:nvSpPr>
          <p:cNvPr id="826378" name="AutoShape 10"/>
          <p:cNvSpPr>
            <a:spLocks noChangeArrowheads="1"/>
          </p:cNvSpPr>
          <p:nvPr/>
        </p:nvSpPr>
        <p:spPr bwMode="auto">
          <a:xfrm>
            <a:off x="6019800" y="4495800"/>
            <a:ext cx="3124200" cy="642938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3200" b="1">
                <a:latin typeface="Comic Sans MS" pitchFamily="66" charset="0"/>
              </a:rPr>
              <a:t>Shortcomings</a:t>
            </a:r>
            <a:endParaRPr lang="en-GB" sz="32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2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82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2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82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2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82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82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82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371" grpId="0" animBg="1"/>
      <p:bldP spid="826372" grpId="0" animBg="1"/>
      <p:bldP spid="826373" grpId="0" animBg="1" autoUpdateAnimBg="0"/>
      <p:bldP spid="826374" grpId="0" animBg="1" autoUpdateAnimBg="0"/>
      <p:bldP spid="826375" grpId="0" animBg="1"/>
      <p:bldP spid="826376" grpId="0" animBg="1"/>
      <p:bldP spid="826377" grpId="0" animBg="1" autoUpdateAnimBg="0"/>
      <p:bldP spid="826378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Debts / Guilt</a:t>
            </a:r>
          </a:p>
        </p:txBody>
      </p:sp>
      <p:sp>
        <p:nvSpPr>
          <p:cNvPr id="815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144000" cy="2438400"/>
          </a:xfrm>
        </p:spPr>
        <p:txBody>
          <a:bodyPr/>
          <a:lstStyle/>
          <a:p>
            <a:pPr>
              <a:buFontTx/>
              <a:buNone/>
            </a:pPr>
            <a:r>
              <a:rPr lang="en-GB"/>
              <a:t>Christ taught us to pray, not </a:t>
            </a:r>
          </a:p>
          <a:p>
            <a:pPr algn="ctr">
              <a:buFontTx/>
              <a:buNone/>
            </a:pPr>
            <a:r>
              <a:rPr lang="en-GB"/>
              <a:t>“Forgive us our </a:t>
            </a:r>
            <a:r>
              <a:rPr lang="en-GB" i="1"/>
              <a:t>sins</a:t>
            </a:r>
            <a:r>
              <a:rPr lang="en-GB"/>
              <a:t>” </a:t>
            </a:r>
          </a:p>
          <a:p>
            <a:pPr>
              <a:buFontTx/>
              <a:buNone/>
            </a:pPr>
            <a:r>
              <a:rPr lang="en-GB"/>
              <a:t>	but</a:t>
            </a:r>
          </a:p>
          <a:p>
            <a:pPr algn="ctr">
              <a:buFontTx/>
              <a:buNone/>
            </a:pPr>
            <a:r>
              <a:rPr lang="en-GB"/>
              <a:t>“Forgive us our </a:t>
            </a:r>
            <a:r>
              <a:rPr lang="en-GB" i="1"/>
              <a:t>debts</a:t>
            </a:r>
            <a:r>
              <a:rPr lang="en-GB"/>
              <a:t>”</a:t>
            </a:r>
          </a:p>
          <a:p>
            <a:pPr algn="ctr">
              <a:buFontTx/>
              <a:buNone/>
            </a:pPr>
            <a:endParaRPr lang="en-GB"/>
          </a:p>
          <a:p>
            <a:pPr>
              <a:buFontTx/>
              <a:buNone/>
            </a:pPr>
            <a:endParaRPr lang="en-GB"/>
          </a:p>
        </p:txBody>
      </p:sp>
      <p:sp>
        <p:nvSpPr>
          <p:cNvPr id="815108" name="Rectangle 4"/>
          <p:cNvSpPr>
            <a:spLocks noChangeArrowheads="1"/>
          </p:cNvSpPr>
          <p:nvPr/>
        </p:nvSpPr>
        <p:spPr bwMode="auto">
          <a:xfrm>
            <a:off x="0" y="3962400"/>
            <a:ext cx="9144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word </a:t>
            </a: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‘debts’ takes us deeper than ‘sins’.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not just about having done </a:t>
            </a: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something wrong (as with speeding).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more about having</a:t>
            </a: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caused hurt (as with bullying).</a:t>
            </a:r>
          </a:p>
          <a:p>
            <a:pPr marL="342900" indent="-342900" algn="l">
              <a:spcBef>
                <a:spcPct val="20000"/>
              </a:spcBef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sin, we </a:t>
            </a: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incur guilt, we create debt. We’re not paying God the love we should be.</a:t>
            </a:r>
          </a:p>
        </p:txBody>
      </p:sp>
      <p:sp>
        <p:nvSpPr>
          <p:cNvPr id="815109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10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/>
              <a:t>Forgive us our debts means</a:t>
            </a:r>
          </a:p>
        </p:txBody>
      </p:sp>
      <p:sp>
        <p:nvSpPr>
          <p:cNvPr id="8161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562600" cy="5638800"/>
          </a:xfrm>
        </p:spPr>
        <p:txBody>
          <a:bodyPr/>
          <a:lstStyle/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Forgive us all </a:t>
            </a:r>
            <a:r>
              <a:rPr lang="en-GB" dirty="0">
                <a:solidFill>
                  <a:srgbClr val="00FF00"/>
                </a:solidFill>
              </a:rPr>
              <a:t>the wrongs we did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Forgive us all </a:t>
            </a:r>
            <a:r>
              <a:rPr lang="en-GB" dirty="0">
                <a:solidFill>
                  <a:srgbClr val="00FF00"/>
                </a:solidFill>
              </a:rPr>
              <a:t>our lack of love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Forgive us all </a:t>
            </a:r>
            <a:r>
              <a:rPr lang="en-GB" dirty="0">
                <a:solidFill>
                  <a:srgbClr val="00FF00"/>
                </a:solidFill>
              </a:rPr>
              <a:t>our evil desires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Forgive us all </a:t>
            </a:r>
            <a:r>
              <a:rPr lang="en-GB" dirty="0">
                <a:solidFill>
                  <a:srgbClr val="00FF00"/>
                </a:solidFill>
              </a:rPr>
              <a:t>we owe You.</a:t>
            </a:r>
          </a:p>
        </p:txBody>
      </p:sp>
      <p:sp>
        <p:nvSpPr>
          <p:cNvPr id="816132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16133" name="Rectangle 5"/>
          <p:cNvSpPr>
            <a:spLocks noChangeArrowheads="1"/>
          </p:cNvSpPr>
          <p:nvPr/>
        </p:nvSpPr>
        <p:spPr bwMode="auto">
          <a:xfrm>
            <a:off x="5724128" y="1219200"/>
            <a:ext cx="3096344" cy="4648200"/>
          </a:xfrm>
          <a:prstGeom prst="rect">
            <a:avLst/>
          </a:prstGeom>
          <a:noFill/>
          <a:ln w="38100" cmpd="dbl">
            <a:solidFill>
              <a:srgbClr val="66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GB" sz="2800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Transgressions</a:t>
            </a:r>
          </a:p>
          <a:p>
            <a:pPr marL="342900" indent="-342900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marL="342900" indent="-342900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Shortcomings</a:t>
            </a:r>
          </a:p>
          <a:p>
            <a:pPr marL="342900" indent="-342900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marL="342900" indent="-342900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 sin</a:t>
            </a:r>
          </a:p>
          <a:p>
            <a:pPr marL="342900" indent="-342900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  <a:p>
            <a:pPr marL="342900" indent="-342900">
              <a:spcBef>
                <a:spcPct val="20000"/>
              </a:spcBef>
            </a:pPr>
            <a:r>
              <a:rPr lang="en-GB" sz="28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 TRULY sorry</a:t>
            </a:r>
          </a:p>
        </p:txBody>
      </p:sp>
      <p:pic>
        <p:nvPicPr>
          <p:cNvPr id="8" name="David &amp; Bathsheba (ThirdMill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77" y="1268760"/>
            <a:ext cx="8998446" cy="5057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8240" y="6452194"/>
            <a:ext cx="5042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>
                <a:solidFill>
                  <a:schemeClr val="tx1"/>
                </a:solidFill>
              </a:rPr>
              <a:t>Source: Third Millennium – Apostles’ Creed video 6</a:t>
            </a:r>
          </a:p>
        </p:txBody>
      </p:sp>
    </p:spTree>
    <p:extLst>
      <p:ext uri="{BB962C8B-B14F-4D97-AF65-F5344CB8AC3E}">
        <p14:creationId xmlns:p14="http://schemas.microsoft.com/office/powerpoint/2010/main" val="421320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/>
              <a:t>Bible Study: Psalm 51</a:t>
            </a:r>
          </a:p>
        </p:txBody>
      </p:sp>
      <p:pic>
        <p:nvPicPr>
          <p:cNvPr id="806916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4" y="1371600"/>
            <a:ext cx="7848872" cy="51875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/>
              <a:t>Bible Study: Psalm 51</a:t>
            </a:r>
          </a:p>
        </p:txBody>
      </p:sp>
      <p:sp>
        <p:nvSpPr>
          <p:cNvPr id="806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1. Having committed adultery with Bathsheba</a:t>
            </a:r>
          </a:p>
          <a:p>
            <a:pPr>
              <a:buFontTx/>
              <a:buNone/>
            </a:pPr>
            <a:r>
              <a:rPr lang="en-GB" dirty="0"/>
              <a:t>2. Transgressions (v1), iniquity (v2), sin (v2), evil (v4)</a:t>
            </a:r>
          </a:p>
          <a:p>
            <a:pPr>
              <a:buFontTx/>
              <a:buNone/>
            </a:pPr>
            <a:r>
              <a:rPr lang="en-GB" dirty="0"/>
              <a:t>3. Original sin (sinful from the time my mother conceived me)</a:t>
            </a:r>
          </a:p>
          <a:p>
            <a:pPr>
              <a:buFontTx/>
              <a:buNone/>
            </a:pPr>
            <a:r>
              <a:rPr lang="en-GB" dirty="0"/>
              <a:t>4. A broken spirit, a broken and contrite heart</a:t>
            </a:r>
          </a:p>
          <a:p>
            <a:pPr>
              <a:buFontTx/>
              <a:buNone/>
            </a:pPr>
            <a:r>
              <a:rPr lang="en-GB" dirty="0"/>
              <a:t>5. Cleanse, wash, hide your face, blot out, do not cast me away, save me</a:t>
            </a:r>
          </a:p>
          <a:p>
            <a:pPr>
              <a:buFontTx/>
              <a:buNone/>
            </a:pPr>
            <a:r>
              <a:rPr lang="en-GB" dirty="0"/>
              <a:t>6. Sacrifices themselves do not take away sins. They are only meaningful if there is a right attitude. </a:t>
            </a:r>
          </a:p>
        </p:txBody>
      </p:sp>
      <p:pic>
        <p:nvPicPr>
          <p:cNvPr id="806916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2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1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God is allowed to forgive</a:t>
            </a:r>
          </a:p>
        </p:txBody>
      </p:sp>
      <p:sp>
        <p:nvSpPr>
          <p:cNvPr id="824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477000" cy="47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4325" name="AutoShape 5"/>
          <p:cNvSpPr>
            <a:spLocks noChangeArrowheads="1"/>
          </p:cNvSpPr>
          <p:nvPr/>
        </p:nvSpPr>
        <p:spPr bwMode="auto">
          <a:xfrm>
            <a:off x="5105400" y="5181600"/>
            <a:ext cx="2438400" cy="685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4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4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3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Mean what you pray</a:t>
            </a:r>
          </a:p>
        </p:txBody>
      </p:sp>
      <p:sp>
        <p:nvSpPr>
          <p:cNvPr id="812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God wants us to pray </a:t>
            </a:r>
            <a:r>
              <a:rPr lang="en-GB" dirty="0">
                <a:solidFill>
                  <a:srgbClr val="00FF00"/>
                </a:solidFill>
              </a:rPr>
              <a:t>from the heart.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To ask for forgiveness means first: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knowing what sin is (lack of love and loyalty)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realizing what your sins are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shame on account of your sins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hating your sins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realizing how God views sins (Christ had to die!)</a:t>
            </a:r>
          </a:p>
          <a:p>
            <a:pPr>
              <a:buFontTx/>
              <a:buNone/>
            </a:pPr>
            <a:r>
              <a:rPr lang="en-GB" dirty="0"/>
              <a:t>Only then </a:t>
            </a:r>
            <a:r>
              <a:rPr lang="en-GB" dirty="0">
                <a:solidFill>
                  <a:srgbClr val="00FF00"/>
                </a:solidFill>
              </a:rPr>
              <a:t>can we pray for forgiveness</a:t>
            </a:r>
            <a:endParaRPr lang="en-GB" dirty="0"/>
          </a:p>
        </p:txBody>
      </p:sp>
      <p:sp>
        <p:nvSpPr>
          <p:cNvPr id="812036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fifth petition</a:t>
            </a:r>
          </a:p>
        </p:txBody>
      </p:sp>
      <p:sp>
        <p:nvSpPr>
          <p:cNvPr id="7649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3200400" cy="5638800"/>
          </a:xfrm>
        </p:spPr>
        <p:txBody>
          <a:bodyPr/>
          <a:lstStyle/>
          <a:p>
            <a:pPr>
              <a:buFontTx/>
              <a:buNone/>
            </a:pPr>
            <a:r>
              <a:rPr lang="nl-NL" dirty="0">
                <a:solidFill>
                  <a:srgbClr val="00FF00"/>
                </a:solidFill>
              </a:rPr>
              <a:t>- </a:t>
            </a:r>
            <a:r>
              <a:rPr lang="nl-NL" dirty="0"/>
              <a:t>We </a:t>
            </a:r>
            <a:r>
              <a:rPr lang="nl-NL" dirty="0">
                <a:solidFill>
                  <a:srgbClr val="00FF00"/>
                </a:solidFill>
              </a:rPr>
              <a:t>are to praise God’s Name</a:t>
            </a:r>
          </a:p>
          <a:p>
            <a:pPr>
              <a:buFontTx/>
              <a:buNone/>
            </a:pPr>
            <a:r>
              <a:rPr lang="nl-NL" dirty="0">
                <a:solidFill>
                  <a:srgbClr val="00FF00"/>
                </a:solidFill>
              </a:rPr>
              <a:t>- </a:t>
            </a:r>
            <a:r>
              <a:rPr lang="nl-NL" dirty="0"/>
              <a:t>Sins</a:t>
            </a:r>
            <a:r>
              <a:rPr lang="nl-NL" dirty="0">
                <a:solidFill>
                  <a:srgbClr val="00FF00"/>
                </a:solidFill>
              </a:rPr>
              <a:t> bring dishonour to God’s Name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- </a:t>
            </a:r>
            <a:r>
              <a:rPr lang="en-GB" dirty="0"/>
              <a:t>We</a:t>
            </a:r>
            <a:r>
              <a:rPr lang="en-GB" dirty="0">
                <a:solidFill>
                  <a:srgbClr val="00FF00"/>
                </a:solidFill>
              </a:rPr>
              <a:t> need to be forgiven, if God is to let us live and praise Him</a:t>
            </a:r>
          </a:p>
        </p:txBody>
      </p:sp>
      <p:graphicFrame>
        <p:nvGraphicFramePr>
          <p:cNvPr id="764932" name="Object 4"/>
          <p:cNvGraphicFramePr>
            <a:graphicFrameLocks noChangeAspect="1"/>
          </p:cNvGraphicFramePr>
          <p:nvPr/>
        </p:nvGraphicFramePr>
        <p:xfrm>
          <a:off x="3276600" y="1524000"/>
          <a:ext cx="5867400" cy="442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15580" imgH="3407015" progId="PowerPoint.Slide.8">
                  <p:embed/>
                </p:oleObj>
              </mc:Choice>
              <mc:Fallback>
                <p:oleObj name="Slide" r:id="rId3" imgW="4515580" imgH="3407015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524000"/>
                        <a:ext cx="5867400" cy="442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4933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64934" name="Oval 6"/>
          <p:cNvSpPr>
            <a:spLocks noChangeArrowheads="1"/>
          </p:cNvSpPr>
          <p:nvPr/>
        </p:nvSpPr>
        <p:spPr bwMode="auto">
          <a:xfrm>
            <a:off x="5486400" y="3962400"/>
            <a:ext cx="1905000" cy="1447800"/>
          </a:xfrm>
          <a:prstGeom prst="ellipse">
            <a:avLst/>
          </a:prstGeom>
          <a:solidFill>
            <a:srgbClr val="99CCFF">
              <a:alpha val="5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32:1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219200"/>
            <a:ext cx="8316416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1.Blest is the man whose trespass is forgiven,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whose sins are covered in the sight of heaven;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against whom you, O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, will graciously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not count his guilt and his iniquity.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Blest he who with a heart contrite and lowly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confesses all his sins, O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most holy;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who does not secretly your laws transgress,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whose spirit </a:t>
            </a:r>
            <a:r>
              <a:rPr lang="en-US" dirty="0" err="1">
                <a:solidFill>
                  <a:schemeClr val="tx1"/>
                </a:solidFill>
              </a:rPr>
              <a:t>harbours</a:t>
            </a:r>
            <a:r>
              <a:rPr lang="en-US" dirty="0">
                <a:solidFill>
                  <a:schemeClr val="tx1"/>
                </a:solidFill>
              </a:rPr>
              <a:t> no deceitfulness.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283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Lord’s Prayer</a:t>
            </a:r>
          </a:p>
        </p:txBody>
      </p:sp>
      <p:sp>
        <p:nvSpPr>
          <p:cNvPr id="73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000" dirty="0"/>
              <a:t>Our Father who is in heaven</a:t>
            </a:r>
          </a:p>
          <a:p>
            <a:pPr algn="ctr">
              <a:buFontTx/>
              <a:buNone/>
            </a:pPr>
            <a:endParaRPr lang="en-GB" sz="2000" dirty="0"/>
          </a:p>
          <a:p>
            <a:pPr>
              <a:buFontTx/>
              <a:buNone/>
            </a:pPr>
            <a:r>
              <a:rPr lang="en-GB" sz="2000" dirty="0"/>
              <a:t>						Hallowed be</a:t>
            </a:r>
          </a:p>
          <a:p>
            <a:pPr>
              <a:buFontTx/>
              <a:buNone/>
            </a:pPr>
            <a:r>
              <a:rPr lang="en-GB" sz="2000" dirty="0"/>
              <a:t>						 Your Name</a:t>
            </a:r>
          </a:p>
          <a:p>
            <a:pPr>
              <a:lnSpc>
                <a:spcPct val="160000"/>
              </a:lnSpc>
              <a:buFontTx/>
              <a:buNone/>
            </a:pPr>
            <a:r>
              <a:rPr lang="en-GB" sz="2000" dirty="0"/>
              <a:t>					      Your Kingdom Come</a:t>
            </a:r>
          </a:p>
          <a:p>
            <a:pPr>
              <a:lnSpc>
                <a:spcPct val="160000"/>
              </a:lnSpc>
              <a:buFontTx/>
              <a:buNone/>
            </a:pPr>
            <a:r>
              <a:rPr lang="en-GB" sz="2000" dirty="0"/>
              <a:t>				Your will be done, on earth as it is in heaven</a:t>
            </a:r>
          </a:p>
          <a:p>
            <a:pPr>
              <a:buFontTx/>
              <a:buNone/>
            </a:pPr>
            <a:endParaRPr lang="en-GB" sz="2000" dirty="0"/>
          </a:p>
          <a:p>
            <a:pPr>
              <a:buFontTx/>
              <a:buNone/>
            </a:pPr>
            <a:r>
              <a:rPr lang="en-GB" sz="2000" dirty="0"/>
              <a:t>			Give us		And forgive us		   And lead us not</a:t>
            </a:r>
          </a:p>
          <a:p>
            <a:pPr>
              <a:buFontTx/>
              <a:buNone/>
            </a:pPr>
            <a:r>
              <a:rPr lang="en-GB" sz="2000" dirty="0"/>
              <a:t>			this day		our debts as we	   	into temptation</a:t>
            </a:r>
          </a:p>
          <a:p>
            <a:pPr>
              <a:buFontTx/>
              <a:buNone/>
            </a:pPr>
            <a:r>
              <a:rPr lang="en-GB" sz="2000" dirty="0"/>
              <a:t>			our daily 	have forgiven our	   	but deliver us </a:t>
            </a:r>
          </a:p>
          <a:p>
            <a:pPr>
              <a:buFontTx/>
              <a:buNone/>
            </a:pPr>
            <a:r>
              <a:rPr lang="en-GB" sz="2000" dirty="0"/>
              <a:t>			bread		debtors		   	from evil </a:t>
            </a:r>
          </a:p>
          <a:p>
            <a:pPr>
              <a:buFontTx/>
              <a:buNone/>
            </a:pPr>
            <a:endParaRPr lang="en-GB" sz="2000" dirty="0"/>
          </a:p>
          <a:p>
            <a:pPr>
              <a:buFontTx/>
              <a:buNone/>
            </a:pPr>
            <a:r>
              <a:rPr lang="en-GB" sz="2000" dirty="0"/>
              <a:t>			For Yours is the Kingdom, the power, and the glory, forever</a:t>
            </a:r>
          </a:p>
          <a:p>
            <a:pPr>
              <a:buFontTx/>
              <a:buNone/>
            </a:pPr>
            <a:r>
              <a:rPr lang="en-GB" sz="2000" dirty="0"/>
              <a:t>							Amen</a:t>
            </a:r>
          </a:p>
        </p:txBody>
      </p:sp>
      <p:sp>
        <p:nvSpPr>
          <p:cNvPr id="735237" name="Rectangle 5"/>
          <p:cNvSpPr>
            <a:spLocks noChangeArrowheads="1"/>
          </p:cNvSpPr>
          <p:nvPr/>
        </p:nvSpPr>
        <p:spPr bwMode="auto">
          <a:xfrm>
            <a:off x="1600200" y="4038600"/>
            <a:ext cx="7543800" cy="19050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38" name="Line 6"/>
          <p:cNvSpPr>
            <a:spLocks noChangeShapeType="1"/>
          </p:cNvSpPr>
          <p:nvPr/>
        </p:nvSpPr>
        <p:spPr bwMode="auto">
          <a:xfrm>
            <a:off x="3429000" y="4038600"/>
            <a:ext cx="0" cy="190500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39" name="Line 7"/>
          <p:cNvSpPr>
            <a:spLocks noChangeShapeType="1"/>
          </p:cNvSpPr>
          <p:nvPr/>
        </p:nvSpPr>
        <p:spPr bwMode="auto">
          <a:xfrm>
            <a:off x="6324600" y="4038600"/>
            <a:ext cx="0" cy="190500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36" name="AutoShape 4"/>
          <p:cNvSpPr>
            <a:spLocks noChangeArrowheads="1"/>
          </p:cNvSpPr>
          <p:nvPr/>
        </p:nvSpPr>
        <p:spPr bwMode="auto">
          <a:xfrm>
            <a:off x="1600200" y="1447800"/>
            <a:ext cx="7543800" cy="2590800"/>
          </a:xfrm>
          <a:prstGeom prst="triangle">
            <a:avLst>
              <a:gd name="adj" fmla="val 50000"/>
            </a:avLst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40" name="Line 8"/>
          <p:cNvSpPr>
            <a:spLocks noChangeShapeType="1"/>
          </p:cNvSpPr>
          <p:nvPr/>
        </p:nvSpPr>
        <p:spPr bwMode="auto">
          <a:xfrm>
            <a:off x="2743200" y="3276600"/>
            <a:ext cx="5257800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41" name="Line 9"/>
          <p:cNvSpPr>
            <a:spLocks noChangeShapeType="1"/>
          </p:cNvSpPr>
          <p:nvPr/>
        </p:nvSpPr>
        <p:spPr bwMode="auto">
          <a:xfrm>
            <a:off x="3505200" y="2743200"/>
            <a:ext cx="3733800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42" name="Rectangle 10"/>
          <p:cNvSpPr>
            <a:spLocks noChangeArrowheads="1"/>
          </p:cNvSpPr>
          <p:nvPr/>
        </p:nvSpPr>
        <p:spPr bwMode="auto">
          <a:xfrm>
            <a:off x="1600200" y="5943600"/>
            <a:ext cx="7543800" cy="914400"/>
          </a:xfrm>
          <a:prstGeom prst="rect">
            <a:avLst/>
          </a:prstGeom>
          <a:noFill/>
          <a:ln w="6350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43" name="Oval 11"/>
          <p:cNvSpPr>
            <a:spLocks noChangeArrowheads="1"/>
          </p:cNvSpPr>
          <p:nvPr/>
        </p:nvSpPr>
        <p:spPr bwMode="auto">
          <a:xfrm>
            <a:off x="2057400" y="2362200"/>
            <a:ext cx="1828800" cy="533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000" i="1">
                <a:solidFill>
                  <a:srgbClr val="FFFF00"/>
                </a:solidFill>
                <a:latin typeface="Comic Sans MS" pitchFamily="66" charset="0"/>
              </a:rPr>
              <a:t>thereto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735244" name="Oval 12"/>
          <p:cNvSpPr>
            <a:spLocks noChangeArrowheads="1"/>
          </p:cNvSpPr>
          <p:nvPr/>
        </p:nvSpPr>
        <p:spPr bwMode="auto">
          <a:xfrm>
            <a:off x="1066800" y="2971800"/>
            <a:ext cx="1828800" cy="533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000" i="1">
                <a:solidFill>
                  <a:srgbClr val="FFFF00"/>
                </a:solidFill>
                <a:latin typeface="Comic Sans MS" pitchFamily="66" charset="0"/>
              </a:rPr>
              <a:t>thereto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735245" name="Oval 13"/>
          <p:cNvSpPr>
            <a:spLocks noChangeArrowheads="1"/>
          </p:cNvSpPr>
          <p:nvPr/>
        </p:nvSpPr>
        <p:spPr bwMode="auto">
          <a:xfrm>
            <a:off x="228600" y="3733800"/>
            <a:ext cx="1828800" cy="533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000" i="1">
                <a:solidFill>
                  <a:srgbClr val="FFFF00"/>
                </a:solidFill>
                <a:latin typeface="Comic Sans MS" pitchFamily="66" charset="0"/>
              </a:rPr>
              <a:t>thereto</a:t>
            </a:r>
            <a:endParaRPr lang="en-GB">
              <a:solidFill>
                <a:srgbClr val="FFFF00"/>
              </a:solidFill>
            </a:endParaRPr>
          </a:p>
        </p:txBody>
      </p:sp>
      <p:grpSp>
        <p:nvGrpSpPr>
          <p:cNvPr id="735250" name="Group 18"/>
          <p:cNvGrpSpPr>
            <a:grpSpLocks/>
          </p:cNvGrpSpPr>
          <p:nvPr/>
        </p:nvGrpSpPr>
        <p:grpSpPr bwMode="auto">
          <a:xfrm>
            <a:off x="3581400" y="4068191"/>
            <a:ext cx="3505200" cy="533400"/>
            <a:chOff x="2352" y="2544"/>
            <a:chExt cx="2208" cy="336"/>
          </a:xfrm>
        </p:grpSpPr>
        <p:sp>
          <p:nvSpPr>
            <p:cNvPr id="735247" name="Oval 15"/>
            <p:cNvSpPr>
              <a:spLocks noChangeArrowheads="1"/>
            </p:cNvSpPr>
            <p:nvPr/>
          </p:nvSpPr>
          <p:spPr bwMode="auto">
            <a:xfrm>
              <a:off x="4176" y="2544"/>
              <a:ext cx="384" cy="33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GB" sz="2000">
                  <a:solidFill>
                    <a:srgbClr val="FFFF00"/>
                  </a:solidFill>
                  <a:latin typeface="Comic Sans MS" pitchFamily="66" charset="0"/>
                </a:rPr>
                <a:t>&amp;</a:t>
              </a: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735248" name="Oval 16"/>
            <p:cNvSpPr>
              <a:spLocks noChangeArrowheads="1"/>
            </p:cNvSpPr>
            <p:nvPr/>
          </p:nvSpPr>
          <p:spPr bwMode="auto">
            <a:xfrm>
              <a:off x="2352" y="2544"/>
              <a:ext cx="384" cy="33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GB" sz="2000">
                  <a:solidFill>
                    <a:srgbClr val="FFFF00"/>
                  </a:solidFill>
                  <a:latin typeface="Comic Sans MS" pitchFamily="66" charset="0"/>
                </a:rPr>
                <a:t>&amp;</a:t>
              </a:r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735249" name="Oval 17"/>
          <p:cNvSpPr>
            <a:spLocks noChangeArrowheads="1"/>
          </p:cNvSpPr>
          <p:nvPr/>
        </p:nvSpPr>
        <p:spPr bwMode="auto">
          <a:xfrm>
            <a:off x="1441882" y="5905500"/>
            <a:ext cx="838200" cy="533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latin typeface="Comic Sans MS" pitchFamily="66" charset="0"/>
              </a:rPr>
              <a:t>For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35255" name="Oval 23"/>
          <p:cNvSpPr>
            <a:spLocks noChangeArrowheads="1"/>
          </p:cNvSpPr>
          <p:nvPr/>
        </p:nvSpPr>
        <p:spPr bwMode="auto">
          <a:xfrm>
            <a:off x="3352800" y="3886200"/>
            <a:ext cx="2667000" cy="1981200"/>
          </a:xfrm>
          <a:prstGeom prst="ellipse">
            <a:avLst/>
          </a:prstGeom>
          <a:solidFill>
            <a:srgbClr val="99CCFF">
              <a:alpha val="5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5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5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2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Never skipped...</a:t>
            </a:r>
          </a:p>
        </p:txBody>
      </p:sp>
      <p:sp>
        <p:nvSpPr>
          <p:cNvPr id="8079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49530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Reformed people will rarely skip the 5th petition in their prayers. </a:t>
            </a:r>
          </a:p>
          <a:p>
            <a:pPr>
              <a:buFontTx/>
              <a:buNone/>
            </a:pPr>
            <a:r>
              <a:rPr lang="en-GB" dirty="0"/>
              <a:t>We feel the need for forgiveness so much, we’ve even created a closing sentence for our prayers about it, just in case we missed it...</a:t>
            </a:r>
          </a:p>
        </p:txBody>
      </p:sp>
      <p:pic>
        <p:nvPicPr>
          <p:cNvPr id="807940" name="Picture 4" descr="C:\Documents and Settings\Karlo Janssen\Mijn documenten\Mijn afbeeldingen\Liturgy\Liturgie\bid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53000"/>
            <a:ext cx="17811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7941" name="AutoShape 5"/>
          <p:cNvSpPr>
            <a:spLocks noChangeArrowheads="1"/>
          </p:cNvSpPr>
          <p:nvPr/>
        </p:nvSpPr>
        <p:spPr bwMode="auto">
          <a:xfrm>
            <a:off x="5562600" y="1600200"/>
            <a:ext cx="3124200" cy="1946275"/>
          </a:xfrm>
          <a:prstGeom prst="wedgeRoundRectCallout">
            <a:avLst>
              <a:gd name="adj1" fmla="val -48019"/>
              <a:gd name="adj2" fmla="val 125856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800" i="1"/>
              <a:t>All this we pray, in the forgiveness of all our sins, for Jesus’ sake. Amen.</a:t>
            </a:r>
            <a:endParaRPr lang="en-GB"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 we take it seriously?</a:t>
            </a:r>
          </a:p>
        </p:txBody>
      </p:sp>
      <p:sp>
        <p:nvSpPr>
          <p:cNvPr id="808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/>
          </a:p>
        </p:txBody>
      </p:sp>
      <p:pic>
        <p:nvPicPr>
          <p:cNvPr id="808966" name="Picture 6" descr="C:\Documents and Settings\Karlo Janssen\Mijn documenten\Mijn afbeeldingen\Liturgy\Liturgie\bid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53000"/>
            <a:ext cx="17811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65" name="AutoShape 5"/>
          <p:cNvSpPr>
            <a:spLocks noChangeArrowheads="1"/>
          </p:cNvSpPr>
          <p:nvPr/>
        </p:nvSpPr>
        <p:spPr bwMode="auto">
          <a:xfrm>
            <a:off x="457200" y="1066800"/>
            <a:ext cx="8534400" cy="2408238"/>
          </a:xfrm>
          <a:prstGeom prst="wedgeRoundRectCallout">
            <a:avLst>
              <a:gd name="adj1" fmla="val -9505"/>
              <a:gd name="adj2" fmla="val 111898"/>
              <a:gd name="adj3" fmla="val 16667"/>
            </a:avLst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800" i="1"/>
              <a:t>I am sinful, inclined to all evil. I make mistakes and have my faults, like all other people. I need forgiveness. Good thing I can ask God for it. And God loves to forgive, for He is love.</a:t>
            </a:r>
          </a:p>
          <a:p>
            <a:r>
              <a:rPr lang="en-GB" sz="2800" i="1"/>
              <a:t>“Lord, forgive my sins.” There, done.</a:t>
            </a:r>
            <a:endParaRPr lang="en-GB" i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 we feel </a:t>
            </a:r>
            <a:r>
              <a:rPr lang="en-GB" i="1"/>
              <a:t>guilty</a:t>
            </a:r>
            <a:r>
              <a:rPr lang="en-GB"/>
              <a:t>?</a:t>
            </a:r>
          </a:p>
        </p:txBody>
      </p:sp>
      <p:sp>
        <p:nvSpPr>
          <p:cNvPr id="809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We feel the need to ask for forgiveness.</a:t>
            </a:r>
          </a:p>
          <a:p>
            <a:pPr>
              <a:buFontTx/>
              <a:buNone/>
            </a:pPr>
            <a:r>
              <a:rPr lang="en-GB" dirty="0"/>
              <a:t>But when praying for forgiveness, have we thought about what the sins are that need forgiving?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sz="2400" i="1" dirty="0">
                <a:solidFill>
                  <a:srgbClr val="FF6600"/>
                </a:solidFill>
              </a:rPr>
              <a:t>A minister once spoke with a lady, known to be a gossip.</a:t>
            </a:r>
          </a:p>
          <a:p>
            <a:pPr>
              <a:buFontTx/>
              <a:buNone/>
            </a:pPr>
            <a:r>
              <a:rPr lang="en-GB" sz="2400" i="1" dirty="0">
                <a:solidFill>
                  <a:srgbClr val="FF6600"/>
                </a:solidFill>
              </a:rPr>
              <a:t>Lady (mournfully): “Reverend, I’m just a poor sinner.”</a:t>
            </a:r>
          </a:p>
          <a:p>
            <a:pPr>
              <a:buFontTx/>
              <a:buNone/>
            </a:pPr>
            <a:r>
              <a:rPr lang="en-GB" sz="2400" i="1" dirty="0">
                <a:solidFill>
                  <a:srgbClr val="FF6600"/>
                </a:solidFill>
              </a:rPr>
              <a:t>Minister: “I know. I’ve been told that.”</a:t>
            </a:r>
          </a:p>
          <a:p>
            <a:pPr>
              <a:buFontTx/>
              <a:buNone/>
            </a:pPr>
            <a:r>
              <a:rPr lang="en-GB" sz="2400" i="1" dirty="0">
                <a:solidFill>
                  <a:srgbClr val="FF6600"/>
                </a:solidFill>
              </a:rPr>
              <a:t>Lady (angrily): “Who said that about me?”</a:t>
            </a:r>
            <a:endParaRPr lang="en-GB" sz="2400" dirty="0">
              <a:solidFill>
                <a:srgbClr val="FF6600"/>
              </a:solidFill>
            </a:endParaRPr>
          </a:p>
          <a:p>
            <a:pPr>
              <a:buFontTx/>
              <a:buNone/>
            </a:pPr>
            <a:endParaRPr lang="en-GB" sz="2400" dirty="0">
              <a:solidFill>
                <a:srgbClr val="FF6600"/>
              </a:solidFill>
            </a:endParaRPr>
          </a:p>
          <a:p>
            <a:pPr>
              <a:buFontTx/>
              <a:buNone/>
            </a:pPr>
            <a:r>
              <a:rPr lang="en-GB" dirty="0"/>
              <a:t>How guilty does this lady feel?</a:t>
            </a:r>
            <a:endParaRPr lang="en-GB" sz="2400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89513"/>
            <a:ext cx="2819400" cy="186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Praying the 5th petition</a:t>
            </a:r>
          </a:p>
        </p:txBody>
      </p:sp>
      <p:sp>
        <p:nvSpPr>
          <p:cNvPr id="811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In the Reformed tradition</a:t>
            </a:r>
            <a:r>
              <a:rPr lang="en-GB" dirty="0">
                <a:solidFill>
                  <a:srgbClr val="00FF00"/>
                </a:solidFill>
              </a:rPr>
              <a:t>, praying for forgiveness  </a:t>
            </a:r>
            <a:r>
              <a:rPr lang="en-GB" dirty="0"/>
              <a:t>is</a:t>
            </a:r>
            <a:r>
              <a:rPr lang="en-GB" dirty="0">
                <a:solidFill>
                  <a:srgbClr val="00FF00"/>
                </a:solidFill>
              </a:rPr>
              <a:t> </a:t>
            </a:r>
            <a:r>
              <a:rPr lang="en-GB" dirty="0"/>
              <a:t>considered very necessary</a:t>
            </a:r>
            <a:r>
              <a:rPr lang="en-GB" dirty="0">
                <a:solidFill>
                  <a:srgbClr val="00FF00"/>
                </a:solidFill>
              </a:rPr>
              <a:t>.</a:t>
            </a:r>
          </a:p>
          <a:p>
            <a:pPr>
              <a:buFontTx/>
              <a:buNone/>
            </a:pPr>
            <a:r>
              <a:rPr lang="en-GB" dirty="0"/>
              <a:t>This can lead to a request for forgiveness: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too easily made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made without a true sense of guilt.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811012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8110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67138"/>
            <a:ext cx="4495800" cy="309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Catechism</a:t>
            </a:r>
          </a:p>
        </p:txBody>
      </p:sp>
      <p:sp>
        <p:nvSpPr>
          <p:cNvPr id="822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126.Q. What is the fifth petition?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A. Forgive us our debts, as we also have forgiven our debtors.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That is: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For the sake of Christ’s blood,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	do not impute to us, wretched sinners;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		any of our transgressions,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		nor the evil which still clings to us,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	as we also find this evidence of Your grace in us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	that we are fully determined wholeheartedly </a:t>
            </a:r>
          </a:p>
          <a:p>
            <a:pPr>
              <a:buFontTx/>
              <a:buNone/>
            </a:pPr>
            <a:r>
              <a:rPr lang="en-GB" i="1" dirty="0">
                <a:solidFill>
                  <a:srgbClr val="FFFF00"/>
                </a:solidFill>
              </a:rPr>
              <a:t>			to forgive our neighbour.</a:t>
            </a:r>
          </a:p>
        </p:txBody>
      </p:sp>
      <p:sp>
        <p:nvSpPr>
          <p:cNvPr id="822276" name="AutoShape 4"/>
          <p:cNvSpPr>
            <a:spLocks noChangeArrowheads="1"/>
          </p:cNvSpPr>
          <p:nvPr/>
        </p:nvSpPr>
        <p:spPr bwMode="auto">
          <a:xfrm>
            <a:off x="1763688" y="3789040"/>
            <a:ext cx="6096000" cy="1066800"/>
          </a:xfrm>
          <a:prstGeom prst="roundRect">
            <a:avLst>
              <a:gd name="adj" fmla="val 16667"/>
            </a:avLst>
          </a:prstGeom>
          <a:solidFill>
            <a:schemeClr val="accent1">
              <a:alpha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2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2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2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0"/>
            <a:ext cx="449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40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Terms </a:t>
            </a:r>
            <a:r>
              <a:rPr lang="en-GB" sz="2400" i="1" dirty="0"/>
              <a:t>(Remember this?)</a:t>
            </a:r>
            <a:endParaRPr lang="en-GB" i="1" dirty="0"/>
          </a:p>
        </p:txBody>
      </p:sp>
      <p:sp>
        <p:nvSpPr>
          <p:cNvPr id="814084" name="Rectangle 4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45720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u="sng" dirty="0"/>
              <a:t>Good</a:t>
            </a:r>
            <a:r>
              <a:rPr lang="en-GB" dirty="0"/>
              <a:t>: suited for purpose, hence</a:t>
            </a:r>
          </a:p>
          <a:p>
            <a:pPr>
              <a:buFontTx/>
              <a:buNone/>
            </a:pPr>
            <a:r>
              <a:rPr lang="en-GB" u="sng" dirty="0"/>
              <a:t>To do good</a:t>
            </a:r>
            <a:r>
              <a:rPr lang="en-GB" dirty="0"/>
              <a:t>: an act of love and loyalty, you hit the target bulls eye</a:t>
            </a:r>
          </a:p>
          <a:p>
            <a:pPr>
              <a:buFontTx/>
              <a:buNone/>
            </a:pPr>
            <a:r>
              <a:rPr lang="en-GB" u="sng" dirty="0"/>
              <a:t>To sin</a:t>
            </a:r>
            <a:r>
              <a:rPr lang="en-GB" dirty="0"/>
              <a:t>: to miss the target, an act of self-centredness</a:t>
            </a:r>
          </a:p>
          <a:p>
            <a:pPr>
              <a:buFontTx/>
              <a:buNone/>
            </a:pPr>
            <a:r>
              <a:rPr lang="en-GB" u="sng" dirty="0"/>
              <a:t>Law (Torah)</a:t>
            </a:r>
            <a:r>
              <a:rPr lang="en-GB" dirty="0"/>
              <a:t>: guideline for shooting at the target of love and loyalty</a:t>
            </a:r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814086" name="Text Box 6"/>
          <p:cNvSpPr txBox="1">
            <a:spLocks noChangeArrowheads="1"/>
          </p:cNvSpPr>
          <p:nvPr/>
        </p:nvSpPr>
        <p:spPr bwMode="auto">
          <a:xfrm>
            <a:off x="6324600" y="3171825"/>
            <a:ext cx="106680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10600">
                <a:solidFill>
                  <a:srgbClr val="FF0000"/>
                </a:solidFill>
                <a:sym typeface="Symbol" pitchFamily="18" charset="2"/>
              </a:rPr>
              <a:t></a:t>
            </a:r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8035</TotalTime>
  <Words>1103</Words>
  <Application>Microsoft Office PowerPoint</Application>
  <PresentationFormat>On-screen Show (4:3)</PresentationFormat>
  <Paragraphs>162</Paragraphs>
  <Slides>19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Comic Sans MS</vt:lpstr>
      <vt:lpstr>Symbol</vt:lpstr>
      <vt:lpstr>Times New Roman</vt:lpstr>
      <vt:lpstr>Wingdings</vt:lpstr>
      <vt:lpstr>1_Office Theme</vt:lpstr>
      <vt:lpstr>Slide</vt:lpstr>
      <vt:lpstr>The communication of Faith:  LD 45-52</vt:lpstr>
      <vt:lpstr>Psalm 32:1</vt:lpstr>
      <vt:lpstr>The Lord’s Prayer</vt:lpstr>
      <vt:lpstr>Never skipped...</vt:lpstr>
      <vt:lpstr>Do we take it seriously?</vt:lpstr>
      <vt:lpstr>Do we feel guilty?</vt:lpstr>
      <vt:lpstr>Praying the 5th petition</vt:lpstr>
      <vt:lpstr>Catechism</vt:lpstr>
      <vt:lpstr>Terms (Remember this?)</vt:lpstr>
      <vt:lpstr>Sin</vt:lpstr>
      <vt:lpstr>PowerPoint Presentation</vt:lpstr>
      <vt:lpstr>Debts / Guilt</vt:lpstr>
      <vt:lpstr>Forgive us our debts means</vt:lpstr>
      <vt:lpstr>Be TRULY sorry</vt:lpstr>
      <vt:lpstr>Bible Study: Psalm 51</vt:lpstr>
      <vt:lpstr>Bible Study: Psalm 51</vt:lpstr>
      <vt:lpstr>Why God is allowed to forgive</vt:lpstr>
      <vt:lpstr>Mean what you pray</vt:lpstr>
      <vt:lpstr>The fifth petition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236</cp:revision>
  <cp:lastPrinted>2010-02-18T18:14:08Z</cp:lastPrinted>
  <dcterms:created xsi:type="dcterms:W3CDTF">2008-08-14T09:20:46Z</dcterms:created>
  <dcterms:modified xsi:type="dcterms:W3CDTF">2025-04-22T04:01:28Z</dcterms:modified>
</cp:coreProperties>
</file>