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371" r:id="rId2"/>
    <p:sldId id="969" r:id="rId3"/>
    <p:sldId id="970" r:id="rId4"/>
    <p:sldId id="869" r:id="rId5"/>
    <p:sldId id="956" r:id="rId6"/>
    <p:sldId id="961" r:id="rId7"/>
    <p:sldId id="962" r:id="rId8"/>
    <p:sldId id="968" r:id="rId9"/>
    <p:sldId id="960" r:id="rId10"/>
    <p:sldId id="952" r:id="rId11"/>
    <p:sldId id="958" r:id="rId12"/>
    <p:sldId id="959" r:id="rId13"/>
    <p:sldId id="950" r:id="rId14"/>
    <p:sldId id="957" r:id="rId15"/>
    <p:sldId id="965" r:id="rId16"/>
    <p:sldId id="963" r:id="rId17"/>
    <p:sldId id="971" r:id="rId18"/>
    <p:sldId id="966" r:id="rId19"/>
    <p:sldId id="964" r:id="rId20"/>
    <p:sldId id="898" r:id="rId21"/>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00FF"/>
    <a:srgbClr val="99CCFF"/>
    <a:srgbClr val="993300"/>
    <a:srgbClr val="FF0000"/>
    <a:srgbClr val="FFFF00"/>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004"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D9A4345D-0FE2-4AFD-B8E1-6E1F9F4A03DF}" type="slidenum">
              <a:rPr lang="en-GB"/>
              <a:pPr/>
              <a:t>‹#›</a:t>
            </a:fld>
            <a:endParaRPr lang="en-GB"/>
          </a:p>
        </p:txBody>
      </p:sp>
    </p:spTree>
    <p:extLst>
      <p:ext uri="{BB962C8B-B14F-4D97-AF65-F5344CB8AC3E}">
        <p14:creationId xmlns:p14="http://schemas.microsoft.com/office/powerpoint/2010/main" val="273733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EEB8FBEA-57BF-477F-8C51-AB81A48BCEC7}" type="slidenum">
              <a:rPr lang="en-GB"/>
              <a:pPr/>
              <a:t>‹#›</a:t>
            </a:fld>
            <a:endParaRPr lang="en-GB"/>
          </a:p>
        </p:txBody>
      </p:sp>
    </p:spTree>
    <p:extLst>
      <p:ext uri="{BB962C8B-B14F-4D97-AF65-F5344CB8AC3E}">
        <p14:creationId xmlns:p14="http://schemas.microsoft.com/office/powerpoint/2010/main" val="3326673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8BB4C-AF1A-4ED3-B44D-7042A3348656}"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10</a:t>
            </a:fld>
            <a:endParaRPr lang="en-GB"/>
          </a:p>
        </p:txBody>
      </p:sp>
    </p:spTree>
    <p:extLst>
      <p:ext uri="{BB962C8B-B14F-4D97-AF65-F5344CB8AC3E}">
        <p14:creationId xmlns:p14="http://schemas.microsoft.com/office/powerpoint/2010/main" val="388134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11</a:t>
            </a:fld>
            <a:endParaRPr lang="en-GB"/>
          </a:p>
        </p:txBody>
      </p:sp>
    </p:spTree>
    <p:extLst>
      <p:ext uri="{BB962C8B-B14F-4D97-AF65-F5344CB8AC3E}">
        <p14:creationId xmlns:p14="http://schemas.microsoft.com/office/powerpoint/2010/main" val="94490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12</a:t>
            </a:fld>
            <a:endParaRPr lang="en-GB"/>
          </a:p>
        </p:txBody>
      </p:sp>
    </p:spTree>
    <p:extLst>
      <p:ext uri="{BB962C8B-B14F-4D97-AF65-F5344CB8AC3E}">
        <p14:creationId xmlns:p14="http://schemas.microsoft.com/office/powerpoint/2010/main" val="21770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13</a:t>
            </a:fld>
            <a:endParaRPr lang="en-GB"/>
          </a:p>
        </p:txBody>
      </p:sp>
    </p:spTree>
    <p:extLst>
      <p:ext uri="{BB962C8B-B14F-4D97-AF65-F5344CB8AC3E}">
        <p14:creationId xmlns:p14="http://schemas.microsoft.com/office/powerpoint/2010/main" val="3536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14</a:t>
            </a:fld>
            <a:endParaRPr lang="en-GB"/>
          </a:p>
        </p:txBody>
      </p:sp>
    </p:spTree>
    <p:extLst>
      <p:ext uri="{BB962C8B-B14F-4D97-AF65-F5344CB8AC3E}">
        <p14:creationId xmlns:p14="http://schemas.microsoft.com/office/powerpoint/2010/main" val="254142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15</a:t>
            </a:fld>
            <a:endParaRPr lang="en-GB"/>
          </a:p>
        </p:txBody>
      </p:sp>
    </p:spTree>
    <p:extLst>
      <p:ext uri="{BB962C8B-B14F-4D97-AF65-F5344CB8AC3E}">
        <p14:creationId xmlns:p14="http://schemas.microsoft.com/office/powerpoint/2010/main" val="363303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16</a:t>
            </a:fld>
            <a:endParaRPr lang="en-GB"/>
          </a:p>
        </p:txBody>
      </p:sp>
    </p:spTree>
    <p:extLst>
      <p:ext uri="{BB962C8B-B14F-4D97-AF65-F5344CB8AC3E}">
        <p14:creationId xmlns:p14="http://schemas.microsoft.com/office/powerpoint/2010/main" val="224734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17</a:t>
            </a:fld>
            <a:endParaRPr lang="en-GB"/>
          </a:p>
        </p:txBody>
      </p:sp>
    </p:spTree>
    <p:extLst>
      <p:ext uri="{BB962C8B-B14F-4D97-AF65-F5344CB8AC3E}">
        <p14:creationId xmlns:p14="http://schemas.microsoft.com/office/powerpoint/2010/main" val="224734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18</a:t>
            </a:fld>
            <a:endParaRPr lang="en-GB"/>
          </a:p>
        </p:txBody>
      </p:sp>
    </p:spTree>
    <p:extLst>
      <p:ext uri="{BB962C8B-B14F-4D97-AF65-F5344CB8AC3E}">
        <p14:creationId xmlns:p14="http://schemas.microsoft.com/office/powerpoint/2010/main" val="122756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19</a:t>
            </a:fld>
            <a:endParaRPr lang="en-GB"/>
          </a:p>
        </p:txBody>
      </p:sp>
    </p:spTree>
    <p:extLst>
      <p:ext uri="{BB962C8B-B14F-4D97-AF65-F5344CB8AC3E}">
        <p14:creationId xmlns:p14="http://schemas.microsoft.com/office/powerpoint/2010/main" val="29232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2</a:t>
            </a:fld>
            <a:endParaRPr lang="en-GB"/>
          </a:p>
        </p:txBody>
      </p:sp>
    </p:spTree>
    <p:extLst>
      <p:ext uri="{BB962C8B-B14F-4D97-AF65-F5344CB8AC3E}">
        <p14:creationId xmlns:p14="http://schemas.microsoft.com/office/powerpoint/2010/main" val="175386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20</a:t>
            </a:fld>
            <a:endParaRPr lang="en-GB"/>
          </a:p>
        </p:txBody>
      </p:sp>
    </p:spTree>
    <p:extLst>
      <p:ext uri="{BB962C8B-B14F-4D97-AF65-F5344CB8AC3E}">
        <p14:creationId xmlns:p14="http://schemas.microsoft.com/office/powerpoint/2010/main" val="385628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3</a:t>
            </a:fld>
            <a:endParaRPr lang="en-GB"/>
          </a:p>
        </p:txBody>
      </p:sp>
    </p:spTree>
    <p:extLst>
      <p:ext uri="{BB962C8B-B14F-4D97-AF65-F5344CB8AC3E}">
        <p14:creationId xmlns:p14="http://schemas.microsoft.com/office/powerpoint/2010/main" val="175386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4</a:t>
            </a:fld>
            <a:endParaRPr lang="en-GB"/>
          </a:p>
        </p:txBody>
      </p:sp>
    </p:spTree>
    <p:extLst>
      <p:ext uri="{BB962C8B-B14F-4D97-AF65-F5344CB8AC3E}">
        <p14:creationId xmlns:p14="http://schemas.microsoft.com/office/powerpoint/2010/main" val="233818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5</a:t>
            </a:fld>
            <a:endParaRPr lang="en-GB"/>
          </a:p>
        </p:txBody>
      </p:sp>
    </p:spTree>
    <p:extLst>
      <p:ext uri="{BB962C8B-B14F-4D97-AF65-F5344CB8AC3E}">
        <p14:creationId xmlns:p14="http://schemas.microsoft.com/office/powerpoint/2010/main" val="71251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6</a:t>
            </a:fld>
            <a:endParaRPr lang="en-GB"/>
          </a:p>
        </p:txBody>
      </p:sp>
    </p:spTree>
    <p:extLst>
      <p:ext uri="{BB962C8B-B14F-4D97-AF65-F5344CB8AC3E}">
        <p14:creationId xmlns:p14="http://schemas.microsoft.com/office/powerpoint/2010/main" val="162593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35A4C3-BE0D-47A2-BFA7-CA69A352594B}" type="slidenum">
              <a:rPr lang="en-GB" smtClean="0"/>
              <a:pPr/>
              <a:t>7</a:t>
            </a:fld>
            <a:endParaRPr lang="en-GB"/>
          </a:p>
        </p:txBody>
      </p:sp>
    </p:spTree>
    <p:extLst>
      <p:ext uri="{BB962C8B-B14F-4D97-AF65-F5344CB8AC3E}">
        <p14:creationId xmlns:p14="http://schemas.microsoft.com/office/powerpoint/2010/main" val="264367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8</a:t>
            </a:fld>
            <a:endParaRPr lang="en-GB"/>
          </a:p>
        </p:txBody>
      </p:sp>
    </p:spTree>
    <p:extLst>
      <p:ext uri="{BB962C8B-B14F-4D97-AF65-F5344CB8AC3E}">
        <p14:creationId xmlns:p14="http://schemas.microsoft.com/office/powerpoint/2010/main" val="168389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B8FBEA-57BF-477F-8C51-AB81A48BCEC7}" type="slidenum">
              <a:rPr lang="en-GB" smtClean="0"/>
              <a:pPr/>
              <a:t>9</a:t>
            </a:fld>
            <a:endParaRPr lang="en-GB"/>
          </a:p>
        </p:txBody>
      </p:sp>
    </p:spTree>
    <p:extLst>
      <p:ext uri="{BB962C8B-B14F-4D97-AF65-F5344CB8AC3E}">
        <p14:creationId xmlns:p14="http://schemas.microsoft.com/office/powerpoint/2010/main" val="207588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0137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6733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0912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467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4286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733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0564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8556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9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82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6083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41885749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subTitle" idx="1"/>
          </p:nvPr>
        </p:nvSpPr>
        <p:spPr>
          <a:xfrm>
            <a:off x="1143000" y="4653136"/>
            <a:ext cx="6858000" cy="1655762"/>
          </a:xfrm>
        </p:spPr>
        <p:txBody>
          <a:bodyPr/>
          <a:lstStyle/>
          <a:p>
            <a:r>
              <a:rPr lang="en-GB" dirty="0"/>
              <a:t>And lead us not into temptation…</a:t>
            </a:r>
          </a:p>
          <a:p>
            <a:r>
              <a:rPr lang="en-GB" dirty="0"/>
              <a:t>For Yours is the Kingdom...Amen</a:t>
            </a:r>
          </a:p>
          <a:p>
            <a:r>
              <a:rPr lang="en-GB" dirty="0"/>
              <a:t>Lesson 28 – LD 52</a:t>
            </a:r>
          </a:p>
        </p:txBody>
      </p:sp>
      <p:pic>
        <p:nvPicPr>
          <p:cNvPr id="126989" name="Picture 13"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A054CD19-958F-4520-8864-24F88F289C21}"/>
              </a:ext>
            </a:extLst>
          </p:cNvPr>
          <p:cNvSpPr>
            <a:spLocks noGrp="1" noChangeArrowheads="1"/>
          </p:cNvSpPr>
          <p:nvPr>
            <p:ph type="ctrTitle"/>
          </p:nvPr>
        </p:nvSpPr>
        <p:spPr>
          <a:xfrm>
            <a:off x="827584" y="2619598"/>
            <a:ext cx="7772400" cy="1447800"/>
          </a:xfrm>
        </p:spPr>
        <p:txBody>
          <a:bodyPr/>
          <a:lstStyle/>
          <a:p>
            <a:r>
              <a:rPr lang="en-GB" sz="4800" dirty="0"/>
              <a:t>The communication of Faith: </a:t>
            </a:r>
            <a:br>
              <a:rPr lang="en-GB" sz="4800" dirty="0"/>
            </a:br>
            <a:r>
              <a:rPr lang="en-GB" sz="4800" dirty="0"/>
              <a:t>LD 45-52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p:txBody>
          <a:bodyPr/>
          <a:lstStyle/>
          <a:p>
            <a:r>
              <a:rPr lang="en-GB"/>
              <a:t>Catechism</a:t>
            </a:r>
          </a:p>
        </p:txBody>
      </p:sp>
      <p:sp>
        <p:nvSpPr>
          <p:cNvPr id="821251"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21252" name="AutoShape 4"/>
          <p:cNvSpPr>
            <a:spLocks noChangeArrowheads="1"/>
          </p:cNvSpPr>
          <p:nvPr/>
        </p:nvSpPr>
        <p:spPr bwMode="auto">
          <a:xfrm>
            <a:off x="0" y="3657600"/>
            <a:ext cx="8686800" cy="914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21252"/>
                                        </p:tgtEl>
                                        <p:attrNameLst>
                                          <p:attrName>style.visibility</p:attrName>
                                        </p:attrNameLst>
                                      </p:cBhvr>
                                      <p:to>
                                        <p:strVal val="visible"/>
                                      </p:to>
                                    </p:set>
                                    <p:anim calcmode="lin" valueType="num">
                                      <p:cBhvr>
                                        <p:cTn id="7" dur="500" fill="hold"/>
                                        <p:tgtEl>
                                          <p:spTgt spid="821252"/>
                                        </p:tgtEl>
                                        <p:attrNameLst>
                                          <p:attrName>ppt_w</p:attrName>
                                        </p:attrNameLst>
                                      </p:cBhvr>
                                      <p:tavLst>
                                        <p:tav tm="0">
                                          <p:val>
                                            <p:fltVal val="0"/>
                                          </p:val>
                                        </p:tav>
                                        <p:tav tm="100000">
                                          <p:val>
                                            <p:strVal val="#ppt_w"/>
                                          </p:val>
                                        </p:tav>
                                      </p:tavLst>
                                    </p:anim>
                                    <p:anim calcmode="lin" valueType="num">
                                      <p:cBhvr>
                                        <p:cTn id="8" dur="500" fill="hold"/>
                                        <p:tgtEl>
                                          <p:spTgt spid="821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GB"/>
              <a:t>Three enemies</a:t>
            </a:r>
          </a:p>
        </p:txBody>
      </p:sp>
      <p:sp>
        <p:nvSpPr>
          <p:cNvPr id="827402" name="Text Box 10"/>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grpSp>
        <p:nvGrpSpPr>
          <p:cNvPr id="827408" name="Group 16"/>
          <p:cNvGrpSpPr>
            <a:grpSpLocks/>
          </p:cNvGrpSpPr>
          <p:nvPr/>
        </p:nvGrpSpPr>
        <p:grpSpPr bwMode="auto">
          <a:xfrm>
            <a:off x="0" y="1127125"/>
            <a:ext cx="8991600" cy="2012950"/>
            <a:chOff x="0" y="710"/>
            <a:chExt cx="5664" cy="1268"/>
          </a:xfrm>
        </p:grpSpPr>
        <p:sp>
          <p:nvSpPr>
            <p:cNvPr id="827396" name="AutoShape 4"/>
            <p:cNvSpPr>
              <a:spLocks noChangeArrowheads="1"/>
            </p:cNvSpPr>
            <p:nvPr/>
          </p:nvSpPr>
          <p:spPr bwMode="auto">
            <a:xfrm>
              <a:off x="0" y="1104"/>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dirty="0">
                  <a:latin typeface="Calibri" panose="020F0502020204030204" pitchFamily="34" charset="0"/>
                  <a:cs typeface="Calibri" panose="020F0502020204030204" pitchFamily="34" charset="0"/>
                </a:rPr>
                <a:t>The devil</a:t>
              </a:r>
              <a:endParaRPr lang="en-GB" dirty="0">
                <a:latin typeface="Calibri" panose="020F0502020204030204" pitchFamily="34" charset="0"/>
                <a:cs typeface="Calibri" panose="020F0502020204030204" pitchFamily="34" charset="0"/>
              </a:endParaRPr>
            </a:p>
          </p:txBody>
        </p:sp>
        <p:sp>
          <p:nvSpPr>
            <p:cNvPr id="827399" name="AutoShape 7"/>
            <p:cNvSpPr>
              <a:spLocks noChangeArrowheads="1"/>
            </p:cNvSpPr>
            <p:nvPr/>
          </p:nvSpPr>
          <p:spPr bwMode="auto">
            <a:xfrm>
              <a:off x="3072" y="1037"/>
              <a:ext cx="2592" cy="692"/>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dirty="0">
                  <a:solidFill>
                    <a:srgbClr val="00FF00"/>
                  </a:solidFill>
                  <a:latin typeface="Calibri" panose="020F0502020204030204" pitchFamily="34" charset="0"/>
                  <a:cs typeface="Calibri" panose="020F0502020204030204" pitchFamily="34" charset="0"/>
                </a:rPr>
                <a:t>Tries to convince us of falsehoods</a:t>
              </a:r>
              <a:endParaRPr lang="en-GB" dirty="0">
                <a:solidFill>
                  <a:srgbClr val="00FF00"/>
                </a:solidFill>
                <a:latin typeface="Calibri" panose="020F0502020204030204" pitchFamily="34" charset="0"/>
                <a:cs typeface="Calibri" panose="020F0502020204030204" pitchFamily="34" charset="0"/>
              </a:endParaRPr>
            </a:p>
          </p:txBody>
        </p:sp>
        <p:pic>
          <p:nvPicPr>
            <p:cNvPr id="82740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 y="710"/>
              <a:ext cx="1584" cy="126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7409" name="Group 17"/>
          <p:cNvGrpSpPr>
            <a:grpSpLocks/>
          </p:cNvGrpSpPr>
          <p:nvPr/>
        </p:nvGrpSpPr>
        <p:grpSpPr bwMode="auto">
          <a:xfrm>
            <a:off x="0" y="3429000"/>
            <a:ext cx="8991600" cy="1728788"/>
            <a:chOff x="0" y="2160"/>
            <a:chExt cx="5664" cy="1089"/>
          </a:xfrm>
        </p:grpSpPr>
        <p:sp>
          <p:nvSpPr>
            <p:cNvPr id="827397" name="AutoShape 5"/>
            <p:cNvSpPr>
              <a:spLocks noChangeArrowheads="1"/>
            </p:cNvSpPr>
            <p:nvPr/>
          </p:nvSpPr>
          <p:spPr bwMode="auto">
            <a:xfrm>
              <a:off x="0" y="2400"/>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Calibri" panose="020F0502020204030204" pitchFamily="34" charset="0"/>
                  <a:cs typeface="Calibri" panose="020F0502020204030204" pitchFamily="34" charset="0"/>
                </a:rPr>
                <a:t>The world</a:t>
              </a:r>
              <a:endParaRPr lang="en-GB">
                <a:latin typeface="Calibri" panose="020F0502020204030204" pitchFamily="34" charset="0"/>
                <a:cs typeface="Calibri" panose="020F0502020204030204" pitchFamily="34" charset="0"/>
              </a:endParaRPr>
            </a:p>
          </p:txBody>
        </p:sp>
        <p:sp>
          <p:nvSpPr>
            <p:cNvPr id="827400" name="AutoShape 8"/>
            <p:cNvSpPr>
              <a:spLocks noChangeArrowheads="1"/>
            </p:cNvSpPr>
            <p:nvPr/>
          </p:nvSpPr>
          <p:spPr bwMode="auto">
            <a:xfrm>
              <a:off x="3024" y="2256"/>
              <a:ext cx="2640" cy="692"/>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solidFill>
                    <a:srgbClr val="00FF00"/>
                  </a:solidFill>
                  <a:latin typeface="Calibri" panose="020F0502020204030204" pitchFamily="34" charset="0"/>
                  <a:cs typeface="Calibri" panose="020F0502020204030204" pitchFamily="34" charset="0"/>
                </a:rPr>
                <a:t>Lures us with empty pleasures</a:t>
              </a:r>
              <a:endParaRPr lang="en-GB">
                <a:solidFill>
                  <a:srgbClr val="00FF00"/>
                </a:solidFill>
                <a:latin typeface="Calibri" panose="020F0502020204030204" pitchFamily="34" charset="0"/>
                <a:cs typeface="Calibri" panose="020F0502020204030204" pitchFamily="34" charset="0"/>
              </a:endParaRPr>
            </a:p>
          </p:txBody>
        </p:sp>
        <p:pic>
          <p:nvPicPr>
            <p:cNvPr id="82740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2160"/>
              <a:ext cx="480" cy="48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40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2160"/>
              <a:ext cx="400" cy="4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40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4" y="2688"/>
              <a:ext cx="819" cy="56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7410" name="Group 18"/>
          <p:cNvGrpSpPr>
            <a:grpSpLocks/>
          </p:cNvGrpSpPr>
          <p:nvPr/>
        </p:nvGrpSpPr>
        <p:grpSpPr bwMode="auto">
          <a:xfrm>
            <a:off x="0" y="5105400"/>
            <a:ext cx="8991600" cy="1612900"/>
            <a:chOff x="0" y="3216"/>
            <a:chExt cx="5664" cy="1016"/>
          </a:xfrm>
        </p:grpSpPr>
        <p:sp>
          <p:nvSpPr>
            <p:cNvPr id="827398" name="AutoShape 6"/>
            <p:cNvSpPr>
              <a:spLocks noChangeArrowheads="1"/>
            </p:cNvSpPr>
            <p:nvPr/>
          </p:nvSpPr>
          <p:spPr bwMode="auto">
            <a:xfrm>
              <a:off x="0" y="3552"/>
              <a:ext cx="1248" cy="363"/>
            </a:xfrm>
            <a:prstGeom prst="roundRect">
              <a:avLst>
                <a:gd name="adj" fmla="val 16667"/>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latin typeface="Calibri" panose="020F0502020204030204" pitchFamily="34" charset="0"/>
                  <a:cs typeface="Calibri" panose="020F0502020204030204" pitchFamily="34" charset="0"/>
                </a:rPr>
                <a:t>Own flesh</a:t>
              </a:r>
              <a:endParaRPr lang="en-GB">
                <a:latin typeface="Calibri" panose="020F0502020204030204" pitchFamily="34" charset="0"/>
                <a:cs typeface="Calibri" panose="020F0502020204030204" pitchFamily="34" charset="0"/>
              </a:endParaRPr>
            </a:p>
          </p:txBody>
        </p:sp>
        <p:sp>
          <p:nvSpPr>
            <p:cNvPr id="827401" name="AutoShape 9"/>
            <p:cNvSpPr>
              <a:spLocks noChangeArrowheads="1"/>
            </p:cNvSpPr>
            <p:nvPr/>
          </p:nvSpPr>
          <p:spPr bwMode="auto">
            <a:xfrm>
              <a:off x="3072" y="3216"/>
              <a:ext cx="2592" cy="989"/>
            </a:xfrm>
            <a:prstGeom prst="roundRect">
              <a:avLst>
                <a:gd name="adj" fmla="val 16667"/>
              </a:avLst>
            </a:prstGeom>
            <a:solidFill>
              <a:schemeClr val="bg1"/>
            </a:solidFill>
            <a:ln w="5715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a:solidFill>
                    <a:srgbClr val="00FF00"/>
                  </a:solidFill>
                  <a:latin typeface="Calibri" panose="020F0502020204030204" pitchFamily="34" charset="0"/>
                  <a:cs typeface="Calibri" panose="020F0502020204030204" pitchFamily="34" charset="0"/>
                </a:rPr>
                <a:t>Would have us be self-centred, focusing on own desires</a:t>
              </a:r>
              <a:endParaRPr lang="en-GB">
                <a:solidFill>
                  <a:srgbClr val="00FF00"/>
                </a:solidFill>
                <a:latin typeface="Calibri" panose="020F0502020204030204" pitchFamily="34" charset="0"/>
                <a:cs typeface="Calibri" panose="020F0502020204030204" pitchFamily="34" charset="0"/>
              </a:endParaRPr>
            </a:p>
          </p:txBody>
        </p:sp>
        <p:pic>
          <p:nvPicPr>
            <p:cNvPr id="82740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2" y="3360"/>
              <a:ext cx="717" cy="87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74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74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2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GB"/>
              <a:t>Three enemies</a:t>
            </a:r>
          </a:p>
        </p:txBody>
      </p:sp>
      <p:sp>
        <p:nvSpPr>
          <p:cNvPr id="828419" name="Rectangle 3"/>
          <p:cNvSpPr>
            <a:spLocks noGrp="1" noChangeArrowheads="1"/>
          </p:cNvSpPr>
          <p:nvPr>
            <p:ph idx="1"/>
          </p:nvPr>
        </p:nvSpPr>
        <p:spPr/>
        <p:txBody>
          <a:bodyPr/>
          <a:lstStyle/>
          <a:p>
            <a:pPr>
              <a:buFontTx/>
              <a:buNone/>
            </a:pPr>
            <a:r>
              <a:rPr lang="en-GB" dirty="0"/>
              <a:t>The devil	     	          The world	  	Own flesh</a:t>
            </a:r>
          </a:p>
        </p:txBody>
      </p:sp>
      <p:sp>
        <p:nvSpPr>
          <p:cNvPr id="828420" name="Rectangle 4"/>
          <p:cNvSpPr>
            <a:spLocks noChangeArrowheads="1"/>
          </p:cNvSpPr>
          <p:nvPr/>
        </p:nvSpPr>
        <p:spPr bwMode="auto">
          <a:xfrm>
            <a:off x="0" y="1981200"/>
            <a:ext cx="9144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Satanism			Drugs			Selfishness</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Islam			Porn			Greed</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Jehovah’s			Pleasure		Hunger for</a:t>
            </a:r>
            <a:br>
              <a:rPr lang="en-GB" sz="2800" dirty="0">
                <a:solidFill>
                  <a:schemeClr val="tx1"/>
                </a:solidFill>
                <a:latin typeface="Calibri" panose="020F0502020204030204" pitchFamily="34" charset="0"/>
                <a:cs typeface="Calibri" panose="020F0502020204030204" pitchFamily="34" charset="0"/>
              </a:rPr>
            </a:br>
            <a:r>
              <a:rPr lang="en-GB" sz="2800" dirty="0">
                <a:solidFill>
                  <a:schemeClr val="tx1"/>
                </a:solidFill>
                <a:latin typeface="Calibri" panose="020F0502020204030204" pitchFamily="34" charset="0"/>
                <a:cs typeface="Calibri" panose="020F0502020204030204" pitchFamily="34" charset="0"/>
              </a:rPr>
              <a:t>  Witnesses		    		   		power	</a:t>
            </a:r>
          </a:p>
          <a:p>
            <a:pPr marL="342900" indent="-342900" algn="l">
              <a:spcBef>
                <a:spcPct val="20000"/>
              </a:spcBef>
            </a:pPr>
            <a:r>
              <a:rPr lang="en-GB" sz="2800" dirty="0">
                <a:solidFill>
                  <a:schemeClr val="tx1"/>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pPr algn="l"/>
            <a:r>
              <a:rPr lang="en-GB"/>
              <a:t>Bible Study: Romans 8:5-17</a:t>
            </a:r>
          </a:p>
        </p:txBody>
      </p:sp>
      <p:sp>
        <p:nvSpPr>
          <p:cNvPr id="819203" name="Rectangle 3"/>
          <p:cNvSpPr>
            <a:spLocks noGrp="1" noChangeArrowheads="1"/>
          </p:cNvSpPr>
          <p:nvPr>
            <p:ph idx="1"/>
          </p:nvPr>
        </p:nvSpPr>
        <p:spPr/>
        <p:txBody>
          <a:bodyPr/>
          <a:lstStyle/>
          <a:p>
            <a:pPr>
              <a:buFontTx/>
              <a:buNone/>
            </a:pPr>
            <a:r>
              <a:rPr lang="en-GB" dirty="0"/>
              <a:t>1. Death</a:t>
            </a:r>
          </a:p>
          <a:p>
            <a:pPr>
              <a:buFontTx/>
              <a:buNone/>
            </a:pPr>
            <a:r>
              <a:rPr lang="en-GB" dirty="0"/>
              <a:t>2. Life</a:t>
            </a:r>
          </a:p>
          <a:p>
            <a:pPr>
              <a:buFontTx/>
              <a:buNone/>
            </a:pPr>
            <a:r>
              <a:rPr lang="en-GB" dirty="0"/>
              <a:t>3. Cannot please God</a:t>
            </a:r>
          </a:p>
          <a:p>
            <a:pPr>
              <a:buFontTx/>
              <a:buNone/>
            </a:pPr>
            <a:r>
              <a:rPr lang="en-GB" dirty="0"/>
              <a:t>4. By the Spirit</a:t>
            </a:r>
          </a:p>
          <a:p>
            <a:pPr>
              <a:buFontTx/>
              <a:buNone/>
            </a:pPr>
            <a:r>
              <a:rPr lang="en-GB" dirty="0"/>
              <a:t>5. If Christ is in you.</a:t>
            </a:r>
          </a:p>
          <a:p>
            <a:pPr>
              <a:buFontTx/>
              <a:buNone/>
            </a:pPr>
            <a:r>
              <a:rPr lang="en-GB" dirty="0"/>
              <a:t>6. If you live according to the flesh (sinful nature)</a:t>
            </a:r>
          </a:p>
          <a:p>
            <a:pPr>
              <a:buFontTx/>
              <a:buNone/>
            </a:pPr>
            <a:r>
              <a:rPr lang="en-GB" dirty="0"/>
              <a:t>7. If by the Spirit you put to death the deeds of the body</a:t>
            </a:r>
          </a:p>
          <a:p>
            <a:pPr>
              <a:buFontTx/>
              <a:buNone/>
            </a:pPr>
            <a:r>
              <a:rPr lang="en-GB" dirty="0"/>
              <a:t>8. The Spirit Himself</a:t>
            </a:r>
          </a:p>
        </p:txBody>
      </p:sp>
      <p:pic>
        <p:nvPicPr>
          <p:cNvPr id="819204"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1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819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19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19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819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819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8192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819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GB"/>
              <a:t>The Trinity and petitions 4,5 &amp; 6</a:t>
            </a:r>
          </a:p>
        </p:txBody>
      </p:sp>
      <p:graphicFrame>
        <p:nvGraphicFramePr>
          <p:cNvPr id="826374" name="Object 6"/>
          <p:cNvGraphicFramePr>
            <a:graphicFrameLocks noChangeAspect="1"/>
          </p:cNvGraphicFramePr>
          <p:nvPr/>
        </p:nvGraphicFramePr>
        <p:xfrm>
          <a:off x="990600" y="1066800"/>
          <a:ext cx="6934200" cy="5230813"/>
        </p:xfrm>
        <a:graphic>
          <a:graphicData uri="http://schemas.openxmlformats.org/presentationml/2006/ole">
            <mc:AlternateContent xmlns:mc="http://schemas.openxmlformats.org/markup-compatibility/2006">
              <mc:Choice xmlns:v="urn:schemas-microsoft-com:vml" Requires="v">
                <p:oleObj name="Slide" r:id="rId3" imgW="4515580" imgH="3407015" progId="PowerPoint.Slide.8">
                  <p:embed/>
                </p:oleObj>
              </mc:Choice>
              <mc:Fallback>
                <p:oleObj name="Slide" r:id="rId3" imgW="4515580" imgH="3407015" progId="PowerPoint.Slide.8">
                  <p:embed/>
                  <p:pic>
                    <p:nvPicPr>
                      <p:cNvPr id="8263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6934200" cy="5230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6375" name="Rectangle 7"/>
          <p:cNvSpPr>
            <a:spLocks noChangeArrowheads="1"/>
          </p:cNvSpPr>
          <p:nvPr/>
        </p:nvSpPr>
        <p:spPr bwMode="auto">
          <a:xfrm>
            <a:off x="228600" y="1116013"/>
            <a:ext cx="8915400" cy="304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1"/>
              </a:solidFill>
              <a:latin typeface="Calibri" panose="020F0502020204030204" pitchFamily="34" charset="0"/>
              <a:cs typeface="Calibri" panose="020F0502020204030204" pitchFamily="34" charset="0"/>
            </a:endParaRPr>
          </a:p>
        </p:txBody>
      </p:sp>
      <p:sp>
        <p:nvSpPr>
          <p:cNvPr id="826376" name="AutoShape 8"/>
          <p:cNvSpPr>
            <a:spLocks noChangeArrowheads="1"/>
          </p:cNvSpPr>
          <p:nvPr/>
        </p:nvSpPr>
        <p:spPr bwMode="auto">
          <a:xfrm>
            <a:off x="304800" y="2003425"/>
            <a:ext cx="2649538" cy="1365250"/>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Father and our physical needs</a:t>
            </a:r>
          </a:p>
        </p:txBody>
      </p:sp>
      <p:sp>
        <p:nvSpPr>
          <p:cNvPr id="826378" name="AutoShape 10"/>
          <p:cNvSpPr>
            <a:spLocks noChangeArrowheads="1"/>
          </p:cNvSpPr>
          <p:nvPr/>
        </p:nvSpPr>
        <p:spPr bwMode="auto">
          <a:xfrm>
            <a:off x="3581400" y="1948537"/>
            <a:ext cx="2386013" cy="919401"/>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Son and payment for sin</a:t>
            </a:r>
          </a:p>
        </p:txBody>
      </p:sp>
      <p:sp>
        <p:nvSpPr>
          <p:cNvPr id="826381" name="AutoShape 13"/>
          <p:cNvSpPr>
            <a:spLocks noChangeArrowheads="1"/>
          </p:cNvSpPr>
          <p:nvPr/>
        </p:nvSpPr>
        <p:spPr bwMode="auto">
          <a:xfrm>
            <a:off x="6324600" y="2155825"/>
            <a:ext cx="2514600" cy="1365250"/>
          </a:xfrm>
          <a:prstGeom prst="roundRect">
            <a:avLst>
              <a:gd name="adj" fmla="val 16667"/>
            </a:avLst>
          </a:prstGeom>
          <a:solidFill>
            <a:schemeClr val="bg1">
              <a:alpha val="50000"/>
            </a:schemeClr>
          </a:solidFill>
          <a:ln w="5715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latin typeface="Calibri" panose="020F0502020204030204" pitchFamily="34" charset="0"/>
                <a:cs typeface="Calibri" panose="020F0502020204030204" pitchFamily="34" charset="0"/>
              </a:rPr>
              <a:t>God the Spirit and renewal of life</a:t>
            </a:r>
          </a:p>
        </p:txBody>
      </p:sp>
      <p:sp>
        <p:nvSpPr>
          <p:cNvPr id="826382" name="Line 14"/>
          <p:cNvSpPr>
            <a:spLocks noChangeShapeType="1"/>
          </p:cNvSpPr>
          <p:nvPr/>
        </p:nvSpPr>
        <p:spPr bwMode="auto">
          <a:xfrm>
            <a:off x="1981200" y="3325813"/>
            <a:ext cx="533400" cy="8382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826383" name="Line 15"/>
          <p:cNvSpPr>
            <a:spLocks noChangeShapeType="1"/>
          </p:cNvSpPr>
          <p:nvPr/>
        </p:nvSpPr>
        <p:spPr bwMode="auto">
          <a:xfrm>
            <a:off x="4800600" y="3097213"/>
            <a:ext cx="0" cy="9906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826384" name="Line 16"/>
          <p:cNvSpPr>
            <a:spLocks noChangeShapeType="1"/>
          </p:cNvSpPr>
          <p:nvPr/>
        </p:nvSpPr>
        <p:spPr bwMode="auto">
          <a:xfrm flipH="1">
            <a:off x="7010400" y="3554413"/>
            <a:ext cx="533400" cy="6096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GB"/>
              <a:t>Catechism</a:t>
            </a:r>
          </a:p>
        </p:txBody>
      </p:sp>
      <p:sp>
        <p:nvSpPr>
          <p:cNvPr id="836611" name="Rectangle 3"/>
          <p:cNvSpPr>
            <a:spLocks noGrp="1" noChangeArrowheads="1"/>
          </p:cNvSpPr>
          <p:nvPr>
            <p:ph idx="1"/>
          </p:nvPr>
        </p:nvSpPr>
        <p:spPr/>
        <p:txBody>
          <a:bodyPr/>
          <a:lstStyle/>
          <a:p>
            <a:pPr>
              <a:buFontTx/>
              <a:buNone/>
            </a:pPr>
            <a:r>
              <a:rPr lang="en-GB" dirty="0">
                <a:solidFill>
                  <a:srgbClr val="FFFF00"/>
                </a:solidFill>
              </a:rPr>
              <a:t>128.Q. How do you conclude your prayer?</a:t>
            </a:r>
          </a:p>
          <a:p>
            <a:pPr>
              <a:buFontTx/>
              <a:buNone/>
            </a:pPr>
            <a:r>
              <a:rPr lang="en-GB" dirty="0">
                <a:solidFill>
                  <a:srgbClr val="FFFF00"/>
                </a:solidFill>
              </a:rPr>
              <a:t>A. </a:t>
            </a:r>
            <a:r>
              <a:rPr lang="en-GB" i="1" dirty="0">
                <a:solidFill>
                  <a:srgbClr val="FFFF00"/>
                </a:solidFill>
              </a:rPr>
              <a:t>For Yours is the kingdom and the power and the glory for ever.</a:t>
            </a:r>
          </a:p>
          <a:p>
            <a:pPr>
              <a:buFontTx/>
              <a:buNone/>
            </a:pPr>
            <a:r>
              <a:rPr lang="en-GB" i="1" dirty="0">
                <a:solidFill>
                  <a:srgbClr val="FFFF00"/>
                </a:solidFill>
              </a:rPr>
              <a:t>That is:</a:t>
            </a:r>
          </a:p>
          <a:p>
            <a:pPr>
              <a:buFontTx/>
              <a:buNone/>
            </a:pPr>
            <a:r>
              <a:rPr lang="en-GB" i="1" dirty="0">
                <a:solidFill>
                  <a:srgbClr val="FFFF00"/>
                </a:solidFill>
              </a:rPr>
              <a:t>All this we ask of You because, as our King,</a:t>
            </a:r>
          </a:p>
          <a:p>
            <a:pPr>
              <a:buFontTx/>
              <a:buNone/>
            </a:pPr>
            <a:r>
              <a:rPr lang="en-GB" i="1" dirty="0">
                <a:solidFill>
                  <a:srgbClr val="FFFF00"/>
                </a:solidFill>
              </a:rPr>
              <a:t>	having power over all things, </a:t>
            </a:r>
          </a:p>
          <a:p>
            <a:pPr>
              <a:buFontTx/>
              <a:buNone/>
            </a:pPr>
            <a:r>
              <a:rPr lang="en-GB" i="1" dirty="0">
                <a:solidFill>
                  <a:srgbClr val="FFFF00"/>
                </a:solidFill>
              </a:rPr>
              <a:t>	You are both willing and able</a:t>
            </a:r>
          </a:p>
          <a:p>
            <a:pPr>
              <a:buFontTx/>
              <a:buNone/>
            </a:pPr>
            <a:r>
              <a:rPr lang="en-GB" i="1" dirty="0">
                <a:solidFill>
                  <a:srgbClr val="FFFF00"/>
                </a:solidFill>
              </a:rPr>
              <a:t>	to give us all that is good, </a:t>
            </a:r>
          </a:p>
          <a:p>
            <a:pPr>
              <a:buFontTx/>
              <a:buNone/>
            </a:pPr>
            <a:r>
              <a:rPr lang="en-GB" i="1" dirty="0">
                <a:solidFill>
                  <a:srgbClr val="FFFF00"/>
                </a:solidFill>
              </a:rPr>
              <a:t>	and because not we but Your holy name </a:t>
            </a:r>
          </a:p>
          <a:p>
            <a:pPr>
              <a:buFontTx/>
              <a:buNone/>
            </a:pPr>
            <a:r>
              <a:rPr lang="en-GB" i="1" dirty="0">
                <a:solidFill>
                  <a:srgbClr val="FFFF00"/>
                </a:solidFill>
              </a:rPr>
              <a:t>		should so receive all glory for ever.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GB"/>
              <a:t>The doxology</a:t>
            </a:r>
          </a:p>
        </p:txBody>
      </p:sp>
      <p:sp>
        <p:nvSpPr>
          <p:cNvPr id="834563" name="Rectangle 3"/>
          <p:cNvSpPr>
            <a:spLocks noGrp="1" noChangeArrowheads="1"/>
          </p:cNvSpPr>
          <p:nvPr>
            <p:ph idx="1"/>
          </p:nvPr>
        </p:nvSpPr>
        <p:spPr/>
        <p:txBody>
          <a:bodyPr/>
          <a:lstStyle/>
          <a:p>
            <a:pPr>
              <a:buFontTx/>
              <a:buNone/>
            </a:pPr>
            <a:r>
              <a:rPr lang="en-GB" dirty="0"/>
              <a:t>The last line of the </a:t>
            </a:r>
            <a:r>
              <a:rPr lang="en-GB"/>
              <a:t>Lord’s Prayer </a:t>
            </a:r>
            <a:r>
              <a:rPr lang="en-GB" dirty="0"/>
              <a:t>is called the </a:t>
            </a:r>
            <a:r>
              <a:rPr lang="en-GB" dirty="0">
                <a:solidFill>
                  <a:srgbClr val="00FF00"/>
                </a:solidFill>
              </a:rPr>
              <a:t>doxology: a </a:t>
            </a:r>
            <a:r>
              <a:rPr lang="en-GB" i="1" dirty="0">
                <a:solidFill>
                  <a:srgbClr val="00FF00"/>
                </a:solidFill>
              </a:rPr>
              <a:t>word of praise</a:t>
            </a:r>
            <a:r>
              <a:rPr lang="en-GB" dirty="0">
                <a:solidFill>
                  <a:srgbClr val="00FF00"/>
                </a:solidFill>
              </a:rPr>
              <a:t>.</a:t>
            </a:r>
          </a:p>
          <a:p>
            <a:pPr>
              <a:buFontTx/>
              <a:buNone/>
            </a:pPr>
            <a:r>
              <a:rPr lang="en-GB" dirty="0"/>
              <a:t>It also forms</a:t>
            </a:r>
            <a:r>
              <a:rPr lang="en-GB" dirty="0">
                <a:solidFill>
                  <a:srgbClr val="00FF00"/>
                </a:solidFill>
              </a:rPr>
              <a:t> </a:t>
            </a:r>
            <a:br>
              <a:rPr lang="en-GB" dirty="0">
                <a:solidFill>
                  <a:srgbClr val="00FF00"/>
                </a:solidFill>
              </a:rPr>
            </a:br>
            <a:r>
              <a:rPr lang="en-GB" dirty="0">
                <a:solidFill>
                  <a:srgbClr val="00FF00"/>
                </a:solidFill>
              </a:rPr>
              <a:t>the </a:t>
            </a:r>
            <a:r>
              <a:rPr lang="en-GB" i="1" dirty="0">
                <a:solidFill>
                  <a:srgbClr val="00FF00"/>
                </a:solidFill>
              </a:rPr>
              <a:t>foundation</a:t>
            </a:r>
            <a:r>
              <a:rPr lang="en-GB" dirty="0">
                <a:solidFill>
                  <a:srgbClr val="00FF00"/>
                </a:solidFill>
              </a:rPr>
              <a:t> </a:t>
            </a:r>
            <a:br>
              <a:rPr lang="en-GB" dirty="0">
                <a:solidFill>
                  <a:srgbClr val="00FF00"/>
                </a:solidFill>
              </a:rPr>
            </a:br>
            <a:r>
              <a:rPr lang="en-GB" dirty="0">
                <a:solidFill>
                  <a:srgbClr val="00FF00"/>
                </a:solidFill>
              </a:rPr>
              <a:t>for our prayer.</a:t>
            </a:r>
          </a:p>
        </p:txBody>
      </p:sp>
      <p:sp>
        <p:nvSpPr>
          <p:cNvPr id="83456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18097904"/>
              </p:ext>
            </p:extLst>
          </p:nvPr>
        </p:nvGraphicFramePr>
        <p:xfrm>
          <a:off x="3491880" y="2564904"/>
          <a:ext cx="5389930" cy="4064323"/>
        </p:xfrm>
        <a:graphic>
          <a:graphicData uri="http://schemas.openxmlformats.org/presentationml/2006/ole">
            <mc:AlternateContent xmlns:mc="http://schemas.openxmlformats.org/markup-compatibility/2006">
              <mc:Choice xmlns:v="urn:schemas-microsoft-com:vml" Requires="v">
                <p:oleObj name="Slide" r:id="rId3" imgW="4177440" imgH="3939840" progId="PowerPoint.Slide.8">
                  <p:embed/>
                </p:oleObj>
              </mc:Choice>
              <mc:Fallback>
                <p:oleObj name="Slide" r:id="rId3" imgW="4177440" imgH="39398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4"/>
                        <a:ext cx="5389930" cy="4064323"/>
                      </a:xfrm>
                      <a:prstGeom prst="rect">
                        <a:avLst/>
                      </a:prstGeom>
                      <a:noFill/>
                      <a:ln>
                        <a:noFill/>
                      </a:ln>
                      <a:effectLst/>
                    </p:spPr>
                  </p:pic>
                </p:oleObj>
              </mc:Fallback>
            </mc:AlternateContent>
          </a:graphicData>
        </a:graphic>
      </p:graphicFrame>
      <p:cxnSp>
        <p:nvCxnSpPr>
          <p:cNvPr id="4" name="Elbow Connector 3"/>
          <p:cNvCxnSpPr/>
          <p:nvPr/>
        </p:nvCxnSpPr>
        <p:spPr bwMode="auto">
          <a:xfrm rot="16200000" flipH="1">
            <a:off x="1403648" y="3645024"/>
            <a:ext cx="2880320" cy="2736304"/>
          </a:xfrm>
          <a:prstGeom prst="bentConnector3">
            <a:avLst>
              <a:gd name="adj1" fmla="val 99887"/>
            </a:avLst>
          </a:prstGeom>
          <a:solidFill>
            <a:schemeClr val="tx1"/>
          </a:solidFill>
          <a:ln w="5715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GB"/>
              <a:t>The doxology</a:t>
            </a:r>
          </a:p>
        </p:txBody>
      </p:sp>
      <p:sp>
        <p:nvSpPr>
          <p:cNvPr id="834563" name="Rectangle 3"/>
          <p:cNvSpPr>
            <a:spLocks noGrp="1" noChangeArrowheads="1"/>
          </p:cNvSpPr>
          <p:nvPr>
            <p:ph idx="1"/>
          </p:nvPr>
        </p:nvSpPr>
        <p:spPr/>
        <p:txBody>
          <a:bodyPr/>
          <a:lstStyle/>
          <a:p>
            <a:pPr>
              <a:buFontTx/>
              <a:buNone/>
            </a:pPr>
            <a:r>
              <a:rPr lang="en-GB" dirty="0"/>
              <a:t>We ask things of God because</a:t>
            </a:r>
          </a:p>
          <a:p>
            <a:pPr>
              <a:buFontTx/>
              <a:buNone/>
            </a:pPr>
            <a:r>
              <a:rPr lang="en-GB" dirty="0">
                <a:solidFill>
                  <a:srgbClr val="00FF00"/>
                </a:solidFill>
              </a:rPr>
              <a:t>	</a:t>
            </a:r>
            <a:r>
              <a:rPr lang="en-GB" dirty="0"/>
              <a:t>His is the Kingdom</a:t>
            </a:r>
            <a:r>
              <a:rPr lang="en-GB" dirty="0">
                <a:solidFill>
                  <a:srgbClr val="00FF00"/>
                </a:solidFill>
              </a:rPr>
              <a:t>: He’s the boss</a:t>
            </a:r>
          </a:p>
          <a:p>
            <a:pPr>
              <a:buFontTx/>
              <a:buNone/>
            </a:pPr>
            <a:r>
              <a:rPr lang="en-GB" dirty="0">
                <a:solidFill>
                  <a:srgbClr val="00FF00"/>
                </a:solidFill>
              </a:rPr>
              <a:t>	</a:t>
            </a:r>
            <a:r>
              <a:rPr lang="en-GB" dirty="0"/>
              <a:t>His is the Power</a:t>
            </a:r>
            <a:r>
              <a:rPr lang="en-GB" dirty="0">
                <a:solidFill>
                  <a:srgbClr val="00FF00"/>
                </a:solidFill>
              </a:rPr>
              <a:t>: He’s Almighty (able)</a:t>
            </a:r>
          </a:p>
          <a:p>
            <a:pPr>
              <a:buFontTx/>
              <a:buNone/>
            </a:pPr>
            <a:r>
              <a:rPr lang="en-GB" dirty="0">
                <a:solidFill>
                  <a:srgbClr val="00FF00"/>
                </a:solidFill>
              </a:rPr>
              <a:t>	</a:t>
            </a:r>
            <a:r>
              <a:rPr lang="en-GB" dirty="0"/>
              <a:t>His is the Glory</a:t>
            </a:r>
            <a:r>
              <a:rPr lang="en-GB" dirty="0">
                <a:solidFill>
                  <a:srgbClr val="00FF00"/>
                </a:solidFill>
              </a:rPr>
              <a:t>: All things are for His sake</a:t>
            </a:r>
          </a:p>
          <a:p>
            <a:pPr>
              <a:buFontTx/>
              <a:buNone/>
            </a:pPr>
            <a:r>
              <a:rPr lang="en-GB" dirty="0">
                <a:solidFill>
                  <a:srgbClr val="00FF00"/>
                </a:solidFill>
              </a:rPr>
              <a:t>	</a:t>
            </a:r>
            <a:r>
              <a:rPr lang="en-GB" dirty="0"/>
              <a:t>Forever</a:t>
            </a:r>
            <a:r>
              <a:rPr lang="en-GB" dirty="0">
                <a:solidFill>
                  <a:srgbClr val="00FF00"/>
                </a:solidFill>
              </a:rPr>
              <a:t>: It will always be thus.</a:t>
            </a:r>
          </a:p>
        </p:txBody>
      </p:sp>
      <p:sp>
        <p:nvSpPr>
          <p:cNvPr id="83456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766978" name="Picture 2" descr="Image result for doxology">
            <a:extLst>
              <a:ext uri="{FF2B5EF4-FFF2-40B4-BE49-F238E27FC236}">
                <a16:creationId xmlns:a16="http://schemas.microsoft.com/office/drawing/2014/main" id="{CE971E75-B4E1-4663-A970-E550D21456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930512"/>
            <a:ext cx="5148064" cy="289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3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GB"/>
              <a:t>Catechism</a:t>
            </a:r>
          </a:p>
        </p:txBody>
      </p:sp>
      <p:sp>
        <p:nvSpPr>
          <p:cNvPr id="837635" name="Rectangle 3"/>
          <p:cNvSpPr>
            <a:spLocks noGrp="1" noChangeArrowheads="1"/>
          </p:cNvSpPr>
          <p:nvPr>
            <p:ph idx="1"/>
          </p:nvPr>
        </p:nvSpPr>
        <p:spPr/>
        <p:txBody>
          <a:bodyPr/>
          <a:lstStyle/>
          <a:p>
            <a:pPr>
              <a:buFontTx/>
              <a:buNone/>
            </a:pPr>
            <a:r>
              <a:rPr lang="en-GB" i="1" dirty="0">
                <a:solidFill>
                  <a:srgbClr val="FFFF00"/>
                </a:solidFill>
              </a:rPr>
              <a:t>129.Q. What does the word Amen mean?</a:t>
            </a:r>
          </a:p>
          <a:p>
            <a:pPr>
              <a:buFontTx/>
              <a:buNone/>
            </a:pPr>
            <a:r>
              <a:rPr lang="en-GB" i="1" dirty="0">
                <a:solidFill>
                  <a:srgbClr val="FFFF00"/>
                </a:solidFill>
              </a:rPr>
              <a:t>A. Amen means:</a:t>
            </a:r>
          </a:p>
          <a:p>
            <a:pPr>
              <a:buFontTx/>
              <a:buNone/>
            </a:pPr>
            <a:r>
              <a:rPr lang="en-GB" i="1" dirty="0">
                <a:solidFill>
                  <a:srgbClr val="FFFF00"/>
                </a:solidFill>
              </a:rPr>
              <a:t>	It is true and certain.</a:t>
            </a:r>
          </a:p>
          <a:p>
            <a:pPr>
              <a:buFontTx/>
              <a:buNone/>
            </a:pPr>
            <a:r>
              <a:rPr lang="en-GB" i="1" dirty="0">
                <a:solidFill>
                  <a:srgbClr val="FFFF00"/>
                </a:solidFill>
              </a:rPr>
              <a:t>For God has much more certainly heard my prayer </a:t>
            </a:r>
          </a:p>
          <a:p>
            <a:pPr>
              <a:buFontTx/>
              <a:buNone/>
            </a:pPr>
            <a:r>
              <a:rPr lang="en-GB" i="1" dirty="0">
                <a:solidFill>
                  <a:srgbClr val="FFFF00"/>
                </a:solidFill>
              </a:rPr>
              <a:t>	than I feel in my heart that I desire this of Him.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r>
              <a:rPr lang="en-GB"/>
              <a:t>Amen</a:t>
            </a:r>
          </a:p>
        </p:txBody>
      </p:sp>
      <p:sp>
        <p:nvSpPr>
          <p:cNvPr id="835587" name="Rectangle 3"/>
          <p:cNvSpPr>
            <a:spLocks noGrp="1" noChangeArrowheads="1"/>
          </p:cNvSpPr>
          <p:nvPr>
            <p:ph idx="1"/>
          </p:nvPr>
        </p:nvSpPr>
        <p:spPr>
          <a:xfrm>
            <a:off x="0" y="1219200"/>
            <a:ext cx="6660232" cy="5638800"/>
          </a:xfrm>
        </p:spPr>
        <p:txBody>
          <a:bodyPr/>
          <a:lstStyle/>
          <a:p>
            <a:pPr algn="ctr">
              <a:buFontTx/>
              <a:buNone/>
            </a:pPr>
            <a:r>
              <a:rPr lang="en-GB" dirty="0"/>
              <a:t>Does NOT mean </a:t>
            </a:r>
            <a:r>
              <a:rPr lang="en-GB" dirty="0">
                <a:solidFill>
                  <a:srgbClr val="00FF00"/>
                </a:solidFill>
              </a:rPr>
              <a:t>“Finished” </a:t>
            </a:r>
            <a:r>
              <a:rPr lang="en-GB" dirty="0"/>
              <a:t>or</a:t>
            </a:r>
            <a:r>
              <a:rPr lang="en-GB" dirty="0">
                <a:solidFill>
                  <a:srgbClr val="00FF00"/>
                </a:solidFill>
              </a:rPr>
              <a:t> “May it be so”</a:t>
            </a:r>
          </a:p>
          <a:p>
            <a:pPr>
              <a:buFontTx/>
              <a:buNone/>
            </a:pPr>
            <a:endParaRPr lang="en-GB" dirty="0">
              <a:solidFill>
                <a:srgbClr val="00FF00"/>
              </a:solidFill>
            </a:endParaRPr>
          </a:p>
          <a:p>
            <a:pPr>
              <a:buFontTx/>
              <a:buNone/>
            </a:pPr>
            <a:r>
              <a:rPr lang="en-GB" dirty="0"/>
              <a:t>Amen is </a:t>
            </a:r>
            <a:r>
              <a:rPr lang="en-GB" dirty="0">
                <a:solidFill>
                  <a:srgbClr val="00FF00"/>
                </a:solidFill>
              </a:rPr>
              <a:t>a Hebrew word, related to </a:t>
            </a:r>
            <a:r>
              <a:rPr lang="en-GB" i="1" dirty="0" err="1">
                <a:solidFill>
                  <a:srgbClr val="00FF00"/>
                </a:solidFill>
              </a:rPr>
              <a:t>aman</a:t>
            </a:r>
            <a:r>
              <a:rPr lang="en-GB" dirty="0">
                <a:solidFill>
                  <a:srgbClr val="00FF00"/>
                </a:solidFill>
              </a:rPr>
              <a:t>, to believe and </a:t>
            </a:r>
            <a:r>
              <a:rPr lang="en-GB" i="1" dirty="0" err="1">
                <a:solidFill>
                  <a:srgbClr val="00FF00"/>
                </a:solidFill>
              </a:rPr>
              <a:t>amath</a:t>
            </a:r>
            <a:r>
              <a:rPr lang="en-GB" i="1" dirty="0">
                <a:solidFill>
                  <a:srgbClr val="00FF00"/>
                </a:solidFill>
              </a:rPr>
              <a:t>, </a:t>
            </a:r>
            <a:r>
              <a:rPr lang="en-GB" dirty="0">
                <a:solidFill>
                  <a:srgbClr val="00FF00"/>
                </a:solidFill>
              </a:rPr>
              <a:t>truth.</a:t>
            </a:r>
          </a:p>
          <a:p>
            <a:pPr>
              <a:buFontTx/>
              <a:buNone/>
            </a:pPr>
            <a:r>
              <a:rPr lang="en-GB" dirty="0"/>
              <a:t>Amen in English means </a:t>
            </a:r>
            <a:r>
              <a:rPr lang="en-GB" dirty="0">
                <a:solidFill>
                  <a:srgbClr val="00FF00"/>
                </a:solidFill>
              </a:rPr>
              <a:t>“it is true and certain, I believe it.”</a:t>
            </a:r>
          </a:p>
          <a:p>
            <a:pPr>
              <a:buFontTx/>
              <a:buNone/>
            </a:pPr>
            <a:r>
              <a:rPr lang="en-GB" dirty="0"/>
              <a:t>At the end of a prayer it means: </a:t>
            </a:r>
            <a:r>
              <a:rPr lang="en-GB" dirty="0">
                <a:solidFill>
                  <a:srgbClr val="00FF00"/>
                </a:solidFill>
              </a:rPr>
              <a:t>“God has heard me and will most definitely respond.”</a:t>
            </a:r>
          </a:p>
        </p:txBody>
      </p:sp>
      <p:sp>
        <p:nvSpPr>
          <p:cNvPr id="83558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835589" name="Picture 5"/>
          <p:cNvPicPr>
            <a:picLocks noChangeAspect="1" noChangeArrowheads="1"/>
          </p:cNvPicPr>
          <p:nvPr/>
        </p:nvPicPr>
        <p:blipFill>
          <a:blip r:embed="rId3">
            <a:extLst>
              <a:ext uri="{28A0092B-C50C-407E-A947-70E740481C1C}">
                <a14:useLocalDpi xmlns:a14="http://schemas.microsoft.com/office/drawing/2010/main" val="0"/>
              </a:ext>
            </a:extLst>
          </a:blip>
          <a:srcRect l="7343" t="21509" r="9435" b="4529"/>
          <a:stretch>
            <a:fillRect/>
          </a:stretch>
        </p:blipFill>
        <p:spPr bwMode="auto">
          <a:xfrm>
            <a:off x="6397625" y="2780928"/>
            <a:ext cx="2590800" cy="3733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5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55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5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63:7,8</a:t>
            </a:r>
          </a:p>
        </p:txBody>
      </p:sp>
      <p:sp>
        <p:nvSpPr>
          <p:cNvPr id="3" name="Content Placeholder 2"/>
          <p:cNvSpPr>
            <a:spLocks noGrp="1"/>
          </p:cNvSpPr>
          <p:nvPr>
            <p:ph idx="1"/>
          </p:nvPr>
        </p:nvSpPr>
        <p:spPr>
          <a:xfrm>
            <a:off x="1475656" y="1219200"/>
            <a:ext cx="7668344" cy="5638800"/>
          </a:xfrm>
        </p:spPr>
        <p:txBody>
          <a:bodyPr/>
          <a:lstStyle/>
          <a:p>
            <a:pPr marL="0" indent="0">
              <a:buNone/>
            </a:pPr>
            <a:r>
              <a:rPr lang="en-CA" dirty="0">
                <a:solidFill>
                  <a:schemeClr val="tx1"/>
                </a:solidFill>
              </a:rPr>
              <a:t>7. Into temptation lead us not,</a:t>
            </a:r>
          </a:p>
          <a:p>
            <a:pPr marL="0" indent="0">
              <a:buNone/>
            </a:pPr>
            <a:r>
              <a:rPr lang="en-CA" dirty="0">
                <a:solidFill>
                  <a:schemeClr val="tx1"/>
                </a:solidFill>
              </a:rPr>
              <a:t>lest we in Satan’s snares be caught.</a:t>
            </a:r>
          </a:p>
          <a:p>
            <a:pPr marL="0" indent="0">
              <a:buNone/>
            </a:pPr>
            <a:r>
              <a:rPr lang="en-CA" dirty="0">
                <a:solidFill>
                  <a:schemeClr val="tx1"/>
                </a:solidFill>
              </a:rPr>
              <a:t>Uphold us by your Spirit’s might;</a:t>
            </a:r>
          </a:p>
          <a:p>
            <a:pPr marL="0" indent="0">
              <a:buNone/>
            </a:pPr>
            <a:r>
              <a:rPr lang="en-CA" dirty="0">
                <a:solidFill>
                  <a:schemeClr val="tx1"/>
                </a:solidFill>
              </a:rPr>
              <a:t>put mortal enemies to flight.</a:t>
            </a:r>
          </a:p>
          <a:p>
            <a:pPr marL="0" indent="0">
              <a:buNone/>
            </a:pPr>
            <a:r>
              <a:rPr lang="en-CA" dirty="0">
                <a:solidFill>
                  <a:schemeClr val="tx1"/>
                </a:solidFill>
              </a:rPr>
              <a:t>May we against our foes contend</a:t>
            </a:r>
          </a:p>
          <a:p>
            <a:pPr marL="0" indent="0">
              <a:buNone/>
            </a:pPr>
            <a:r>
              <a:rPr lang="en-CA" dirty="0">
                <a:solidFill>
                  <a:schemeClr val="tx1"/>
                </a:solidFill>
              </a:rPr>
              <a:t>and be victorious in the end.</a:t>
            </a:r>
          </a:p>
          <a:p>
            <a:pPr marL="0" indent="0">
              <a:buNone/>
            </a:pPr>
            <a:r>
              <a:rPr lang="en-CA" dirty="0">
                <a:solidFill>
                  <a:schemeClr val="tx1"/>
                </a:solidFill>
              </a:rPr>
              <a:t> </a:t>
            </a:r>
          </a:p>
          <a:p>
            <a:pPr marL="0" indent="0">
              <a:buNone/>
            </a:pPr>
            <a:r>
              <a:rPr lang="en-US" dirty="0">
                <a:solidFill>
                  <a:schemeClr val="tx1"/>
                </a:solidFill>
              </a:rPr>
              <a:t> </a:t>
            </a:r>
            <a:endParaRPr lang="en-CA" dirty="0">
              <a:solidFill>
                <a:schemeClr val="tx1"/>
              </a:solidFill>
            </a:endParaRPr>
          </a:p>
          <a:p>
            <a:pPr marL="0" indent="0">
              <a:buNone/>
            </a:pPr>
            <a:endParaRPr lang="en-CA" dirty="0"/>
          </a:p>
        </p:txBody>
      </p:sp>
    </p:spTree>
    <p:extLst>
      <p:ext uri="{BB962C8B-B14F-4D97-AF65-F5344CB8AC3E}">
        <p14:creationId xmlns:p14="http://schemas.microsoft.com/office/powerpoint/2010/main" val="11822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pPr algn="l"/>
            <a:r>
              <a:rPr lang="en-GB"/>
              <a:t>The 6th petition and close</a:t>
            </a:r>
          </a:p>
        </p:txBody>
      </p:sp>
      <p:sp>
        <p:nvSpPr>
          <p:cNvPr id="764931" name="Rectangle 3"/>
          <p:cNvSpPr>
            <a:spLocks noGrp="1" noChangeArrowheads="1"/>
          </p:cNvSpPr>
          <p:nvPr>
            <p:ph idx="1"/>
          </p:nvPr>
        </p:nvSpPr>
        <p:spPr>
          <a:xfrm>
            <a:off x="0" y="1219200"/>
            <a:ext cx="3200400" cy="5638800"/>
          </a:xfrm>
        </p:spPr>
        <p:txBody>
          <a:bodyPr/>
          <a:lstStyle/>
          <a:p>
            <a:pPr>
              <a:buFontTx/>
              <a:buNone/>
            </a:pPr>
            <a:r>
              <a:rPr lang="nl-NL" dirty="0">
                <a:solidFill>
                  <a:srgbClr val="00FF00"/>
                </a:solidFill>
              </a:rPr>
              <a:t>- </a:t>
            </a:r>
            <a:r>
              <a:rPr lang="nl-NL" dirty="0"/>
              <a:t>Help </a:t>
            </a:r>
            <a:r>
              <a:rPr lang="nl-NL" dirty="0" err="1"/>
              <a:t>us</a:t>
            </a:r>
            <a:r>
              <a:rPr lang="nl-NL" dirty="0"/>
              <a:t> </a:t>
            </a:r>
            <a:r>
              <a:rPr lang="nl-NL" dirty="0">
                <a:solidFill>
                  <a:srgbClr val="00FF00"/>
                </a:solidFill>
              </a:rPr>
              <a:t>in the </a:t>
            </a:r>
            <a:r>
              <a:rPr lang="nl-NL" dirty="0" err="1">
                <a:solidFill>
                  <a:srgbClr val="00FF00"/>
                </a:solidFill>
              </a:rPr>
              <a:t>fight</a:t>
            </a:r>
            <a:r>
              <a:rPr lang="nl-NL" dirty="0">
                <a:solidFill>
                  <a:srgbClr val="00FF00"/>
                </a:solidFill>
              </a:rPr>
              <a:t> </a:t>
            </a:r>
            <a:r>
              <a:rPr lang="nl-NL" dirty="0" err="1">
                <a:solidFill>
                  <a:srgbClr val="00FF00"/>
                </a:solidFill>
              </a:rPr>
              <a:t>against</a:t>
            </a:r>
            <a:r>
              <a:rPr lang="nl-NL" dirty="0">
                <a:solidFill>
                  <a:srgbClr val="00FF00"/>
                </a:solidFill>
              </a:rPr>
              <a:t> </a:t>
            </a:r>
            <a:r>
              <a:rPr lang="nl-NL" dirty="0" err="1">
                <a:solidFill>
                  <a:srgbClr val="00FF00"/>
                </a:solidFill>
              </a:rPr>
              <a:t>sin</a:t>
            </a:r>
            <a:endParaRPr lang="nl-NL" dirty="0">
              <a:solidFill>
                <a:srgbClr val="00FF00"/>
              </a:solidFill>
            </a:endParaRPr>
          </a:p>
          <a:p>
            <a:pPr>
              <a:buFontTx/>
              <a:buNone/>
            </a:pPr>
            <a:r>
              <a:rPr lang="nl-NL" dirty="0">
                <a:solidFill>
                  <a:srgbClr val="00FF00"/>
                </a:solidFill>
              </a:rPr>
              <a:t>- </a:t>
            </a:r>
            <a:r>
              <a:rPr lang="nl-NL" dirty="0"/>
              <a:t>We </a:t>
            </a:r>
            <a:r>
              <a:rPr lang="nl-NL" dirty="0" err="1"/>
              <a:t>ask</a:t>
            </a:r>
            <a:r>
              <a:rPr lang="nl-NL" dirty="0"/>
              <a:t> </a:t>
            </a:r>
            <a:r>
              <a:rPr lang="nl-NL" dirty="0" err="1"/>
              <a:t>all</a:t>
            </a:r>
            <a:r>
              <a:rPr lang="nl-NL" dirty="0"/>
              <a:t> </a:t>
            </a:r>
            <a:r>
              <a:rPr lang="nl-NL" dirty="0" err="1"/>
              <a:t>this</a:t>
            </a:r>
            <a:r>
              <a:rPr lang="nl-NL" dirty="0"/>
              <a:t> of </a:t>
            </a:r>
            <a:r>
              <a:rPr lang="nl-NL" dirty="0" err="1"/>
              <a:t>You</a:t>
            </a:r>
            <a:r>
              <a:rPr lang="nl-NL" dirty="0"/>
              <a:t> </a:t>
            </a:r>
            <a:r>
              <a:rPr lang="nl-NL" dirty="0">
                <a:solidFill>
                  <a:srgbClr val="00FF00"/>
                </a:solidFill>
              </a:rPr>
              <a:t>as </a:t>
            </a:r>
            <a:r>
              <a:rPr lang="nl-NL" dirty="0" err="1">
                <a:solidFill>
                  <a:srgbClr val="00FF00"/>
                </a:solidFill>
              </a:rPr>
              <a:t>You</a:t>
            </a:r>
            <a:r>
              <a:rPr lang="nl-NL" dirty="0">
                <a:solidFill>
                  <a:srgbClr val="00FF00"/>
                </a:solidFill>
              </a:rPr>
              <a:t> are in control, </a:t>
            </a:r>
            <a:r>
              <a:rPr lang="nl-NL" dirty="0" err="1">
                <a:solidFill>
                  <a:srgbClr val="00FF00"/>
                </a:solidFill>
              </a:rPr>
              <a:t>all-powerful</a:t>
            </a:r>
            <a:r>
              <a:rPr lang="nl-NL" dirty="0">
                <a:solidFill>
                  <a:srgbClr val="00FF00"/>
                </a:solidFill>
              </a:rPr>
              <a:t>, and life is </a:t>
            </a:r>
            <a:r>
              <a:rPr lang="nl-NL" dirty="0" err="1">
                <a:solidFill>
                  <a:srgbClr val="00FF00"/>
                </a:solidFill>
              </a:rPr>
              <a:t>all</a:t>
            </a:r>
            <a:r>
              <a:rPr lang="nl-NL" dirty="0">
                <a:solidFill>
                  <a:srgbClr val="00FF00"/>
                </a:solidFill>
              </a:rPr>
              <a:t> </a:t>
            </a:r>
            <a:r>
              <a:rPr lang="nl-NL" dirty="0" err="1">
                <a:solidFill>
                  <a:srgbClr val="00FF00"/>
                </a:solidFill>
              </a:rPr>
              <a:t>about</a:t>
            </a:r>
            <a:r>
              <a:rPr lang="nl-NL" dirty="0">
                <a:solidFill>
                  <a:srgbClr val="00FF00"/>
                </a:solidFill>
              </a:rPr>
              <a:t> </a:t>
            </a:r>
            <a:r>
              <a:rPr lang="nl-NL" dirty="0" err="1">
                <a:solidFill>
                  <a:srgbClr val="00FF00"/>
                </a:solidFill>
              </a:rPr>
              <a:t>You</a:t>
            </a:r>
            <a:r>
              <a:rPr lang="nl-NL" dirty="0">
                <a:solidFill>
                  <a:srgbClr val="00FF00"/>
                </a:solidFill>
              </a:rPr>
              <a:t>.</a:t>
            </a:r>
          </a:p>
          <a:p>
            <a:pPr>
              <a:buFontTx/>
              <a:buNone/>
            </a:pPr>
            <a:r>
              <a:rPr lang="nl-NL" dirty="0">
                <a:solidFill>
                  <a:srgbClr val="00FF00"/>
                </a:solidFill>
              </a:rPr>
              <a:t>- </a:t>
            </a:r>
            <a:r>
              <a:rPr lang="nl-NL" dirty="0" err="1"/>
              <a:t>That’s</a:t>
            </a:r>
            <a:r>
              <a:rPr lang="nl-NL" dirty="0">
                <a:solidFill>
                  <a:srgbClr val="00FF00"/>
                </a:solidFill>
              </a:rPr>
              <a:t> the way of </a:t>
            </a:r>
            <a:r>
              <a:rPr lang="nl-NL" dirty="0" err="1">
                <a:solidFill>
                  <a:srgbClr val="00FF00"/>
                </a:solidFill>
              </a:rPr>
              <a:t>it</a:t>
            </a:r>
            <a:r>
              <a:rPr lang="nl-NL" dirty="0">
                <a:solidFill>
                  <a:srgbClr val="00FF00"/>
                </a:solidFill>
              </a:rPr>
              <a:t>!!!</a:t>
            </a:r>
            <a:endParaRPr lang="en-GB" dirty="0">
              <a:solidFill>
                <a:srgbClr val="00FF00"/>
              </a:solidFill>
            </a:endParaRPr>
          </a:p>
        </p:txBody>
      </p:sp>
      <p:graphicFrame>
        <p:nvGraphicFramePr>
          <p:cNvPr id="764932" name="Object 4"/>
          <p:cNvGraphicFramePr>
            <a:graphicFrameLocks noChangeAspect="1"/>
          </p:cNvGraphicFramePr>
          <p:nvPr/>
        </p:nvGraphicFramePr>
        <p:xfrm>
          <a:off x="3276600" y="1524000"/>
          <a:ext cx="5867400" cy="4424363"/>
        </p:xfrm>
        <a:graphic>
          <a:graphicData uri="http://schemas.openxmlformats.org/presentationml/2006/ole">
            <mc:AlternateContent xmlns:mc="http://schemas.openxmlformats.org/markup-compatibility/2006">
              <mc:Choice xmlns:v="urn:schemas-microsoft-com:vml" Requires="v">
                <p:oleObj name="Slide" r:id="rId3" imgW="4515580" imgH="3407015" progId="PowerPoint.Slide.8">
                  <p:embed/>
                </p:oleObj>
              </mc:Choice>
              <mc:Fallback>
                <p:oleObj name="Slide" r:id="rId3" imgW="4515580" imgH="3407015"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5867400" cy="44243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493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
        <p:nvSpPr>
          <p:cNvPr id="764934" name="Oval 6"/>
          <p:cNvSpPr>
            <a:spLocks noChangeArrowheads="1"/>
          </p:cNvSpPr>
          <p:nvPr/>
        </p:nvSpPr>
        <p:spPr bwMode="auto">
          <a:xfrm>
            <a:off x="7391400" y="4038600"/>
            <a:ext cx="1752600" cy="13716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64935" name="Oval 7"/>
          <p:cNvSpPr>
            <a:spLocks noChangeArrowheads="1"/>
          </p:cNvSpPr>
          <p:nvPr/>
        </p:nvSpPr>
        <p:spPr bwMode="auto">
          <a:xfrm>
            <a:off x="4191000" y="5334000"/>
            <a:ext cx="4953000" cy="6096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63:7,8</a:t>
            </a:r>
          </a:p>
        </p:txBody>
      </p:sp>
      <p:sp>
        <p:nvSpPr>
          <p:cNvPr id="3" name="Content Placeholder 2"/>
          <p:cNvSpPr>
            <a:spLocks noGrp="1"/>
          </p:cNvSpPr>
          <p:nvPr>
            <p:ph idx="1"/>
          </p:nvPr>
        </p:nvSpPr>
        <p:spPr>
          <a:xfrm>
            <a:off x="1475656" y="1219200"/>
            <a:ext cx="7668344" cy="5638800"/>
          </a:xfrm>
        </p:spPr>
        <p:txBody>
          <a:bodyPr/>
          <a:lstStyle/>
          <a:p>
            <a:pPr marL="0" indent="0">
              <a:buNone/>
            </a:pPr>
            <a:r>
              <a:rPr lang="en-CA" dirty="0">
                <a:solidFill>
                  <a:schemeClr val="tx1"/>
                </a:solidFill>
              </a:rPr>
              <a:t>8. Yours is the kingdom, yours the might,</a:t>
            </a:r>
          </a:p>
          <a:p>
            <a:pPr marL="0" indent="0">
              <a:buNone/>
            </a:pPr>
            <a:r>
              <a:rPr lang="en-CA" dirty="0">
                <a:solidFill>
                  <a:schemeClr val="tx1"/>
                </a:solidFill>
              </a:rPr>
              <a:t>and yours alone the glory bright!</a:t>
            </a:r>
          </a:p>
          <a:p>
            <a:pPr marL="0" indent="0">
              <a:buNone/>
            </a:pPr>
            <a:r>
              <a:rPr lang="en-CA" dirty="0">
                <a:solidFill>
                  <a:schemeClr val="tx1"/>
                </a:solidFill>
              </a:rPr>
              <a:t>All this we ask of you, our King,</a:t>
            </a:r>
          </a:p>
          <a:p>
            <a:pPr marL="0" indent="0">
              <a:buNone/>
            </a:pPr>
            <a:r>
              <a:rPr lang="en-CA" dirty="0">
                <a:solidFill>
                  <a:schemeClr val="tx1"/>
                </a:solidFill>
              </a:rPr>
              <a:t>for you are Lord of everything</a:t>
            </a:r>
          </a:p>
          <a:p>
            <a:pPr marL="0" indent="0">
              <a:buNone/>
            </a:pPr>
            <a:r>
              <a:rPr lang="en-CA" dirty="0">
                <a:solidFill>
                  <a:schemeClr val="tx1"/>
                </a:solidFill>
              </a:rPr>
              <a:t>in this age and eternally.</a:t>
            </a:r>
          </a:p>
          <a:p>
            <a:pPr marL="0" indent="0">
              <a:buNone/>
            </a:pPr>
            <a:r>
              <a:rPr lang="en-CA" dirty="0">
                <a:solidFill>
                  <a:schemeClr val="tx1"/>
                </a:solidFill>
              </a:rPr>
              <a:t>Amen, Amen, so shall it be!</a:t>
            </a:r>
          </a:p>
          <a:p>
            <a:pPr marL="0" indent="0">
              <a:buNone/>
            </a:pPr>
            <a:r>
              <a:rPr lang="en-CA" dirty="0">
                <a:solidFill>
                  <a:schemeClr val="tx1"/>
                </a:solidFill>
              </a:rPr>
              <a:t> </a:t>
            </a:r>
          </a:p>
          <a:p>
            <a:pPr marL="0" indent="0">
              <a:buNone/>
            </a:pPr>
            <a:r>
              <a:rPr lang="en-US" dirty="0">
                <a:solidFill>
                  <a:schemeClr val="tx1"/>
                </a:solidFill>
              </a:rPr>
              <a:t> </a:t>
            </a:r>
            <a:endParaRPr lang="en-CA" dirty="0">
              <a:solidFill>
                <a:schemeClr val="tx1"/>
              </a:solidFill>
            </a:endParaRPr>
          </a:p>
          <a:p>
            <a:pPr marL="0" indent="0">
              <a:buNone/>
            </a:pPr>
            <a:endParaRPr lang="en-CA" dirty="0"/>
          </a:p>
        </p:txBody>
      </p:sp>
    </p:spTree>
    <p:extLst>
      <p:ext uri="{BB962C8B-B14F-4D97-AF65-F5344CB8AC3E}">
        <p14:creationId xmlns:p14="http://schemas.microsoft.com/office/powerpoint/2010/main" val="60493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GB"/>
              <a:t>The Lord’s Prayer</a:t>
            </a:r>
          </a:p>
        </p:txBody>
      </p:sp>
      <p:sp>
        <p:nvSpPr>
          <p:cNvPr id="735235" name="Rectangle 3"/>
          <p:cNvSpPr>
            <a:spLocks noGrp="1" noChangeArrowheads="1"/>
          </p:cNvSpPr>
          <p:nvPr>
            <p:ph idx="1"/>
          </p:nvPr>
        </p:nvSpPr>
        <p:spPr/>
        <p:txBody>
          <a:bodyPr/>
          <a:lstStyle/>
          <a:p>
            <a:pPr>
              <a:buFontTx/>
              <a:buNone/>
            </a:pPr>
            <a:r>
              <a:rPr lang="en-GB" sz="2000" dirty="0"/>
              <a:t>Our Father who is in heaven</a:t>
            </a:r>
          </a:p>
          <a:p>
            <a:pPr algn="ctr">
              <a:buFontTx/>
              <a:buNone/>
            </a:pPr>
            <a:endParaRPr lang="en-GB" sz="2000" dirty="0"/>
          </a:p>
          <a:p>
            <a:pPr>
              <a:buFontTx/>
              <a:buNone/>
            </a:pPr>
            <a:r>
              <a:rPr lang="en-GB" sz="2000" dirty="0"/>
              <a:t>						Hallowed be</a:t>
            </a:r>
          </a:p>
          <a:p>
            <a:pPr>
              <a:buFontTx/>
              <a:buNone/>
            </a:pPr>
            <a:r>
              <a:rPr lang="en-GB" sz="2000" dirty="0"/>
              <a:t>						 Your Name</a:t>
            </a:r>
          </a:p>
          <a:p>
            <a:pPr>
              <a:lnSpc>
                <a:spcPct val="160000"/>
              </a:lnSpc>
              <a:buFontTx/>
              <a:buNone/>
            </a:pPr>
            <a:r>
              <a:rPr lang="en-GB" sz="2000" dirty="0"/>
              <a:t>					      Your Kingdom Come</a:t>
            </a:r>
          </a:p>
          <a:p>
            <a:pPr>
              <a:lnSpc>
                <a:spcPct val="160000"/>
              </a:lnSpc>
              <a:buFontTx/>
              <a:buNone/>
            </a:pPr>
            <a:r>
              <a:rPr lang="en-GB" sz="2000" dirty="0"/>
              <a:t>				Your will be done, on earth as it is in heaven</a:t>
            </a:r>
          </a:p>
          <a:p>
            <a:pPr>
              <a:buFontTx/>
              <a:buNone/>
            </a:pPr>
            <a:endParaRPr lang="en-GB" sz="2000" dirty="0"/>
          </a:p>
          <a:p>
            <a:pPr>
              <a:buFontTx/>
              <a:buNone/>
            </a:pPr>
            <a:r>
              <a:rPr lang="en-GB" sz="2000" dirty="0"/>
              <a:t>			Give us		And forgive us		   And lead us not</a:t>
            </a:r>
          </a:p>
          <a:p>
            <a:pPr>
              <a:buFontTx/>
              <a:buNone/>
            </a:pPr>
            <a:r>
              <a:rPr lang="en-GB" sz="2000" dirty="0"/>
              <a:t>			this day		our debts as we	  	 into temptation</a:t>
            </a:r>
          </a:p>
          <a:p>
            <a:pPr>
              <a:buFontTx/>
              <a:buNone/>
            </a:pPr>
            <a:r>
              <a:rPr lang="en-GB" sz="2000" dirty="0"/>
              <a:t>			our daily 	have forgiven our	  	 but deliver us </a:t>
            </a:r>
          </a:p>
          <a:p>
            <a:pPr>
              <a:buFontTx/>
              <a:buNone/>
            </a:pPr>
            <a:r>
              <a:rPr lang="en-GB" sz="2000" dirty="0"/>
              <a:t>			bread		debtors			   from evil </a:t>
            </a:r>
          </a:p>
          <a:p>
            <a:pPr>
              <a:buFontTx/>
              <a:buNone/>
            </a:pPr>
            <a:endParaRPr lang="en-GB" sz="2000" dirty="0"/>
          </a:p>
          <a:p>
            <a:pPr>
              <a:buFontTx/>
              <a:buNone/>
            </a:pPr>
            <a:r>
              <a:rPr lang="en-GB" sz="2000" dirty="0"/>
              <a:t>			For Yours is the Kingdom, the power, and the glory, forever</a:t>
            </a:r>
          </a:p>
          <a:p>
            <a:pPr>
              <a:buFontTx/>
              <a:buNone/>
            </a:pPr>
            <a:r>
              <a:rPr lang="en-GB" sz="2000" dirty="0"/>
              <a:t>							Amen</a:t>
            </a:r>
          </a:p>
        </p:txBody>
      </p:sp>
      <p:sp>
        <p:nvSpPr>
          <p:cNvPr id="735237" name="Rectangle 5"/>
          <p:cNvSpPr>
            <a:spLocks noChangeArrowheads="1"/>
          </p:cNvSpPr>
          <p:nvPr/>
        </p:nvSpPr>
        <p:spPr bwMode="auto">
          <a:xfrm>
            <a:off x="1600200" y="4038600"/>
            <a:ext cx="7543800" cy="1905000"/>
          </a:xfrm>
          <a:prstGeom prst="rect">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8" name="Line 6"/>
          <p:cNvSpPr>
            <a:spLocks noChangeShapeType="1"/>
          </p:cNvSpPr>
          <p:nvPr/>
        </p:nvSpPr>
        <p:spPr bwMode="auto">
          <a:xfrm>
            <a:off x="34290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9" name="Line 7"/>
          <p:cNvSpPr>
            <a:spLocks noChangeShapeType="1"/>
          </p:cNvSpPr>
          <p:nvPr/>
        </p:nvSpPr>
        <p:spPr bwMode="auto">
          <a:xfrm>
            <a:off x="63246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6" name="AutoShape 4"/>
          <p:cNvSpPr>
            <a:spLocks noChangeArrowheads="1"/>
          </p:cNvSpPr>
          <p:nvPr/>
        </p:nvSpPr>
        <p:spPr bwMode="auto">
          <a:xfrm>
            <a:off x="1600200" y="1447800"/>
            <a:ext cx="7543800" cy="2590800"/>
          </a:xfrm>
          <a:prstGeom prst="triangle">
            <a:avLst>
              <a:gd name="adj" fmla="val 50000"/>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0" name="Line 8"/>
          <p:cNvSpPr>
            <a:spLocks noChangeShapeType="1"/>
          </p:cNvSpPr>
          <p:nvPr/>
        </p:nvSpPr>
        <p:spPr bwMode="auto">
          <a:xfrm>
            <a:off x="2743200" y="3276600"/>
            <a:ext cx="5257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1" name="Line 9"/>
          <p:cNvSpPr>
            <a:spLocks noChangeShapeType="1"/>
          </p:cNvSpPr>
          <p:nvPr/>
        </p:nvSpPr>
        <p:spPr bwMode="auto">
          <a:xfrm>
            <a:off x="3505200" y="2743200"/>
            <a:ext cx="3733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2" name="Rectangle 10"/>
          <p:cNvSpPr>
            <a:spLocks noChangeArrowheads="1"/>
          </p:cNvSpPr>
          <p:nvPr/>
        </p:nvSpPr>
        <p:spPr bwMode="auto">
          <a:xfrm>
            <a:off x="1600200" y="5943600"/>
            <a:ext cx="7543800" cy="914400"/>
          </a:xfrm>
          <a:prstGeom prst="rect">
            <a:avLst/>
          </a:prstGeom>
          <a:noFill/>
          <a:ln w="63500">
            <a:solidFill>
              <a:srgbClr val="80808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3" name="Oval 11"/>
          <p:cNvSpPr>
            <a:spLocks noChangeArrowheads="1"/>
          </p:cNvSpPr>
          <p:nvPr/>
        </p:nvSpPr>
        <p:spPr bwMode="auto">
          <a:xfrm>
            <a:off x="2057400" y="23622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4" name="Oval 12"/>
          <p:cNvSpPr>
            <a:spLocks noChangeArrowheads="1"/>
          </p:cNvSpPr>
          <p:nvPr/>
        </p:nvSpPr>
        <p:spPr bwMode="auto">
          <a:xfrm>
            <a:off x="1066800" y="2971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5" name="Oval 13"/>
          <p:cNvSpPr>
            <a:spLocks noChangeArrowheads="1"/>
          </p:cNvSpPr>
          <p:nvPr/>
        </p:nvSpPr>
        <p:spPr bwMode="auto">
          <a:xfrm>
            <a:off x="228600" y="3733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grpSp>
        <p:nvGrpSpPr>
          <p:cNvPr id="735250" name="Group 18"/>
          <p:cNvGrpSpPr>
            <a:grpSpLocks/>
          </p:cNvGrpSpPr>
          <p:nvPr/>
        </p:nvGrpSpPr>
        <p:grpSpPr bwMode="auto">
          <a:xfrm>
            <a:off x="3581400" y="4069540"/>
            <a:ext cx="3581400" cy="533400"/>
            <a:chOff x="2304" y="2544"/>
            <a:chExt cx="2256" cy="336"/>
          </a:xfrm>
        </p:grpSpPr>
        <p:sp>
          <p:nvSpPr>
            <p:cNvPr id="735247" name="Oval 15"/>
            <p:cNvSpPr>
              <a:spLocks noChangeArrowheads="1"/>
            </p:cNvSpPr>
            <p:nvPr/>
          </p:nvSpPr>
          <p:spPr bwMode="auto">
            <a:xfrm>
              <a:off x="4176"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sp>
          <p:nvSpPr>
            <p:cNvPr id="735248" name="Oval 16"/>
            <p:cNvSpPr>
              <a:spLocks noChangeArrowheads="1"/>
            </p:cNvSpPr>
            <p:nvPr/>
          </p:nvSpPr>
          <p:spPr bwMode="auto">
            <a:xfrm>
              <a:off x="2304"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grpSp>
      <p:sp>
        <p:nvSpPr>
          <p:cNvPr id="735249" name="Oval 17"/>
          <p:cNvSpPr>
            <a:spLocks noChangeArrowheads="1"/>
          </p:cNvSpPr>
          <p:nvPr/>
        </p:nvSpPr>
        <p:spPr bwMode="auto">
          <a:xfrm>
            <a:off x="1524000" y="5943600"/>
            <a:ext cx="8382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For</a:t>
            </a:r>
            <a:endParaRPr lang="en-GB">
              <a:solidFill>
                <a:srgbClr val="FFFF00"/>
              </a:solidFill>
            </a:endParaRPr>
          </a:p>
        </p:txBody>
      </p:sp>
      <p:sp>
        <p:nvSpPr>
          <p:cNvPr id="735255" name="Oval 23"/>
          <p:cNvSpPr>
            <a:spLocks noChangeArrowheads="1"/>
          </p:cNvSpPr>
          <p:nvPr/>
        </p:nvSpPr>
        <p:spPr bwMode="auto">
          <a:xfrm>
            <a:off x="6248400" y="3886200"/>
            <a:ext cx="2667000" cy="19812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56" name="Oval 24"/>
          <p:cNvSpPr>
            <a:spLocks noChangeArrowheads="1"/>
          </p:cNvSpPr>
          <p:nvPr/>
        </p:nvSpPr>
        <p:spPr bwMode="auto">
          <a:xfrm>
            <a:off x="1371600" y="5791200"/>
            <a:ext cx="7772400" cy="9144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1000"/>
                                  </p:stCondLst>
                                  <p:childTnLst>
                                    <p:set>
                                      <p:cBhvr>
                                        <p:cTn id="6" dur="1" fill="hold">
                                          <p:stCondLst>
                                            <p:cond delay="0"/>
                                          </p:stCondLst>
                                        </p:cTn>
                                        <p:tgtEl>
                                          <p:spTgt spid="735255"/>
                                        </p:tgtEl>
                                        <p:attrNameLst>
                                          <p:attrName>style.visibility</p:attrName>
                                        </p:attrNameLst>
                                      </p:cBhvr>
                                      <p:to>
                                        <p:strVal val="visible"/>
                                      </p:to>
                                    </p:set>
                                    <p:anim calcmode="lin" valueType="num">
                                      <p:cBhvr>
                                        <p:cTn id="7" dur="500" fill="hold"/>
                                        <p:tgtEl>
                                          <p:spTgt spid="735255"/>
                                        </p:tgtEl>
                                        <p:attrNameLst>
                                          <p:attrName>ppt_w</p:attrName>
                                        </p:attrNameLst>
                                      </p:cBhvr>
                                      <p:tavLst>
                                        <p:tav tm="0">
                                          <p:val>
                                            <p:strVal val="4*#ppt_w"/>
                                          </p:val>
                                        </p:tav>
                                        <p:tav tm="100000">
                                          <p:val>
                                            <p:strVal val="#ppt_w"/>
                                          </p:val>
                                        </p:tav>
                                      </p:tavLst>
                                    </p:anim>
                                    <p:anim calcmode="lin" valueType="num">
                                      <p:cBhvr>
                                        <p:cTn id="8" dur="500" fill="hold"/>
                                        <p:tgtEl>
                                          <p:spTgt spid="73525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500"/>
                            </p:stCondLst>
                            <p:childTnLst>
                              <p:par>
                                <p:cTn id="10" presetID="23" presetClass="entr" presetSubtype="32" fill="hold" grpId="0" nodeType="afterEffect">
                                  <p:stCondLst>
                                    <p:cond delay="1000"/>
                                  </p:stCondLst>
                                  <p:childTnLst>
                                    <p:set>
                                      <p:cBhvr>
                                        <p:cTn id="11" dur="1" fill="hold">
                                          <p:stCondLst>
                                            <p:cond delay="0"/>
                                          </p:stCondLst>
                                        </p:cTn>
                                        <p:tgtEl>
                                          <p:spTgt spid="735256"/>
                                        </p:tgtEl>
                                        <p:attrNameLst>
                                          <p:attrName>style.visibility</p:attrName>
                                        </p:attrNameLst>
                                      </p:cBhvr>
                                      <p:to>
                                        <p:strVal val="visible"/>
                                      </p:to>
                                    </p:set>
                                    <p:anim calcmode="lin" valueType="num">
                                      <p:cBhvr>
                                        <p:cTn id="12" dur="500" fill="hold"/>
                                        <p:tgtEl>
                                          <p:spTgt spid="735256"/>
                                        </p:tgtEl>
                                        <p:attrNameLst>
                                          <p:attrName>ppt_w</p:attrName>
                                        </p:attrNameLst>
                                      </p:cBhvr>
                                      <p:tavLst>
                                        <p:tav tm="0">
                                          <p:val>
                                            <p:strVal val="4*#ppt_w"/>
                                          </p:val>
                                        </p:tav>
                                        <p:tav tm="100000">
                                          <p:val>
                                            <p:strVal val="#ppt_w"/>
                                          </p:val>
                                        </p:tav>
                                      </p:tavLst>
                                    </p:anim>
                                    <p:anim calcmode="lin" valueType="num">
                                      <p:cBhvr>
                                        <p:cTn id="13" dur="500" fill="hold"/>
                                        <p:tgtEl>
                                          <p:spTgt spid="7352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55" grpId="0" animBg="1"/>
      <p:bldP spid="7352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GB"/>
              <a:t>Addicted to sin</a:t>
            </a:r>
          </a:p>
        </p:txBody>
      </p:sp>
      <p:sp>
        <p:nvSpPr>
          <p:cNvPr id="825347" name="Rectangle 3"/>
          <p:cNvSpPr>
            <a:spLocks noGrp="1" noChangeArrowheads="1"/>
          </p:cNvSpPr>
          <p:nvPr>
            <p:ph idx="1"/>
          </p:nvPr>
        </p:nvSpPr>
        <p:spPr/>
        <p:txBody>
          <a:bodyPr/>
          <a:lstStyle/>
          <a:p>
            <a:pPr>
              <a:buFontTx/>
              <a:buNone/>
            </a:pPr>
            <a:r>
              <a:rPr lang="en-GB" dirty="0"/>
              <a:t>With the fifth petition we’ve prayed for forgiveness</a:t>
            </a:r>
          </a:p>
          <a:p>
            <a:pPr>
              <a:buFontTx/>
              <a:buNone/>
            </a:pPr>
            <a:r>
              <a:rPr lang="en-GB" dirty="0"/>
              <a:t>But, God doesn’t want there to be sin to forgive!</a:t>
            </a:r>
          </a:p>
          <a:p>
            <a:pPr>
              <a:buFontTx/>
              <a:buNone/>
            </a:pPr>
            <a:endParaRPr lang="en-GB" dirty="0"/>
          </a:p>
          <a:p>
            <a:pPr>
              <a:buFontTx/>
              <a:buNone/>
            </a:pPr>
            <a:r>
              <a:rPr lang="en-GB" dirty="0"/>
              <a:t>Now we happen to be, by nature, </a:t>
            </a:r>
            <a:r>
              <a:rPr lang="en-GB" i="1" dirty="0"/>
              <a:t>addicted </a:t>
            </a:r>
            <a:r>
              <a:rPr lang="en-GB" dirty="0"/>
              <a:t>to sin</a:t>
            </a:r>
          </a:p>
          <a:p>
            <a:pPr>
              <a:buFontTx/>
              <a:buNone/>
            </a:pPr>
            <a:r>
              <a:rPr lang="en-GB" dirty="0"/>
              <a:t>Only with God’s help can we kick our addiction.</a:t>
            </a:r>
          </a:p>
          <a:p>
            <a:pPr>
              <a:buFontTx/>
              <a:buNone/>
            </a:pPr>
            <a:endParaRPr lang="en-GB" dirty="0"/>
          </a:p>
          <a:p>
            <a:pPr>
              <a:buFontTx/>
              <a:buNone/>
            </a:pPr>
            <a:r>
              <a:rPr lang="en-GB" dirty="0"/>
              <a:t>That’s what the </a:t>
            </a:r>
            <a:br>
              <a:rPr lang="en-GB" dirty="0"/>
            </a:br>
            <a:r>
              <a:rPr lang="en-GB" dirty="0"/>
              <a:t>sixth petition is </a:t>
            </a:r>
            <a:br>
              <a:rPr lang="en-GB" dirty="0"/>
            </a:br>
            <a:r>
              <a:rPr lang="en-GB" dirty="0"/>
              <a:t>about.</a:t>
            </a:r>
          </a:p>
          <a:p>
            <a:pPr>
              <a:buFontTx/>
              <a:buNone/>
            </a:pPr>
            <a:endParaRPr lang="en-GB" dirty="0"/>
          </a:p>
        </p:txBody>
      </p:sp>
      <p:pic>
        <p:nvPicPr>
          <p:cNvPr id="825348" name="Picture 4"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76825"/>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825349" name="AutoShape 5"/>
          <p:cNvSpPr>
            <a:spLocks noChangeArrowheads="1"/>
          </p:cNvSpPr>
          <p:nvPr/>
        </p:nvSpPr>
        <p:spPr bwMode="auto">
          <a:xfrm>
            <a:off x="4953000" y="3810000"/>
            <a:ext cx="2362200" cy="1025525"/>
          </a:xfrm>
          <a:prstGeom prst="wedgeRoundRectCallout">
            <a:avLst>
              <a:gd name="adj1" fmla="val -68681"/>
              <a:gd name="adj2" fmla="val 133282"/>
              <a:gd name="adj3" fmla="val 16667"/>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800" i="1"/>
              <a:t>God, help me stop sinning.</a:t>
            </a:r>
            <a:endParaRPr lang="en-GB"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GB"/>
              <a:t>Catechism</a:t>
            </a:r>
          </a:p>
        </p:txBody>
      </p:sp>
      <p:sp>
        <p:nvSpPr>
          <p:cNvPr id="832515"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32516" name="AutoShape 4"/>
          <p:cNvSpPr>
            <a:spLocks noChangeArrowheads="1"/>
          </p:cNvSpPr>
          <p:nvPr/>
        </p:nvSpPr>
        <p:spPr bwMode="auto">
          <a:xfrm>
            <a:off x="2987824" y="1700808"/>
            <a:ext cx="1728192" cy="533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2516"/>
                                        </p:tgtEl>
                                        <p:attrNameLst>
                                          <p:attrName>style.visibility</p:attrName>
                                        </p:attrNameLst>
                                      </p:cBhvr>
                                      <p:to>
                                        <p:strVal val="visible"/>
                                      </p:to>
                                    </p:set>
                                    <p:anim calcmode="lin" valueType="num">
                                      <p:cBhvr>
                                        <p:cTn id="7" dur="500" fill="hold"/>
                                        <p:tgtEl>
                                          <p:spTgt spid="832516"/>
                                        </p:tgtEl>
                                        <p:attrNameLst>
                                          <p:attrName>ppt_w</p:attrName>
                                        </p:attrNameLst>
                                      </p:cBhvr>
                                      <p:tavLst>
                                        <p:tav tm="0">
                                          <p:val>
                                            <p:fltVal val="0"/>
                                          </p:val>
                                        </p:tav>
                                        <p:tav tm="100000">
                                          <p:val>
                                            <p:strVal val="#ppt_w"/>
                                          </p:val>
                                        </p:tav>
                                      </p:tavLst>
                                    </p:anim>
                                    <p:anim calcmode="lin" valueType="num">
                                      <p:cBhvr>
                                        <p:cTn id="8" dur="500" fill="hold"/>
                                        <p:tgtEl>
                                          <p:spTgt spid="8325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r>
              <a:rPr lang="en-GB"/>
              <a:t>Temptation?</a:t>
            </a:r>
          </a:p>
        </p:txBody>
      </p:sp>
      <p:sp>
        <p:nvSpPr>
          <p:cNvPr id="833539" name="Rectangle 3"/>
          <p:cNvSpPr>
            <a:spLocks noGrp="1" noChangeArrowheads="1"/>
          </p:cNvSpPr>
          <p:nvPr>
            <p:ph idx="1"/>
          </p:nvPr>
        </p:nvSpPr>
        <p:spPr/>
        <p:txBody>
          <a:bodyPr/>
          <a:lstStyle/>
          <a:p>
            <a:pPr>
              <a:buFontTx/>
              <a:buNone/>
            </a:pPr>
            <a:r>
              <a:rPr lang="en-GB" dirty="0"/>
              <a:t>James writes:</a:t>
            </a:r>
          </a:p>
          <a:p>
            <a:pPr>
              <a:buFontTx/>
              <a:buNone/>
            </a:pPr>
            <a:endParaRPr lang="en-GB" dirty="0"/>
          </a:p>
          <a:p>
            <a:pPr>
              <a:lnSpc>
                <a:spcPct val="130000"/>
              </a:lnSpc>
              <a:buFontTx/>
              <a:buNone/>
            </a:pPr>
            <a:endParaRPr lang="en-GB" dirty="0"/>
          </a:p>
          <a:p>
            <a:pPr>
              <a:lnSpc>
                <a:spcPct val="130000"/>
              </a:lnSpc>
              <a:buFontTx/>
              <a:buNone/>
            </a:pPr>
            <a:endParaRPr lang="en-GB" dirty="0"/>
          </a:p>
          <a:p>
            <a:pPr>
              <a:buFontTx/>
              <a:buNone/>
            </a:pPr>
            <a:endParaRPr lang="en-GB" dirty="0"/>
          </a:p>
          <a:p>
            <a:pPr>
              <a:buFontTx/>
              <a:buNone/>
            </a:pPr>
            <a:r>
              <a:rPr lang="en-GB" dirty="0"/>
              <a:t>So how come we ask God not to lead us into temptation? </a:t>
            </a:r>
          </a:p>
          <a:p>
            <a:pPr>
              <a:buFontTx/>
              <a:buNone/>
            </a:pPr>
            <a:r>
              <a:rPr lang="en-GB" dirty="0"/>
              <a:t>We ask God not to </a:t>
            </a:r>
            <a:r>
              <a:rPr lang="en-GB" dirty="0">
                <a:solidFill>
                  <a:srgbClr val="00FF00"/>
                </a:solidFill>
              </a:rPr>
              <a:t>give the devil the opportunity to tempt us beyond our strength. </a:t>
            </a:r>
            <a:r>
              <a:rPr lang="en-GB" dirty="0"/>
              <a:t>We don’t say </a:t>
            </a:r>
            <a:r>
              <a:rPr lang="en-GB" dirty="0">
                <a:solidFill>
                  <a:srgbClr val="00FF00"/>
                </a:solidFill>
              </a:rPr>
              <a:t>“God, do not tempt us” </a:t>
            </a:r>
            <a:r>
              <a:rPr lang="en-GB" dirty="0"/>
              <a:t>but “God, </a:t>
            </a:r>
            <a:r>
              <a:rPr lang="en-GB" dirty="0">
                <a:solidFill>
                  <a:srgbClr val="00FF00"/>
                </a:solidFill>
              </a:rPr>
              <a:t>do not put us in a situation of temptation”</a:t>
            </a:r>
          </a:p>
        </p:txBody>
      </p:sp>
      <p:sp>
        <p:nvSpPr>
          <p:cNvPr id="833540" name="AutoShape 4"/>
          <p:cNvSpPr>
            <a:spLocks noChangeArrowheads="1"/>
          </p:cNvSpPr>
          <p:nvPr/>
        </p:nvSpPr>
        <p:spPr bwMode="auto">
          <a:xfrm>
            <a:off x="228600" y="1880136"/>
            <a:ext cx="8772525" cy="1827728"/>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Let no one say when he is tempted, “I am being tempted by God,” for God cannot be tempted with evil, and he himself tempts no one. But each person is tempted when he is lured and enticed by his own desire.						</a:t>
            </a:r>
            <a:r>
              <a:rPr lang="en-US" dirty="0"/>
              <a:t>James 1:13-14</a:t>
            </a:r>
            <a:endParaRPr lang="en-US" sz="4400" dirty="0">
              <a:solidFill>
                <a:schemeClr val="tx2"/>
              </a:solidFill>
            </a:endParaRPr>
          </a:p>
        </p:txBody>
      </p:sp>
      <p:sp>
        <p:nvSpPr>
          <p:cNvPr id="83354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33540"/>
                                        </p:tgtEl>
                                        <p:attrNameLst>
                                          <p:attrName>style.visibility</p:attrName>
                                        </p:attrNameLst>
                                      </p:cBhvr>
                                      <p:to>
                                        <p:strVal val="visible"/>
                                      </p:to>
                                    </p:set>
                                    <p:anim calcmode="lin" valueType="num">
                                      <p:cBhvr>
                                        <p:cTn id="7" dur="500" fill="hold"/>
                                        <p:tgtEl>
                                          <p:spTgt spid="833540"/>
                                        </p:tgtEl>
                                        <p:attrNameLst>
                                          <p:attrName>ppt_x</p:attrName>
                                        </p:attrNameLst>
                                      </p:cBhvr>
                                      <p:tavLst>
                                        <p:tav tm="0">
                                          <p:val>
                                            <p:strVal val="#ppt_x-#ppt_w/2"/>
                                          </p:val>
                                        </p:tav>
                                        <p:tav tm="100000">
                                          <p:val>
                                            <p:strVal val="#ppt_x"/>
                                          </p:val>
                                        </p:tav>
                                      </p:tavLst>
                                    </p:anim>
                                    <p:anim calcmode="lin" valueType="num">
                                      <p:cBhvr>
                                        <p:cTn id="8" dur="500" fill="hold"/>
                                        <p:tgtEl>
                                          <p:spTgt spid="833540"/>
                                        </p:tgtEl>
                                        <p:attrNameLst>
                                          <p:attrName>ppt_y</p:attrName>
                                        </p:attrNameLst>
                                      </p:cBhvr>
                                      <p:tavLst>
                                        <p:tav tm="0">
                                          <p:val>
                                            <p:strVal val="#ppt_y"/>
                                          </p:val>
                                        </p:tav>
                                        <p:tav tm="100000">
                                          <p:val>
                                            <p:strVal val="#ppt_y"/>
                                          </p:val>
                                        </p:tav>
                                      </p:tavLst>
                                    </p:anim>
                                    <p:anim calcmode="lin" valueType="num">
                                      <p:cBhvr>
                                        <p:cTn id="9" dur="500" fill="hold"/>
                                        <p:tgtEl>
                                          <p:spTgt spid="833540"/>
                                        </p:tgtEl>
                                        <p:attrNameLst>
                                          <p:attrName>ppt_w</p:attrName>
                                        </p:attrNameLst>
                                      </p:cBhvr>
                                      <p:tavLst>
                                        <p:tav tm="0">
                                          <p:val>
                                            <p:fltVal val="0"/>
                                          </p:val>
                                        </p:tav>
                                        <p:tav tm="100000">
                                          <p:val>
                                            <p:strVal val="#ppt_w"/>
                                          </p:val>
                                        </p:tav>
                                      </p:tavLst>
                                    </p:anim>
                                    <p:anim calcmode="lin" valueType="num">
                                      <p:cBhvr>
                                        <p:cTn id="10" dur="500" fill="hold"/>
                                        <p:tgtEl>
                                          <p:spTgt spid="8335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GB"/>
              <a:t>Catechism</a:t>
            </a:r>
          </a:p>
        </p:txBody>
      </p:sp>
      <p:sp>
        <p:nvSpPr>
          <p:cNvPr id="839683" name="Rectangle 3"/>
          <p:cNvSpPr>
            <a:spLocks noGrp="1" noChangeArrowheads="1"/>
          </p:cNvSpPr>
          <p:nvPr>
            <p:ph idx="1"/>
          </p:nvPr>
        </p:nvSpPr>
        <p:spPr/>
        <p:txBody>
          <a:bodyPr/>
          <a:lstStyle/>
          <a:p>
            <a:pPr>
              <a:buFontTx/>
              <a:buNone/>
            </a:pPr>
            <a:r>
              <a:rPr lang="en-GB" i="1" dirty="0">
                <a:solidFill>
                  <a:srgbClr val="FFFF00"/>
                </a:solidFill>
              </a:rPr>
              <a:t>127.Q. What is the sixth petition?</a:t>
            </a:r>
          </a:p>
          <a:p>
            <a:pPr>
              <a:buFontTx/>
              <a:buNone/>
            </a:pPr>
            <a:r>
              <a:rPr lang="en-GB" i="1" dirty="0">
                <a:solidFill>
                  <a:srgbClr val="FFFF00"/>
                </a:solidFill>
              </a:rPr>
              <a:t>And lead us not into temptation, but deliver us from the evil one. 	That is: </a:t>
            </a:r>
          </a:p>
          <a:p>
            <a:pPr>
              <a:buFontTx/>
              <a:buNone/>
            </a:pPr>
            <a:r>
              <a:rPr lang="en-GB" i="1" dirty="0">
                <a:solidFill>
                  <a:srgbClr val="FFFF00"/>
                </a:solidFill>
              </a:rPr>
              <a:t>In ourselves we are so weak that we cannot stand even for a moment.</a:t>
            </a:r>
          </a:p>
          <a:p>
            <a:pPr>
              <a:buFontTx/>
              <a:buNone/>
            </a:pPr>
            <a:r>
              <a:rPr lang="en-GB" i="1" dirty="0">
                <a:solidFill>
                  <a:srgbClr val="FFFF00"/>
                </a:solidFill>
              </a:rPr>
              <a:t>Moreover, our sworn enemies – the devil, the world, and our own flesh – do not cease to attack us.</a:t>
            </a:r>
          </a:p>
          <a:p>
            <a:pPr>
              <a:buFontTx/>
              <a:buNone/>
            </a:pPr>
            <a:r>
              <a:rPr lang="en-GB" i="1" dirty="0">
                <a:solidFill>
                  <a:srgbClr val="FFFF00"/>
                </a:solidFill>
              </a:rPr>
              <a:t>Will You, therefore, uphold and strengthen us by the power of Your Holy Spirit, so that in this spiritual war we may not go down to defeat, but always firmly resist our enemies, until we finally obtain the complete victory.</a:t>
            </a:r>
          </a:p>
        </p:txBody>
      </p:sp>
      <p:sp>
        <p:nvSpPr>
          <p:cNvPr id="839684" name="AutoShape 4"/>
          <p:cNvSpPr>
            <a:spLocks noChangeArrowheads="1"/>
          </p:cNvSpPr>
          <p:nvPr/>
        </p:nvSpPr>
        <p:spPr bwMode="auto">
          <a:xfrm>
            <a:off x="0" y="2667000"/>
            <a:ext cx="8964488" cy="914400"/>
          </a:xfrm>
          <a:prstGeom prst="roundRect">
            <a:avLst>
              <a:gd name="adj" fmla="val 16667"/>
            </a:avLst>
          </a:prstGeom>
          <a:solidFill>
            <a:schemeClr val="accent1">
              <a:alpha val="50000"/>
            </a:schemeClr>
          </a:solidFill>
          <a:ln w="9525">
            <a:solidFill>
              <a:schemeClr val="bg1"/>
            </a:solidFill>
            <a:round/>
            <a:headEnd/>
            <a:tailEnd/>
          </a:ln>
          <a:effec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39684"/>
                                        </p:tgtEl>
                                        <p:attrNameLst>
                                          <p:attrName>style.visibility</p:attrName>
                                        </p:attrNameLst>
                                      </p:cBhvr>
                                      <p:to>
                                        <p:strVal val="visible"/>
                                      </p:to>
                                    </p:set>
                                    <p:anim calcmode="lin" valueType="num">
                                      <p:cBhvr>
                                        <p:cTn id="7" dur="500" fill="hold"/>
                                        <p:tgtEl>
                                          <p:spTgt spid="839684"/>
                                        </p:tgtEl>
                                        <p:attrNameLst>
                                          <p:attrName>ppt_w</p:attrName>
                                        </p:attrNameLst>
                                      </p:cBhvr>
                                      <p:tavLst>
                                        <p:tav tm="0">
                                          <p:val>
                                            <p:fltVal val="0"/>
                                          </p:val>
                                        </p:tav>
                                        <p:tav tm="100000">
                                          <p:val>
                                            <p:strVal val="#ppt_w"/>
                                          </p:val>
                                        </p:tav>
                                      </p:tavLst>
                                    </p:anim>
                                    <p:anim calcmode="lin" valueType="num">
                                      <p:cBhvr>
                                        <p:cTn id="8" dur="500" fill="hold"/>
                                        <p:tgtEl>
                                          <p:spTgt spid="8396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GB"/>
              <a:t>A matter of life or death</a:t>
            </a:r>
          </a:p>
        </p:txBody>
      </p:sp>
      <p:sp>
        <p:nvSpPr>
          <p:cNvPr id="829443" name="Rectangle 3"/>
          <p:cNvSpPr>
            <a:spLocks noGrp="1" noChangeArrowheads="1"/>
          </p:cNvSpPr>
          <p:nvPr>
            <p:ph idx="1"/>
          </p:nvPr>
        </p:nvSpPr>
        <p:spPr/>
        <p:txBody>
          <a:bodyPr/>
          <a:lstStyle/>
          <a:p>
            <a:pPr>
              <a:buFontTx/>
              <a:buNone/>
            </a:pPr>
            <a:r>
              <a:rPr lang="en-GB" dirty="0"/>
              <a:t>Those who harden themselves in sin, </a:t>
            </a:r>
            <a:br>
              <a:rPr lang="en-GB" dirty="0"/>
            </a:br>
            <a:r>
              <a:rPr lang="en-GB" dirty="0"/>
              <a:t>that is</a:t>
            </a:r>
            <a:r>
              <a:rPr lang="en-GB" dirty="0">
                <a:solidFill>
                  <a:srgbClr val="00FF00"/>
                </a:solidFill>
              </a:rPr>
              <a:t>, do not give up their sinful ways,</a:t>
            </a:r>
            <a:br>
              <a:rPr lang="en-GB" dirty="0">
                <a:solidFill>
                  <a:srgbClr val="00FF00"/>
                </a:solidFill>
              </a:rPr>
            </a:br>
            <a:r>
              <a:rPr lang="en-GB" dirty="0">
                <a:solidFill>
                  <a:srgbClr val="00FF00"/>
                </a:solidFill>
              </a:rPr>
              <a:t>will </a:t>
            </a:r>
            <a:r>
              <a:rPr lang="en-GB" u="sng" dirty="0">
                <a:solidFill>
                  <a:srgbClr val="00FF00"/>
                </a:solidFill>
              </a:rPr>
              <a:t>NOT</a:t>
            </a:r>
            <a:r>
              <a:rPr lang="en-GB" dirty="0">
                <a:solidFill>
                  <a:srgbClr val="00FF00"/>
                </a:solidFill>
              </a:rPr>
              <a:t> see life.</a:t>
            </a:r>
          </a:p>
          <a:p>
            <a:pPr>
              <a:buFontTx/>
              <a:buNone/>
            </a:pPr>
            <a:endParaRPr lang="en-GB" dirty="0">
              <a:solidFill>
                <a:srgbClr val="00FF00"/>
              </a:solidFill>
            </a:endParaRPr>
          </a:p>
          <a:p>
            <a:pPr>
              <a:buFontTx/>
              <a:buNone/>
            </a:pPr>
            <a:r>
              <a:rPr lang="en-GB" dirty="0"/>
              <a:t>Fighting against sin is </a:t>
            </a:r>
            <a:r>
              <a:rPr lang="en-GB" dirty="0">
                <a:solidFill>
                  <a:srgbClr val="00FF00"/>
                </a:solidFill>
              </a:rPr>
              <a:t>a matter </a:t>
            </a:r>
            <a:br>
              <a:rPr lang="en-GB" dirty="0">
                <a:solidFill>
                  <a:srgbClr val="00FF00"/>
                </a:solidFill>
              </a:rPr>
            </a:br>
            <a:r>
              <a:rPr lang="en-GB" dirty="0">
                <a:solidFill>
                  <a:srgbClr val="00FF00"/>
                </a:solidFill>
              </a:rPr>
              <a:t>of life or death!</a:t>
            </a:r>
          </a:p>
          <a:p>
            <a:pPr>
              <a:buFontTx/>
              <a:buNone/>
            </a:pPr>
            <a:endParaRPr lang="en-GB" dirty="0">
              <a:solidFill>
                <a:srgbClr val="00FF00"/>
              </a:solidFill>
            </a:endParaRPr>
          </a:p>
          <a:p>
            <a:pPr>
              <a:buFontTx/>
              <a:buNone/>
            </a:pPr>
            <a:r>
              <a:rPr lang="en-GB" dirty="0"/>
              <a:t>But we are </a:t>
            </a:r>
            <a:r>
              <a:rPr lang="en-GB" dirty="0">
                <a:solidFill>
                  <a:srgbClr val="00FF00"/>
                </a:solidFill>
              </a:rPr>
              <a:t>weak </a:t>
            </a:r>
            <a:r>
              <a:rPr lang="en-GB" dirty="0"/>
              <a:t>and our enemies are </a:t>
            </a:r>
            <a:br>
              <a:rPr lang="en-GB" dirty="0"/>
            </a:br>
            <a:r>
              <a:rPr lang="en-GB" dirty="0">
                <a:solidFill>
                  <a:srgbClr val="00FF00"/>
                </a:solidFill>
              </a:rPr>
              <a:t>strong.</a:t>
            </a:r>
          </a:p>
          <a:p>
            <a:pPr>
              <a:buFontTx/>
              <a:buNone/>
            </a:pPr>
            <a:r>
              <a:rPr lang="en-GB" dirty="0">
                <a:solidFill>
                  <a:srgbClr val="00FF00"/>
                </a:solidFill>
              </a:rPr>
              <a:t>	</a:t>
            </a:r>
            <a:r>
              <a:rPr lang="en-GB" dirty="0"/>
              <a:t>Hence we </a:t>
            </a:r>
            <a:r>
              <a:rPr lang="en-GB" i="1" dirty="0"/>
              <a:t>pray</a:t>
            </a:r>
            <a:r>
              <a:rPr lang="en-GB" dirty="0">
                <a:solidFill>
                  <a:srgbClr val="00FF00"/>
                </a:solidFill>
              </a:rPr>
              <a:t>: Lord, help us fight </a:t>
            </a:r>
            <a:br>
              <a:rPr lang="en-GB" dirty="0">
                <a:solidFill>
                  <a:srgbClr val="00FF00"/>
                </a:solidFill>
              </a:rPr>
            </a:br>
            <a:r>
              <a:rPr lang="en-GB" dirty="0">
                <a:solidFill>
                  <a:srgbClr val="00FF00"/>
                </a:solidFill>
              </a:rPr>
              <a:t>this battle.</a:t>
            </a:r>
          </a:p>
        </p:txBody>
      </p:sp>
      <p:sp>
        <p:nvSpPr>
          <p:cNvPr id="82944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1026" name="Picture 2" descr="Image download: Fools Love Sin | Christart.com">
            <a:extLst>
              <a:ext uri="{FF2B5EF4-FFF2-40B4-BE49-F238E27FC236}">
                <a16:creationId xmlns:a16="http://schemas.microsoft.com/office/drawing/2014/main" id="{3CB847E6-21F3-404A-9365-EA8D5F1CB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775" y="2420888"/>
            <a:ext cx="2949225" cy="2440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10038</TotalTime>
  <Words>1387</Words>
  <Application>Microsoft Office PowerPoint</Application>
  <PresentationFormat>On-screen Show (4:3)</PresentationFormat>
  <Paragraphs>174</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Comic Sans MS</vt:lpstr>
      <vt:lpstr>Times New Roman</vt:lpstr>
      <vt:lpstr>Wingdings</vt:lpstr>
      <vt:lpstr>1_Office Theme</vt:lpstr>
      <vt:lpstr>Slide</vt:lpstr>
      <vt:lpstr>The communication of Faith:  LD 45-52</vt:lpstr>
      <vt:lpstr>Hymn 63:7,8</vt:lpstr>
      <vt:lpstr>Hymn 63:7,8</vt:lpstr>
      <vt:lpstr>The Lord’s Prayer</vt:lpstr>
      <vt:lpstr>Addicted to sin</vt:lpstr>
      <vt:lpstr>Catechism</vt:lpstr>
      <vt:lpstr>Temptation?</vt:lpstr>
      <vt:lpstr>Catechism</vt:lpstr>
      <vt:lpstr>A matter of life or death</vt:lpstr>
      <vt:lpstr>Catechism</vt:lpstr>
      <vt:lpstr>Three enemies</vt:lpstr>
      <vt:lpstr>Three enemies</vt:lpstr>
      <vt:lpstr>Bible Study: Romans 8:5-17</vt:lpstr>
      <vt:lpstr>The Trinity and petitions 4,5 &amp; 6</vt:lpstr>
      <vt:lpstr>Catechism</vt:lpstr>
      <vt:lpstr>The doxology</vt:lpstr>
      <vt:lpstr>The doxology</vt:lpstr>
      <vt:lpstr>Catechism</vt:lpstr>
      <vt:lpstr>Amen</vt:lpstr>
      <vt:lpstr>The 6th petition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243</cp:revision>
  <cp:lastPrinted>2010-02-18T18:14:08Z</cp:lastPrinted>
  <dcterms:created xsi:type="dcterms:W3CDTF">2008-08-14T09:20:46Z</dcterms:created>
  <dcterms:modified xsi:type="dcterms:W3CDTF">2025-04-29T13:29:47Z</dcterms:modified>
</cp:coreProperties>
</file>