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71" r:id="rId2"/>
    <p:sldId id="939" r:id="rId3"/>
    <p:sldId id="869" r:id="rId4"/>
    <p:sldId id="902" r:id="rId5"/>
    <p:sldId id="941" r:id="rId6"/>
    <p:sldId id="940" r:id="rId7"/>
    <p:sldId id="946" r:id="rId8"/>
    <p:sldId id="942" r:id="rId9"/>
    <p:sldId id="938" r:id="rId10"/>
    <p:sldId id="931" r:id="rId11"/>
    <p:sldId id="932" r:id="rId12"/>
    <p:sldId id="947" r:id="rId13"/>
    <p:sldId id="934" r:id="rId14"/>
    <p:sldId id="944" r:id="rId15"/>
    <p:sldId id="945" r:id="rId16"/>
    <p:sldId id="935" r:id="rId17"/>
    <p:sldId id="943" r:id="rId18"/>
    <p:sldId id="948" r:id="rId19"/>
  </p:sldIdLst>
  <p:sldSz cx="9144000" cy="6858000" type="screen4x3"/>
  <p:notesSz cx="9167813" cy="69500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8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FF"/>
    <a:srgbClr val="99CCFF"/>
    <a:srgbClr val="993300"/>
    <a:srgbClr val="FF0000"/>
    <a:srgbClr val="FFFF00"/>
    <a:srgbClr val="29292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189"/>
        <p:guide pos="28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84321F4-0F75-4E5E-A051-3F054A5A2C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46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0513" y="533400"/>
            <a:ext cx="3484562" cy="261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3404" y="3305949"/>
            <a:ext cx="6675877" cy="31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8FA361-8EFB-43C2-9D70-895D977BA7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444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77F2B-1B4D-4667-AEB5-519D8CF679CF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FA361-8EFB-43C2-9D70-895D977BA75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361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FA361-8EFB-43C2-9D70-895D977BA75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264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799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FA361-8EFB-43C2-9D70-895D977BA75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78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FA361-8EFB-43C2-9D70-895D977BA75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95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78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5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6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FA361-8EFB-43C2-9D70-895D977BA75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029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FA361-8EFB-43C2-9D70-895D977BA75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56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20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3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434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FE1F-072B-4F49-8F45-10101DB2708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479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FA361-8EFB-43C2-9D70-895D977BA75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2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215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900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29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06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19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643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63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18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72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13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17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3663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2936"/>
            <a:ext cx="7772400" cy="1447800"/>
          </a:xfrm>
        </p:spPr>
        <p:txBody>
          <a:bodyPr/>
          <a:lstStyle/>
          <a:p>
            <a:r>
              <a:rPr lang="en-GB" sz="4800" dirty="0"/>
              <a:t>The communication of Faith: </a:t>
            </a:r>
            <a:br>
              <a:rPr lang="en-GB" sz="4800" dirty="0"/>
            </a:br>
            <a:r>
              <a:rPr lang="en-GB" sz="4800" dirty="0"/>
              <a:t>LD 45-52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73774"/>
            <a:ext cx="6858000" cy="1655762"/>
          </a:xfrm>
        </p:spPr>
        <p:txBody>
          <a:bodyPr/>
          <a:lstStyle/>
          <a:p>
            <a:r>
              <a:rPr lang="en-GB" dirty="0"/>
              <a:t>Give us this day our daily bread</a:t>
            </a:r>
          </a:p>
          <a:p>
            <a:r>
              <a:rPr lang="en-GB" dirty="0"/>
              <a:t>Lesson 26 – LD 50</a:t>
            </a:r>
          </a:p>
        </p:txBody>
      </p:sp>
      <p:pic>
        <p:nvPicPr>
          <p:cNvPr id="126989" name="Picture 13" descr="C:\Documents and Settings\Karlo Janssen\Mijn documenten\Mijn afbeeldingen\Liturgy\Liturgie\bid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125. Q. What is the fourth petition?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A. Give us today our daily bread.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That is: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Provide us with all our bodily needs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so that we may acknowledge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that You are the only fountain of all good,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and that our care and labour, and also Your gifts,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cannot do us any good without Your blessing.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Grant, therefore, that we may withdraw our trust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from all creatures and place it only in You.</a:t>
            </a:r>
          </a:p>
        </p:txBody>
      </p:sp>
      <p:sp>
        <p:nvSpPr>
          <p:cNvPr id="799749" name="AutoShape 5"/>
          <p:cNvSpPr>
            <a:spLocks noChangeArrowheads="1"/>
          </p:cNvSpPr>
          <p:nvPr/>
        </p:nvSpPr>
        <p:spPr bwMode="auto">
          <a:xfrm>
            <a:off x="304800" y="4267200"/>
            <a:ext cx="8305800" cy="1066800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Whom do we trust?</a:t>
            </a:r>
          </a:p>
        </p:txBody>
      </p:sp>
      <p:sp>
        <p:nvSpPr>
          <p:cNvPr id="800771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0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405188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0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40386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07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24388"/>
            <a:ext cx="3352800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07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4241800"/>
            <a:ext cx="3890962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07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27971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Whom do we trust?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We</a:t>
            </a:r>
            <a:r>
              <a:rPr lang="en-GB" dirty="0">
                <a:solidFill>
                  <a:srgbClr val="00FF00"/>
                </a:solidFill>
              </a:rPr>
              <a:t> often think we’re in the hands of people.</a:t>
            </a:r>
          </a:p>
          <a:p>
            <a:pPr>
              <a:buFontTx/>
              <a:buNone/>
            </a:pPr>
            <a:r>
              <a:rPr lang="en-GB" dirty="0"/>
              <a:t>But</a:t>
            </a:r>
            <a:r>
              <a:rPr lang="en-GB" dirty="0">
                <a:solidFill>
                  <a:srgbClr val="00FF00"/>
                </a:solidFill>
              </a:rPr>
              <a:t> we’re not, we’re in the Hand of God.</a:t>
            </a:r>
          </a:p>
          <a:p>
            <a:pPr>
              <a:buFontTx/>
              <a:buNone/>
            </a:pPr>
            <a:r>
              <a:rPr lang="en-GB" dirty="0"/>
              <a:t>We</a:t>
            </a:r>
            <a:r>
              <a:rPr lang="en-GB" dirty="0">
                <a:solidFill>
                  <a:srgbClr val="00FF00"/>
                </a:solidFill>
              </a:rPr>
              <a:t> should then also trust in God’s Hand.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801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"/>
          <a:stretch>
            <a:fillRect/>
          </a:stretch>
        </p:blipFill>
        <p:spPr bwMode="auto">
          <a:xfrm>
            <a:off x="0" y="3579813"/>
            <a:ext cx="4419600" cy="327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acebook">
            <a:extLst>
              <a:ext uri="{FF2B5EF4-FFF2-40B4-BE49-F238E27FC236}">
                <a16:creationId xmlns:a16="http://schemas.microsoft.com/office/drawing/2014/main" id="{C5F50E33-8681-4A36-B619-69AC6BB8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386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7D55E8-854A-49D3-B75D-F57D31DFC590}"/>
              </a:ext>
            </a:extLst>
          </p:cNvPr>
          <p:cNvSpPr txBox="1"/>
          <p:nvPr/>
        </p:nvSpPr>
        <p:spPr>
          <a:xfrm>
            <a:off x="8248836" y="3786723"/>
            <a:ext cx="7200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600" b="1" dirty="0">
                <a:solidFill>
                  <a:srgbClr val="7030A0"/>
                </a:solidFill>
              </a:rPr>
              <a:t>?</a:t>
            </a:r>
            <a:endParaRPr lang="en-C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Whom do we trust?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001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A Christian patient is operated on by an unbelieving surgeon. The surgery is a success. When the patient is discharged, the surgeon remarks “You’ll probably say God healed you.” </a:t>
            </a:r>
          </a:p>
          <a:p>
            <a:pPr>
              <a:buFontTx/>
              <a:buNone/>
            </a:pPr>
            <a:r>
              <a:rPr lang="en-GB"/>
              <a:t>What would be an appropriate response by the Christian?</a:t>
            </a:r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114800"/>
            <a:ext cx="4133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Give us </a:t>
            </a:r>
            <a:r>
              <a:rPr lang="en-CA" i="1" dirty="0"/>
              <a:t>today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rgbClr val="FFC000"/>
                </a:solidFill>
              </a:rPr>
              <a:t>Jen</a:t>
            </a:r>
            <a:r>
              <a:rPr lang="en-CA" dirty="0"/>
              <a:t> (16) has a job. She’s saving up for college in two year’s time. She knows that College is going to be expensive, more expensive than what she can earn in a year.</a:t>
            </a:r>
          </a:p>
          <a:p>
            <a:pPr marL="0" indent="0">
              <a:buNone/>
            </a:pPr>
            <a:r>
              <a:rPr lang="en-CA" dirty="0" err="1">
                <a:solidFill>
                  <a:srgbClr val="FFC000"/>
                </a:solidFill>
              </a:rPr>
              <a:t>Opa</a:t>
            </a:r>
            <a:r>
              <a:rPr lang="en-CA" dirty="0">
                <a:solidFill>
                  <a:srgbClr val="FFC000"/>
                </a:solidFill>
              </a:rPr>
              <a:t> Klaas </a:t>
            </a:r>
            <a:r>
              <a:rPr lang="en-CA" dirty="0"/>
              <a:t>has worked all his life. Every year he put away 10% of what he earned into an RRSP account. That way, when he reached 65, he would have extra money to live off.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Discuss: If we ask God to give us bread </a:t>
            </a:r>
            <a:r>
              <a:rPr lang="en-CA" i="1" dirty="0"/>
              <a:t>today </a:t>
            </a:r>
            <a:r>
              <a:rPr lang="en-CA" dirty="0"/>
              <a:t>are we allowed to save up for the future?</a:t>
            </a:r>
          </a:p>
        </p:txBody>
      </p:sp>
    </p:spTree>
    <p:extLst>
      <p:ext uri="{BB962C8B-B14F-4D97-AF65-F5344CB8AC3E}">
        <p14:creationId xmlns:p14="http://schemas.microsoft.com/office/powerpoint/2010/main" val="169128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Give us </a:t>
            </a:r>
            <a:r>
              <a:rPr lang="en-CA" i="1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God </a:t>
            </a:r>
            <a:r>
              <a:rPr lang="en-CA" dirty="0">
                <a:solidFill>
                  <a:srgbClr val="00FF00"/>
                </a:solidFill>
              </a:rPr>
              <a:t>provides for us through our labour</a:t>
            </a:r>
          </a:p>
          <a:p>
            <a:pPr marL="0" indent="0">
              <a:buNone/>
            </a:pPr>
            <a:r>
              <a:rPr lang="en-CA" dirty="0"/>
              <a:t>Sometimes we know that </a:t>
            </a:r>
            <a:r>
              <a:rPr lang="en-CA" dirty="0">
                <a:solidFill>
                  <a:srgbClr val="00FF00"/>
                </a:solidFill>
              </a:rPr>
              <a:t>at certain times of our life we cannot provide for our needs through labour.</a:t>
            </a:r>
            <a:r>
              <a:rPr lang="en-CA" dirty="0"/>
              <a:t> </a:t>
            </a:r>
          </a:p>
          <a:p>
            <a:pPr marL="0" indent="0">
              <a:buNone/>
            </a:pPr>
            <a:r>
              <a:rPr lang="en-CA" dirty="0"/>
              <a:t>It is </a:t>
            </a:r>
            <a:r>
              <a:rPr lang="en-CA" dirty="0">
                <a:solidFill>
                  <a:srgbClr val="00FF00"/>
                </a:solidFill>
              </a:rPr>
              <a:t>proper and responsible to plan ahead, and save money for such a time.</a:t>
            </a:r>
          </a:p>
          <a:p>
            <a:pPr marL="0" indent="0">
              <a:buNone/>
            </a:pPr>
            <a:r>
              <a:rPr lang="en-CA" dirty="0"/>
              <a:t>However, we should never be consumed by </a:t>
            </a:r>
            <a:r>
              <a:rPr lang="en-CA" dirty="0">
                <a:solidFill>
                  <a:srgbClr val="00FF00"/>
                </a:solidFill>
              </a:rPr>
              <a:t>concern about the future. Pray that God may provide.</a:t>
            </a:r>
          </a:p>
        </p:txBody>
      </p:sp>
      <p:pic>
        <p:nvPicPr>
          <p:cNvPr id="765954" name="Picture 2" descr="http://images.clipartpanda.com/college-bound-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02190"/>
            <a:ext cx="2047985" cy="2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5956" name="Picture 4" descr="https://encrypted-tbn2.gstatic.com/images?q=tbn:ANd9GcQTBaQEr-l8GL_4dbOUszzlphnn6tc2NeH17-TGBOpZ8HnhT8U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41975"/>
            <a:ext cx="2979415" cy="198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18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>
          <a:xfrm>
            <a:off x="4800600" y="2743200"/>
            <a:ext cx="4343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God wants </a:t>
            </a:r>
            <a:r>
              <a:rPr lang="en-GB" i="1"/>
              <a:t>people</a:t>
            </a:r>
            <a:r>
              <a:rPr lang="en-GB"/>
              <a:t> to share it equally.</a:t>
            </a:r>
          </a:p>
        </p:txBody>
      </p:sp>
      <p:pic>
        <p:nvPicPr>
          <p:cNvPr id="803844" name="Picture 4" descr="G:\Backup - juni 2009\Catechism\Pictures\Vrag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82875"/>
            <a:ext cx="4038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3845" name="AutoShape 5"/>
          <p:cNvSpPr>
            <a:spLocks noChangeArrowheads="1"/>
          </p:cNvSpPr>
          <p:nvPr/>
        </p:nvSpPr>
        <p:spPr bwMode="auto">
          <a:xfrm>
            <a:off x="304800" y="204937"/>
            <a:ext cx="8610600" cy="1947565"/>
          </a:xfrm>
          <a:prstGeom prst="wedgeEllipseCallout">
            <a:avLst>
              <a:gd name="adj1" fmla="val -22032"/>
              <a:gd name="adj2" fmla="val 171037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i="1" dirty="0">
                <a:latin typeface="Comic Sans MS" pitchFamily="66" charset="0"/>
              </a:rPr>
              <a:t>20% of the world’s population owns 80% of the world’s riches. Why doesn’t God share it more equally?</a:t>
            </a:r>
            <a:endParaRPr lang="en-US" sz="4400" i="1" dirty="0"/>
          </a:p>
        </p:txBody>
      </p:sp>
      <p:pic>
        <p:nvPicPr>
          <p:cNvPr id="8038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40347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Praying for all men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“Us” in the fourth petition is </a:t>
            </a:r>
            <a:r>
              <a:rPr lang="en-GB" dirty="0">
                <a:solidFill>
                  <a:srgbClr val="00FF00"/>
                </a:solidFill>
              </a:rPr>
              <a:t>all people.</a:t>
            </a:r>
          </a:p>
          <a:p>
            <a:pPr>
              <a:buFontTx/>
              <a:buNone/>
            </a:pPr>
            <a:r>
              <a:rPr lang="en-GB" dirty="0"/>
              <a:t>We pray that </a:t>
            </a:r>
            <a:r>
              <a:rPr lang="en-GB" dirty="0">
                <a:solidFill>
                  <a:srgbClr val="00FF00"/>
                </a:solidFill>
              </a:rPr>
              <a:t>God may give everybody all they need to live.</a:t>
            </a:r>
          </a:p>
          <a:p>
            <a:pPr>
              <a:buFontTx/>
              <a:buNone/>
            </a:pPr>
            <a:r>
              <a:rPr lang="en-GB" dirty="0"/>
              <a:t>And if we ourselves </a:t>
            </a:r>
            <a:r>
              <a:rPr lang="en-GB" dirty="0">
                <a:solidFill>
                  <a:srgbClr val="00FF00"/>
                </a:solidFill>
              </a:rPr>
              <a:t>have the means to give, we should be generous ourselves.</a:t>
            </a:r>
          </a:p>
          <a:p>
            <a:pPr>
              <a:buFontTx/>
              <a:buNone/>
            </a:pPr>
            <a:r>
              <a:rPr lang="en-GB" dirty="0"/>
              <a:t>God gives daily sustenance through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- our own labour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- the care of another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- the generosity of another</a:t>
            </a:r>
          </a:p>
        </p:txBody>
      </p:sp>
      <p:sp>
        <p:nvSpPr>
          <p:cNvPr id="804868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804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40347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828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fourth petition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3200400" cy="5638800"/>
          </a:xfrm>
        </p:spPr>
        <p:txBody>
          <a:bodyPr/>
          <a:lstStyle/>
          <a:p>
            <a:pPr>
              <a:buFontTx/>
              <a:buNone/>
            </a:pPr>
            <a:r>
              <a:rPr lang="nl-NL" dirty="0">
                <a:solidFill>
                  <a:srgbClr val="00FF00"/>
                </a:solidFill>
              </a:rPr>
              <a:t>- </a:t>
            </a:r>
            <a:r>
              <a:rPr lang="nl-NL" dirty="0"/>
              <a:t>We </a:t>
            </a:r>
            <a:r>
              <a:rPr lang="nl-NL" dirty="0" err="1"/>
              <a:t>acknowledge</a:t>
            </a:r>
            <a:r>
              <a:rPr lang="nl-NL" dirty="0"/>
              <a:t> </a:t>
            </a:r>
            <a:r>
              <a:rPr lang="nl-NL" dirty="0" err="1">
                <a:solidFill>
                  <a:srgbClr val="00FF00"/>
                </a:solidFill>
              </a:rPr>
              <a:t>that</a:t>
            </a:r>
            <a:r>
              <a:rPr lang="nl-NL" dirty="0">
                <a:solidFill>
                  <a:srgbClr val="00FF00"/>
                </a:solidFill>
              </a:rPr>
              <a:t> in </a:t>
            </a:r>
            <a:r>
              <a:rPr lang="nl-NL" dirty="0" err="1">
                <a:solidFill>
                  <a:srgbClr val="00FF00"/>
                </a:solidFill>
              </a:rPr>
              <a:t>all</a:t>
            </a:r>
            <a:r>
              <a:rPr lang="nl-NL" dirty="0">
                <a:solidFill>
                  <a:srgbClr val="00FF00"/>
                </a:solidFill>
              </a:rPr>
              <a:t> of life, we </a:t>
            </a:r>
            <a:r>
              <a:rPr lang="nl-NL" dirty="0" err="1">
                <a:solidFill>
                  <a:srgbClr val="00FF00"/>
                </a:solidFill>
              </a:rPr>
              <a:t>need</a:t>
            </a:r>
            <a:r>
              <a:rPr lang="nl-NL" dirty="0">
                <a:solidFill>
                  <a:srgbClr val="00FF00"/>
                </a:solidFill>
              </a:rPr>
              <a:t> </a:t>
            </a:r>
            <a:r>
              <a:rPr lang="nl-NL" dirty="0" err="1">
                <a:solidFill>
                  <a:srgbClr val="00FF00"/>
                </a:solidFill>
              </a:rPr>
              <a:t>God’s</a:t>
            </a:r>
            <a:r>
              <a:rPr lang="nl-NL" dirty="0">
                <a:solidFill>
                  <a:srgbClr val="00FF00"/>
                </a:solidFill>
              </a:rPr>
              <a:t> </a:t>
            </a:r>
            <a:r>
              <a:rPr lang="nl-NL" dirty="0" err="1">
                <a:solidFill>
                  <a:srgbClr val="00FF00"/>
                </a:solidFill>
              </a:rPr>
              <a:t>blessing</a:t>
            </a:r>
            <a:endParaRPr lang="nl-NL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- </a:t>
            </a:r>
            <a:r>
              <a:rPr lang="en-GB" dirty="0"/>
              <a:t>We receive </a:t>
            </a:r>
            <a:r>
              <a:rPr lang="en-GB" dirty="0">
                <a:solidFill>
                  <a:srgbClr val="00FF00"/>
                </a:solidFill>
              </a:rPr>
              <a:t>our bread to be physically able to do God’s will, to further His Kingdom, to glorify His Name.</a:t>
            </a:r>
          </a:p>
        </p:txBody>
      </p:sp>
      <p:graphicFrame>
        <p:nvGraphicFramePr>
          <p:cNvPr id="764932" name="Object 4"/>
          <p:cNvGraphicFramePr>
            <a:graphicFrameLocks noChangeAspect="1"/>
          </p:cNvGraphicFramePr>
          <p:nvPr/>
        </p:nvGraphicFramePr>
        <p:xfrm>
          <a:off x="3276600" y="1524000"/>
          <a:ext cx="5867400" cy="44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515580" imgH="3407015" progId="PowerPoint.Slide.8">
                  <p:embed/>
                </p:oleObj>
              </mc:Choice>
              <mc:Fallback>
                <p:oleObj name="Slide" r:id="rId3" imgW="4515580" imgH="3407015" progId="PowerPoint.Slide.8">
                  <p:embed/>
                  <p:pic>
                    <p:nvPicPr>
                      <p:cNvPr id="764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24000"/>
                        <a:ext cx="5867400" cy="442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4933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64934" name="Oval 6"/>
          <p:cNvSpPr>
            <a:spLocks noChangeArrowheads="1"/>
          </p:cNvSpPr>
          <p:nvPr/>
        </p:nvSpPr>
        <p:spPr bwMode="auto">
          <a:xfrm>
            <a:off x="4114800" y="4038600"/>
            <a:ext cx="1447800" cy="1219200"/>
          </a:xfrm>
          <a:prstGeom prst="ellipse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146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219200"/>
            <a:ext cx="745232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3.Blest is </a:t>
            </a:r>
            <a:r>
              <a:rPr lang="en-US" i="1" dirty="0">
                <a:solidFill>
                  <a:schemeClr val="tx1"/>
                </a:solidFill>
              </a:rPr>
              <a:t>he who has as</a:t>
            </a:r>
            <a:r>
              <a:rPr lang="en-US" dirty="0">
                <a:solidFill>
                  <a:schemeClr val="tx1"/>
                </a:solidFill>
              </a:rPr>
              <a:t> helper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Jacob’s </a:t>
            </a:r>
            <a:r>
              <a:rPr lang="en-US" i="1" dirty="0">
                <a:solidFill>
                  <a:schemeClr val="tx1"/>
                </a:solidFill>
              </a:rPr>
              <a:t>God and hopes in</a:t>
            </a:r>
            <a:r>
              <a:rPr lang="en-US" dirty="0">
                <a:solidFill>
                  <a:schemeClr val="tx1"/>
                </a:solidFill>
              </a:rPr>
              <a:t> him;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 made </a:t>
            </a:r>
            <a:r>
              <a:rPr lang="en-US" i="1" dirty="0">
                <a:solidFill>
                  <a:schemeClr val="tx1"/>
                </a:solidFill>
              </a:rPr>
              <a:t>heaven, earth, and</a:t>
            </a:r>
            <a:r>
              <a:rPr lang="en-US" dirty="0">
                <a:solidFill>
                  <a:schemeClr val="tx1"/>
                </a:solidFill>
              </a:rPr>
              <a:t> ocean,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shaping </a:t>
            </a:r>
            <a:r>
              <a:rPr lang="en-US" i="1" dirty="0">
                <a:solidFill>
                  <a:schemeClr val="tx1"/>
                </a:solidFill>
              </a:rPr>
              <a:t>all things found in</a:t>
            </a:r>
            <a:r>
              <a:rPr lang="en-US" dirty="0">
                <a:solidFill>
                  <a:schemeClr val="tx1"/>
                </a:solidFill>
              </a:rPr>
              <a:t> them.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 his </a:t>
            </a:r>
            <a:r>
              <a:rPr lang="en-US" i="1" dirty="0">
                <a:solidFill>
                  <a:schemeClr val="tx1"/>
                </a:solidFill>
              </a:rPr>
              <a:t>faithfulness the</a:t>
            </a:r>
            <a:r>
              <a:rPr lang="en-US" dirty="0">
                <a:solidFill>
                  <a:schemeClr val="tx1"/>
                </a:solidFill>
              </a:rPr>
              <a:t> L</a:t>
            </a:r>
            <a:r>
              <a:rPr lang="en-US" cap="small" dirty="0">
                <a:solidFill>
                  <a:schemeClr val="tx1"/>
                </a:solidFill>
              </a:rPr>
              <a:t>ord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will for</a:t>
            </a:r>
            <a:r>
              <a:rPr lang="en-US" i="1" dirty="0">
                <a:solidFill>
                  <a:schemeClr val="tx1"/>
                </a:solidFill>
              </a:rPr>
              <a:t>ever keep his</a:t>
            </a:r>
            <a:r>
              <a:rPr lang="en-US" dirty="0">
                <a:solidFill>
                  <a:schemeClr val="tx1"/>
                </a:solidFill>
              </a:rPr>
              <a:t> word.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558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Lord’s Prayer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000" dirty="0"/>
              <a:t>Our Father who is in heaven</a:t>
            </a:r>
          </a:p>
          <a:p>
            <a:pPr algn="ctr"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						Hallowed be</a:t>
            </a:r>
          </a:p>
          <a:p>
            <a:pPr>
              <a:buFontTx/>
              <a:buNone/>
            </a:pPr>
            <a:r>
              <a:rPr lang="en-GB" sz="2000" dirty="0"/>
              <a:t>						 Your Name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GB" sz="2000" dirty="0"/>
              <a:t>					      Your Kingdom Come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GB" sz="2000" dirty="0"/>
              <a:t>				Your will be done, on earth as it is in heaven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			Give us		And forgive us		   And lead us not</a:t>
            </a:r>
          </a:p>
          <a:p>
            <a:pPr>
              <a:buFontTx/>
              <a:buNone/>
            </a:pPr>
            <a:r>
              <a:rPr lang="en-GB" sz="2000" dirty="0"/>
              <a:t>			this day		our debts as we	   	into temptation</a:t>
            </a:r>
          </a:p>
          <a:p>
            <a:pPr>
              <a:buFontTx/>
              <a:buNone/>
            </a:pPr>
            <a:r>
              <a:rPr lang="en-GB" sz="2000" dirty="0"/>
              <a:t>			our daily 	have forgiven our	   	but deliver us </a:t>
            </a:r>
          </a:p>
          <a:p>
            <a:pPr>
              <a:buFontTx/>
              <a:buNone/>
            </a:pPr>
            <a:r>
              <a:rPr lang="en-GB" sz="2000" dirty="0"/>
              <a:t>			bread		debtors		</a:t>
            </a:r>
            <a:r>
              <a:rPr lang="en-GB" sz="2000"/>
              <a:t>   	from </a:t>
            </a:r>
            <a:r>
              <a:rPr lang="en-GB" sz="2000" dirty="0"/>
              <a:t>evil 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			For Yours is the Kingdom, the power, and the glory, forever</a:t>
            </a:r>
          </a:p>
          <a:p>
            <a:pPr>
              <a:buFontTx/>
              <a:buNone/>
            </a:pPr>
            <a:r>
              <a:rPr lang="en-GB" sz="2000" dirty="0"/>
              <a:t>							Amen</a:t>
            </a:r>
          </a:p>
        </p:txBody>
      </p:sp>
      <p:sp>
        <p:nvSpPr>
          <p:cNvPr id="735237" name="Rectangle 5"/>
          <p:cNvSpPr>
            <a:spLocks noChangeArrowheads="1"/>
          </p:cNvSpPr>
          <p:nvPr/>
        </p:nvSpPr>
        <p:spPr bwMode="auto">
          <a:xfrm>
            <a:off x="1600200" y="4038600"/>
            <a:ext cx="7543800" cy="1905000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38" name="Line 6"/>
          <p:cNvSpPr>
            <a:spLocks noChangeShapeType="1"/>
          </p:cNvSpPr>
          <p:nvPr/>
        </p:nvSpPr>
        <p:spPr bwMode="auto">
          <a:xfrm>
            <a:off x="3429000" y="4038600"/>
            <a:ext cx="0" cy="1905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39" name="Line 7"/>
          <p:cNvSpPr>
            <a:spLocks noChangeShapeType="1"/>
          </p:cNvSpPr>
          <p:nvPr/>
        </p:nvSpPr>
        <p:spPr bwMode="auto">
          <a:xfrm>
            <a:off x="6324600" y="4038600"/>
            <a:ext cx="0" cy="1905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36" name="AutoShape 4"/>
          <p:cNvSpPr>
            <a:spLocks noChangeArrowheads="1"/>
          </p:cNvSpPr>
          <p:nvPr/>
        </p:nvSpPr>
        <p:spPr bwMode="auto">
          <a:xfrm>
            <a:off x="1600200" y="1447800"/>
            <a:ext cx="7543800" cy="2590800"/>
          </a:xfrm>
          <a:prstGeom prst="triangle">
            <a:avLst>
              <a:gd name="adj" fmla="val 50000"/>
            </a:avLst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0" name="Line 8"/>
          <p:cNvSpPr>
            <a:spLocks noChangeShapeType="1"/>
          </p:cNvSpPr>
          <p:nvPr/>
        </p:nvSpPr>
        <p:spPr bwMode="auto">
          <a:xfrm>
            <a:off x="2743200" y="3276600"/>
            <a:ext cx="5257800" cy="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1" name="Line 9"/>
          <p:cNvSpPr>
            <a:spLocks noChangeShapeType="1"/>
          </p:cNvSpPr>
          <p:nvPr/>
        </p:nvSpPr>
        <p:spPr bwMode="auto">
          <a:xfrm>
            <a:off x="3505200" y="2743200"/>
            <a:ext cx="3733800" cy="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2" name="Rectangle 10"/>
          <p:cNvSpPr>
            <a:spLocks noChangeArrowheads="1"/>
          </p:cNvSpPr>
          <p:nvPr/>
        </p:nvSpPr>
        <p:spPr bwMode="auto">
          <a:xfrm>
            <a:off x="1600200" y="5943600"/>
            <a:ext cx="7543800" cy="914400"/>
          </a:xfrm>
          <a:prstGeom prst="rect">
            <a:avLst/>
          </a:prstGeom>
          <a:noFill/>
          <a:ln w="6350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35243" name="Oval 11"/>
          <p:cNvSpPr>
            <a:spLocks noChangeArrowheads="1"/>
          </p:cNvSpPr>
          <p:nvPr/>
        </p:nvSpPr>
        <p:spPr bwMode="auto">
          <a:xfrm>
            <a:off x="2057400" y="2362200"/>
            <a:ext cx="18288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 i="1">
                <a:solidFill>
                  <a:srgbClr val="FFFF00"/>
                </a:solidFill>
                <a:latin typeface="Comic Sans MS" pitchFamily="66" charset="0"/>
              </a:rPr>
              <a:t>thereto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735244" name="Oval 12"/>
          <p:cNvSpPr>
            <a:spLocks noChangeArrowheads="1"/>
          </p:cNvSpPr>
          <p:nvPr/>
        </p:nvSpPr>
        <p:spPr bwMode="auto">
          <a:xfrm>
            <a:off x="1066800" y="2971800"/>
            <a:ext cx="18288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 i="1">
                <a:solidFill>
                  <a:srgbClr val="FFFF00"/>
                </a:solidFill>
                <a:latin typeface="Comic Sans MS" pitchFamily="66" charset="0"/>
              </a:rPr>
              <a:t>thereto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735245" name="Oval 13"/>
          <p:cNvSpPr>
            <a:spLocks noChangeArrowheads="1"/>
          </p:cNvSpPr>
          <p:nvPr/>
        </p:nvSpPr>
        <p:spPr bwMode="auto">
          <a:xfrm>
            <a:off x="228600" y="3733800"/>
            <a:ext cx="18288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 i="1">
                <a:solidFill>
                  <a:srgbClr val="FFFF00"/>
                </a:solidFill>
                <a:latin typeface="Comic Sans MS" pitchFamily="66" charset="0"/>
              </a:rPr>
              <a:t>thereto</a:t>
            </a:r>
            <a:endParaRPr lang="en-GB">
              <a:solidFill>
                <a:srgbClr val="FFFF00"/>
              </a:solidFill>
            </a:endParaRPr>
          </a:p>
        </p:txBody>
      </p:sp>
      <p:grpSp>
        <p:nvGrpSpPr>
          <p:cNvPr id="735250" name="Group 18"/>
          <p:cNvGrpSpPr>
            <a:grpSpLocks/>
          </p:cNvGrpSpPr>
          <p:nvPr/>
        </p:nvGrpSpPr>
        <p:grpSpPr bwMode="auto">
          <a:xfrm>
            <a:off x="3657600" y="4038600"/>
            <a:ext cx="3581400" cy="533400"/>
            <a:chOff x="2304" y="2544"/>
            <a:chExt cx="2256" cy="336"/>
          </a:xfrm>
        </p:grpSpPr>
        <p:sp>
          <p:nvSpPr>
            <p:cNvPr id="735247" name="Oval 15"/>
            <p:cNvSpPr>
              <a:spLocks noChangeArrowheads="1"/>
            </p:cNvSpPr>
            <p:nvPr/>
          </p:nvSpPr>
          <p:spPr bwMode="auto">
            <a:xfrm>
              <a:off x="4176" y="2544"/>
              <a:ext cx="384" cy="33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GB" sz="2000">
                  <a:solidFill>
                    <a:srgbClr val="FFFF00"/>
                  </a:solidFill>
                  <a:latin typeface="Comic Sans MS" pitchFamily="66" charset="0"/>
                </a:rPr>
                <a:t>&amp;</a:t>
              </a:r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735248" name="Oval 16"/>
            <p:cNvSpPr>
              <a:spLocks noChangeArrowheads="1"/>
            </p:cNvSpPr>
            <p:nvPr/>
          </p:nvSpPr>
          <p:spPr bwMode="auto">
            <a:xfrm>
              <a:off x="2304" y="2544"/>
              <a:ext cx="384" cy="33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GB" sz="2000" i="1">
                  <a:solidFill>
                    <a:srgbClr val="FFFF00"/>
                  </a:solidFill>
                  <a:latin typeface="Comic Sans MS" pitchFamily="66" charset="0"/>
                </a:rPr>
                <a:t>&amp;</a:t>
              </a:r>
              <a:endParaRPr lang="en-GB">
                <a:solidFill>
                  <a:srgbClr val="FFFF00"/>
                </a:solidFill>
              </a:endParaRPr>
            </a:p>
          </p:txBody>
        </p:sp>
      </p:grpSp>
      <p:sp>
        <p:nvSpPr>
          <p:cNvPr id="735249" name="Oval 17"/>
          <p:cNvSpPr>
            <a:spLocks noChangeArrowheads="1"/>
          </p:cNvSpPr>
          <p:nvPr/>
        </p:nvSpPr>
        <p:spPr bwMode="auto">
          <a:xfrm>
            <a:off x="1524000" y="5943600"/>
            <a:ext cx="838200" cy="533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For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735255" name="Oval 23"/>
          <p:cNvSpPr>
            <a:spLocks noChangeArrowheads="1"/>
          </p:cNvSpPr>
          <p:nvPr/>
        </p:nvSpPr>
        <p:spPr bwMode="auto">
          <a:xfrm>
            <a:off x="1447800" y="4038600"/>
            <a:ext cx="1828800" cy="1752600"/>
          </a:xfrm>
          <a:prstGeom prst="ellipse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026" name="Picture 2" descr="G:\Backup - juni 2009\Catechism\Pictures\Vrag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82875"/>
            <a:ext cx="4038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9027" name="AutoShape 3"/>
          <p:cNvSpPr>
            <a:spLocks noChangeArrowheads="1"/>
          </p:cNvSpPr>
          <p:nvPr/>
        </p:nvSpPr>
        <p:spPr bwMode="auto">
          <a:xfrm>
            <a:off x="1447800" y="250825"/>
            <a:ext cx="7467600" cy="1327150"/>
          </a:xfrm>
          <a:prstGeom prst="wedgeEllipseCallout">
            <a:avLst>
              <a:gd name="adj1" fmla="val -30208"/>
              <a:gd name="adj2" fmla="val 247847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>
                <a:latin typeface="Comic Sans MS" pitchFamily="66" charset="0"/>
              </a:rPr>
              <a:t>Isn’t bread a bit ordinary for a prayer to God?</a:t>
            </a:r>
            <a:endParaRPr lang="en-US" sz="4400"/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4876800" y="3137406"/>
            <a:ext cx="4114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past, some people (especially Roman Catholics) have claimed that the petition for daily bread relates to the Lord’s Supper, and thus is a prayer for the continuation of the worship services.</a:t>
            </a:r>
          </a:p>
          <a:p>
            <a:pPr algn="l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it’s simply about bread.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 Things Come From God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God is the source of all things</a:t>
            </a:r>
          </a:p>
        </p:txBody>
      </p:sp>
      <p:sp>
        <p:nvSpPr>
          <p:cNvPr id="793604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93605" name="AutoShape 5"/>
          <p:cNvSpPr>
            <a:spLocks noChangeArrowheads="1"/>
          </p:cNvSpPr>
          <p:nvPr/>
        </p:nvSpPr>
        <p:spPr bwMode="auto">
          <a:xfrm>
            <a:off x="263525" y="1828800"/>
            <a:ext cx="8728075" cy="1809750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i="1"/>
              <a:t>All look to You to give them food at the proper time.</a:t>
            </a:r>
          </a:p>
          <a:p>
            <a:pPr algn="l"/>
            <a:r>
              <a:rPr lang="en-US" i="1"/>
              <a:t>When You give it to them, they gather it up.</a:t>
            </a:r>
          </a:p>
          <a:p>
            <a:pPr algn="l"/>
            <a:r>
              <a:rPr lang="en-US" i="1"/>
              <a:t>When you open your hand, they are satisfied with good things.</a:t>
            </a:r>
          </a:p>
          <a:p>
            <a:pPr algn="r"/>
            <a:r>
              <a:rPr lang="en-US"/>
              <a:t>Psalm 104:27-28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0" y="3813175"/>
            <a:ext cx="91440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n-GB" sz="28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never forget this. </a:t>
            </a:r>
            <a:r>
              <a:rPr lang="en-GB" sz="28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people are more inclined to pray to God for food than rich people.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both </a:t>
            </a:r>
            <a:r>
              <a:rPr lang="en-GB" sz="28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 and poor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 their food from God.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Praying the fourth petition is </a:t>
            </a:r>
            <a:r>
              <a:rPr lang="en-GB" sz="2800" i="1" u="sng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recognizing</a:t>
            </a:r>
            <a:r>
              <a:rPr lang="en-GB" sz="28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all things come from God.</a:t>
            </a:r>
          </a:p>
        </p:txBody>
      </p:sp>
    </p:spTree>
    <p:extLst>
      <p:ext uri="{BB962C8B-B14F-4D97-AF65-F5344CB8AC3E}">
        <p14:creationId xmlns:p14="http://schemas.microsoft.com/office/powerpoint/2010/main" val="7757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5" grpId="0" animBg="1" autoUpdateAnimBg="0"/>
      <p:bldP spid="79360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Catechism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125. Q. What is the fourth petition?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A. Give us today our daily bread.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That is: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Provide us with all our bodily needs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so that we may acknowledge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that You are the only fountain of all good,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and that our care and labour, and also Your gifts,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cannot do us any good without Your blessing.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Grant, therefore, that we may withdraw our trust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from all creatures and place it only in You.</a:t>
            </a:r>
          </a:p>
        </p:txBody>
      </p:sp>
      <p:sp>
        <p:nvSpPr>
          <p:cNvPr id="797701" name="AutoShape 5"/>
          <p:cNvSpPr>
            <a:spLocks noChangeArrowheads="1"/>
          </p:cNvSpPr>
          <p:nvPr/>
        </p:nvSpPr>
        <p:spPr bwMode="auto">
          <a:xfrm>
            <a:off x="304800" y="3276600"/>
            <a:ext cx="7772400" cy="1066800"/>
          </a:xfrm>
          <a:prstGeom prst="roundRect">
            <a:avLst>
              <a:gd name="adj" fmla="val 16667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2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self-sufficient?</a:t>
            </a:r>
          </a:p>
        </p:txBody>
      </p:sp>
      <p:pic>
        <p:nvPicPr>
          <p:cNvPr id="796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0386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6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4"/>
          <a:stretch>
            <a:fillRect/>
          </a:stretch>
        </p:blipFill>
        <p:spPr bwMode="auto">
          <a:xfrm>
            <a:off x="4495800" y="990600"/>
            <a:ext cx="44196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6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6576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66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66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47" y="4044950"/>
            <a:ext cx="3048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oronavirus Disease (COVID-19): What Is It, Symptoms, Causes &amp; Prevention">
            <a:extLst>
              <a:ext uri="{FF2B5EF4-FFF2-40B4-BE49-F238E27FC236}">
                <a16:creationId xmlns:a16="http://schemas.microsoft.com/office/drawing/2014/main" id="{B9B872DB-A117-4197-9E96-5CCDE81EE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49" y="5695883"/>
            <a:ext cx="1650901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/>
              <a:t>Pray</a:t>
            </a:r>
            <a:r>
              <a:rPr lang="en-GB"/>
              <a:t> for bread?</a:t>
            </a:r>
          </a:p>
        </p:txBody>
      </p:sp>
      <p:sp>
        <p:nvSpPr>
          <p:cNvPr id="794627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0" y="1219200"/>
            <a:ext cx="6629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In the past, </a:t>
            </a:r>
            <a:r>
              <a:rPr lang="en-GB" dirty="0">
                <a:solidFill>
                  <a:srgbClr val="00FF00"/>
                </a:solidFill>
              </a:rPr>
              <a:t>people felt more need for God than today. Today people consider themselves quite self-sufficient.</a:t>
            </a:r>
          </a:p>
          <a:p>
            <a:pPr>
              <a:buFontTx/>
              <a:buNone/>
            </a:pPr>
            <a:r>
              <a:rPr lang="en-GB" dirty="0"/>
              <a:t>However, even with all our modern capabilities</a:t>
            </a:r>
            <a:r>
              <a:rPr lang="en-GB" dirty="0">
                <a:solidFill>
                  <a:srgbClr val="00FF00"/>
                </a:solidFill>
              </a:rPr>
              <a:t>, we still need the blessing of God to succeed.</a:t>
            </a:r>
          </a:p>
          <a:p>
            <a:pPr>
              <a:buFontTx/>
              <a:buNone/>
            </a:pPr>
            <a:r>
              <a:rPr lang="en-GB" dirty="0"/>
              <a:t>The food on our table </a:t>
            </a:r>
            <a:r>
              <a:rPr lang="en-GB" dirty="0">
                <a:solidFill>
                  <a:srgbClr val="00FF00"/>
                </a:solidFill>
              </a:rPr>
              <a:t>is not just the result of our labour. </a:t>
            </a:r>
          </a:p>
          <a:p>
            <a:pPr>
              <a:buFontTx/>
              <a:buNone/>
            </a:pPr>
            <a:r>
              <a:rPr lang="en-GB" dirty="0"/>
              <a:t>It is the result of </a:t>
            </a:r>
            <a:r>
              <a:rPr lang="en-GB" dirty="0">
                <a:solidFill>
                  <a:srgbClr val="00FF00"/>
                </a:solidFill>
              </a:rPr>
              <a:t>God’s blessing on our labour.</a:t>
            </a:r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94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2438400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4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276600"/>
            <a:ext cx="24034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3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Bible Study: Deuteronomy 8:10-20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1. Praise the Lord for the good land He has given us</a:t>
            </a:r>
          </a:p>
          <a:p>
            <a:pPr>
              <a:buFontTx/>
              <a:buNone/>
            </a:pPr>
            <a:r>
              <a:rPr lang="en-GB" dirty="0"/>
              <a:t>2. By not obeying God’s commands</a:t>
            </a:r>
          </a:p>
          <a:p>
            <a:pPr>
              <a:buFontTx/>
              <a:buNone/>
            </a:pPr>
            <a:r>
              <a:rPr lang="en-GB" dirty="0"/>
              <a:t>3. They become proud and forget the Lord</a:t>
            </a:r>
          </a:p>
          <a:p>
            <a:pPr>
              <a:buFontTx/>
              <a:buNone/>
            </a:pPr>
            <a:r>
              <a:rPr lang="en-GB" dirty="0"/>
              <a:t>4. My power and the strength of my hands have produced this wealth for me</a:t>
            </a:r>
          </a:p>
          <a:p>
            <a:pPr>
              <a:buFontTx/>
              <a:buNone/>
            </a:pPr>
            <a:r>
              <a:rPr lang="en-GB" dirty="0"/>
              <a:t>5. No </a:t>
            </a:r>
            <a:r>
              <a:rPr lang="en-GB" i="1" dirty="0"/>
              <a:t>for</a:t>
            </a:r>
            <a:r>
              <a:rPr lang="en-GB" dirty="0"/>
              <a:t> it is the Lord who gives the ability to produce wealth</a:t>
            </a:r>
          </a:p>
          <a:p>
            <a:pPr>
              <a:buFontTx/>
              <a:buNone/>
            </a:pPr>
            <a:r>
              <a:rPr lang="en-GB" dirty="0"/>
              <a:t>6. You don’t worship the Lord but other gods (e.g. science)</a:t>
            </a:r>
          </a:p>
          <a:p>
            <a:pPr>
              <a:buFontTx/>
              <a:buNone/>
            </a:pPr>
            <a:r>
              <a:rPr lang="en-GB" dirty="0"/>
              <a:t>7. He will stop blessing us but will destroy us eternally.</a:t>
            </a:r>
          </a:p>
        </p:txBody>
      </p:sp>
      <p:pic>
        <p:nvPicPr>
          <p:cNvPr id="806916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5" grpId="0" build="p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7828</TotalTime>
  <Words>1129</Words>
  <Application>Microsoft Office PowerPoint</Application>
  <PresentationFormat>On-screen Show (4:3)</PresentationFormat>
  <Paragraphs>132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1_Office Theme</vt:lpstr>
      <vt:lpstr>Slide</vt:lpstr>
      <vt:lpstr>The communication of Faith:  LD 45-52</vt:lpstr>
      <vt:lpstr>Psalm 146</vt:lpstr>
      <vt:lpstr>The Lord’s Prayer</vt:lpstr>
      <vt:lpstr>PowerPoint Presentation</vt:lpstr>
      <vt:lpstr>All Things Come From God</vt:lpstr>
      <vt:lpstr>Catechism</vt:lpstr>
      <vt:lpstr>How self-sufficient?</vt:lpstr>
      <vt:lpstr>Pray for bread?</vt:lpstr>
      <vt:lpstr>Bible Study: Deuteronomy 8:10-20</vt:lpstr>
      <vt:lpstr>Catechism</vt:lpstr>
      <vt:lpstr>Whom do we trust?</vt:lpstr>
      <vt:lpstr>Whom do we trust?</vt:lpstr>
      <vt:lpstr>Whom do we trust?</vt:lpstr>
      <vt:lpstr>Give us today</vt:lpstr>
      <vt:lpstr>Give us today</vt:lpstr>
      <vt:lpstr>PowerPoint Presentation</vt:lpstr>
      <vt:lpstr>Praying for all men</vt:lpstr>
      <vt:lpstr>The fourth petition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228</cp:revision>
  <cp:lastPrinted>2012-04-10T15:48:53Z</cp:lastPrinted>
  <dcterms:created xsi:type="dcterms:W3CDTF">2008-08-14T09:20:46Z</dcterms:created>
  <dcterms:modified xsi:type="dcterms:W3CDTF">2023-04-24T16:03:02Z</dcterms:modified>
</cp:coreProperties>
</file>