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71" r:id="rId2"/>
    <p:sldId id="704" r:id="rId3"/>
    <p:sldId id="675" r:id="rId4"/>
    <p:sldId id="676" r:id="rId5"/>
    <p:sldId id="672" r:id="rId6"/>
    <p:sldId id="673" r:id="rId7"/>
    <p:sldId id="674" r:id="rId8"/>
    <p:sldId id="695" r:id="rId9"/>
    <p:sldId id="693" r:id="rId10"/>
    <p:sldId id="699" r:id="rId11"/>
    <p:sldId id="694" r:id="rId12"/>
    <p:sldId id="700" r:id="rId13"/>
    <p:sldId id="696" r:id="rId14"/>
    <p:sldId id="697" r:id="rId15"/>
    <p:sldId id="698" r:id="rId16"/>
    <p:sldId id="701" r:id="rId17"/>
    <p:sldId id="566" r:id="rId18"/>
    <p:sldId id="702" r:id="rId19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093A41-354D-49E2-A606-E5A50E66EC6D}">
          <p14:sldIdLst>
            <p14:sldId id="371"/>
            <p14:sldId id="704"/>
          </p14:sldIdLst>
        </p14:section>
        <p14:section name="Untitled Section" id="{5FA60F3E-FA91-484D-8C8A-3C3853A8389D}">
          <p14:sldIdLst>
            <p14:sldId id="675"/>
            <p14:sldId id="676"/>
            <p14:sldId id="672"/>
            <p14:sldId id="673"/>
            <p14:sldId id="674"/>
            <p14:sldId id="695"/>
            <p14:sldId id="693"/>
            <p14:sldId id="699"/>
            <p14:sldId id="694"/>
            <p14:sldId id="700"/>
            <p14:sldId id="696"/>
            <p14:sldId id="697"/>
            <p14:sldId id="698"/>
            <p14:sldId id="701"/>
            <p14:sldId id="566"/>
            <p14:sldId id="7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6600FF"/>
    <a:srgbClr val="99CCFF"/>
    <a:srgbClr val="993300"/>
    <a:srgbClr val="FF0000"/>
    <a:srgbClr val="00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31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E4B3BC2-332E-41AC-8315-8DAD5DB1DFD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08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C9C7229-81A9-4D1A-8603-613900B96C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460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E97A0-A2F6-45FC-AEAA-AECCDDE09093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158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980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377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560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645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90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809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Rote Learn: 3:17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7B01B-791F-45B8-A40E-EAB9F6A66C3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801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2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65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3AF11-A64D-42B5-B666-7DCDA93DCD5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161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3AF11-A64D-42B5-B666-7DCDA93DCD59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17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3AF11-A64D-42B5-B666-7DCDA93DCD5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082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3AF11-A64D-42B5-B666-7DCDA93DCD5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6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3AF11-A64D-42B5-B666-7DCDA93DCD5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32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514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975D-6A6D-43A3-BD04-E5114781D01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06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644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87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911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703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13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179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66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032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77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59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6445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ormedperspective.c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dirty="0"/>
              <a:t>Church - Reach Out!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Mission</a:t>
            </a:r>
          </a:p>
          <a:p>
            <a:r>
              <a:rPr lang="en-GB" dirty="0"/>
              <a:t>Lesson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23081-42AD-45C7-A750-30434EA0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060" y="126945"/>
            <a:ext cx="2939879" cy="23713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past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immigrants came into a new situation. </a:t>
            </a:r>
          </a:p>
          <a:p>
            <a:pPr>
              <a:buFontTx/>
              <a:buNone/>
            </a:pPr>
            <a:r>
              <a:rPr lang="en-GB" dirty="0"/>
              <a:t>In some places, the Dutch situation continued (e.g. Holland in Michigan and Neerlandia in Alberta). </a:t>
            </a:r>
          </a:p>
          <a:p>
            <a:pPr>
              <a:buFontTx/>
              <a:buNone/>
            </a:pPr>
            <a:r>
              <a:rPr lang="en-GB" dirty="0"/>
              <a:t>But in most places, the Dutch formed a minority within an existing community.</a:t>
            </a:r>
          </a:p>
          <a:p>
            <a:pPr>
              <a:buFontTx/>
              <a:buNone/>
            </a:pPr>
            <a:r>
              <a:rPr lang="en-GB" dirty="0"/>
              <a:t>At first the Dutch were isolationist. This is typical for immigrants. Besides, there was a language barrier (it took us 20 years to begin worshipping full time in English!)</a:t>
            </a:r>
          </a:p>
          <a:p>
            <a:pPr>
              <a:buFontTx/>
              <a:buNone/>
            </a:pPr>
            <a:r>
              <a:rPr lang="en-GB" dirty="0"/>
              <a:t>Now that we’re into a third and fourth generation church, this is changing.  </a:t>
            </a:r>
          </a:p>
          <a:p>
            <a:pPr>
              <a:buFontTx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history</a:t>
            </a:r>
          </a:p>
        </p:txBody>
      </p:sp>
      <p:sp>
        <p:nvSpPr>
          <p:cNvPr id="52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Traditionally:</a:t>
            </a:r>
            <a:r>
              <a:rPr lang="en-GB" dirty="0">
                <a:solidFill>
                  <a:srgbClr val="00FF00"/>
                </a:solidFill>
              </a:rPr>
              <a:t> focused on foreign outreach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Little experience with local outreach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Immigrants came into a new situation.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At first immigrants were isolationist, now they </a:t>
            </a:r>
            <a:r>
              <a:rPr lang="en-GB">
                <a:solidFill>
                  <a:srgbClr val="00FF00"/>
                </a:solidFill>
              </a:rPr>
              <a:t>are becoming </a:t>
            </a:r>
            <a:r>
              <a:rPr lang="en-GB" dirty="0">
                <a:solidFill>
                  <a:srgbClr val="00FF00"/>
                </a:solidFill>
              </a:rPr>
              <a:t>more outreaching.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The Willoughby Heights CanRC has a special challenge.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We are church in the Bible belt of BC, surrounded by many conservative Christians rather similar to ourselves.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768985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Bible Study: Ephesians 2:11-22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1. The Gentiles</a:t>
            </a:r>
          </a:p>
          <a:p>
            <a:pPr>
              <a:buFontTx/>
              <a:buNone/>
            </a:pPr>
            <a:r>
              <a:rPr lang="en-GB" dirty="0"/>
              <a:t>2. The Jews</a:t>
            </a:r>
          </a:p>
          <a:p>
            <a:pPr>
              <a:buFontTx/>
              <a:buNone/>
            </a:pPr>
            <a:r>
              <a:rPr lang="en-GB" dirty="0"/>
              <a:t>3. By the blood of Christ.</a:t>
            </a:r>
          </a:p>
          <a:p>
            <a:pPr>
              <a:buFontTx/>
              <a:buNone/>
            </a:pPr>
            <a:r>
              <a:rPr lang="en-GB" dirty="0"/>
              <a:t>4. To create in Himself one man from the two, so making peace</a:t>
            </a:r>
          </a:p>
          <a:p>
            <a:pPr>
              <a:buFontTx/>
              <a:buNone/>
            </a:pPr>
            <a:r>
              <a:rPr lang="en-GB" dirty="0"/>
              <a:t>5. Strangers and aliens</a:t>
            </a:r>
          </a:p>
          <a:p>
            <a:pPr>
              <a:buFontTx/>
              <a:buNone/>
            </a:pPr>
            <a:r>
              <a:rPr lang="en-GB" dirty="0"/>
              <a:t>6. Fellow citizens and household members</a:t>
            </a:r>
          </a:p>
          <a:p>
            <a:pPr>
              <a:buFontTx/>
              <a:buNone/>
            </a:pPr>
            <a:r>
              <a:rPr lang="en-GB" dirty="0"/>
              <a:t>7. Just one.</a:t>
            </a:r>
          </a:p>
          <a:p>
            <a:pPr>
              <a:buFontTx/>
              <a:buNone/>
            </a:pPr>
            <a:r>
              <a:rPr lang="en-GB" dirty="0"/>
              <a:t>8. Multi-cultural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activities</a:t>
            </a:r>
          </a:p>
        </p:txBody>
      </p:sp>
      <p:sp>
        <p:nvSpPr>
          <p:cNvPr id="528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Supervised by the </a:t>
            </a:r>
            <a:r>
              <a:rPr lang="en-GB" dirty="0">
                <a:solidFill>
                  <a:srgbClr val="00FF00"/>
                </a:solidFill>
              </a:rPr>
              <a:t>Home Mission Committee</a:t>
            </a:r>
          </a:p>
          <a:p>
            <a:r>
              <a:rPr lang="en-GB" dirty="0">
                <a:solidFill>
                  <a:srgbClr val="00FF00"/>
                </a:solidFill>
              </a:rPr>
              <a:t>Vacation Bible School: reach out in the community to children and their parents.</a:t>
            </a:r>
          </a:p>
          <a:p>
            <a:r>
              <a:rPr lang="en-GB" dirty="0">
                <a:solidFill>
                  <a:srgbClr val="00FF00"/>
                </a:solidFill>
              </a:rPr>
              <a:t>Seasonal projects</a:t>
            </a:r>
          </a:p>
          <a:p>
            <a:pPr lvl="1"/>
            <a:r>
              <a:rPr lang="en-GB" dirty="0">
                <a:solidFill>
                  <a:srgbClr val="00FF00"/>
                </a:solidFill>
              </a:rPr>
              <a:t>Baby bottle campaign (May – June)</a:t>
            </a:r>
          </a:p>
          <a:p>
            <a:pPr lvl="1"/>
            <a:r>
              <a:rPr lang="en-GB" dirty="0">
                <a:solidFill>
                  <a:srgbClr val="00FF00"/>
                </a:solidFill>
              </a:rPr>
              <a:t>Hampers for needy moms (December)</a:t>
            </a:r>
          </a:p>
          <a:p>
            <a:r>
              <a:rPr lang="en-GB" dirty="0">
                <a:solidFill>
                  <a:srgbClr val="00FF00"/>
                </a:solidFill>
              </a:rPr>
              <a:t>Internet: </a:t>
            </a:r>
          </a:p>
          <a:p>
            <a:pPr lvl="1"/>
            <a:r>
              <a:rPr lang="en-GB" dirty="0">
                <a:solidFill>
                  <a:srgbClr val="00FF00"/>
                </a:solidFill>
              </a:rPr>
              <a:t>Reformed Perspective: </a:t>
            </a:r>
            <a:r>
              <a:rPr lang="en-GB" dirty="0">
                <a:solidFill>
                  <a:srgbClr val="00FF00"/>
                </a:solidFill>
                <a:hlinkClick r:id="rId3"/>
              </a:rPr>
              <a:t>www.reformedperspective.ca</a:t>
            </a:r>
            <a:r>
              <a:rPr lang="en-GB" dirty="0">
                <a:solidFill>
                  <a:srgbClr val="00FF00"/>
                </a:solidFill>
              </a:rPr>
              <a:t> </a:t>
            </a:r>
          </a:p>
          <a:p>
            <a:r>
              <a:rPr lang="en-GB" dirty="0"/>
              <a:t>Participation in </a:t>
            </a:r>
            <a:r>
              <a:rPr lang="en-GB" dirty="0">
                <a:solidFill>
                  <a:srgbClr val="00FF00"/>
                </a:solidFill>
              </a:rPr>
              <a:t>the public square?</a:t>
            </a:r>
          </a:p>
          <a:p>
            <a:pPr lvl="1"/>
            <a:r>
              <a:rPr lang="en-GB" dirty="0">
                <a:solidFill>
                  <a:srgbClr val="00FF00"/>
                </a:solidFill>
              </a:rPr>
              <a:t>Politics, ARPA, WeNeedALaw…</a:t>
            </a:r>
          </a:p>
          <a:p>
            <a:pPr lvl="1"/>
            <a:r>
              <a:rPr lang="en-GB" dirty="0">
                <a:solidFill>
                  <a:srgbClr val="00FF00"/>
                </a:solidFill>
              </a:rPr>
              <a:t>Flag Display</a:t>
            </a:r>
          </a:p>
          <a:p>
            <a:endParaRPr lang="en-GB" dirty="0">
              <a:solidFill>
                <a:srgbClr val="00FF00"/>
              </a:solidFill>
            </a:endParaRPr>
          </a:p>
          <a:p>
            <a:endParaRPr lang="en-GB" dirty="0">
              <a:solidFill>
                <a:srgbClr val="00FF00"/>
              </a:solidFill>
            </a:endParaRPr>
          </a:p>
          <a:p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528388" name="Text Box 4"/>
          <p:cNvSpPr txBox="1">
            <a:spLocks noChangeArrowheads="1"/>
          </p:cNvSpPr>
          <p:nvPr/>
        </p:nvSpPr>
        <p:spPr bwMode="auto">
          <a:xfrm>
            <a:off x="768985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8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Additional activities?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FF00"/>
                </a:solidFill>
              </a:rPr>
              <a:t>Christianity Explored and Discipleship Explored</a:t>
            </a:r>
          </a:p>
          <a:p>
            <a:r>
              <a:rPr lang="en-GB" dirty="0">
                <a:solidFill>
                  <a:srgbClr val="00FF00"/>
                </a:solidFill>
              </a:rPr>
              <a:t>Nightshift </a:t>
            </a:r>
          </a:p>
          <a:p>
            <a:pPr lvl="1"/>
            <a:r>
              <a:rPr lang="en-GB" dirty="0"/>
              <a:t>Currently works in</a:t>
            </a:r>
            <a:r>
              <a:rPr lang="en-GB" dirty="0">
                <a:solidFill>
                  <a:srgbClr val="00FF00"/>
                </a:solidFill>
              </a:rPr>
              <a:t> Surrey</a:t>
            </a:r>
          </a:p>
          <a:p>
            <a:pPr lvl="1"/>
            <a:r>
              <a:rPr lang="en-GB" dirty="0"/>
              <a:t>A second location in </a:t>
            </a:r>
            <a:r>
              <a:rPr lang="en-GB" dirty="0">
                <a:solidFill>
                  <a:srgbClr val="00FF00"/>
                </a:solidFill>
              </a:rPr>
              <a:t>Langley, involves Langley &amp; Refuge CanRC</a:t>
            </a:r>
          </a:p>
          <a:p>
            <a:r>
              <a:rPr lang="en-GB" dirty="0"/>
              <a:t>Catechism classes for </a:t>
            </a:r>
            <a:r>
              <a:rPr lang="en-GB" dirty="0">
                <a:solidFill>
                  <a:srgbClr val="00FF00"/>
                </a:solidFill>
              </a:rPr>
              <a:t>those not familiar with the Christian Religion but wishing to become members of the local church</a:t>
            </a:r>
          </a:p>
          <a:p>
            <a:pPr lvl="1"/>
            <a:r>
              <a:rPr lang="en-GB" dirty="0">
                <a:solidFill>
                  <a:srgbClr val="00FF00"/>
                </a:solidFill>
              </a:rPr>
              <a:t>Board Games night </a:t>
            </a:r>
            <a:r>
              <a:rPr lang="en-GB">
                <a:solidFill>
                  <a:srgbClr val="00FF00"/>
                </a:solidFill>
              </a:rPr>
              <a:t>in Surrey-Maranatha</a:t>
            </a:r>
            <a:endParaRPr lang="en-GB" dirty="0">
              <a:solidFill>
                <a:srgbClr val="00FF00"/>
              </a:solidFill>
            </a:endParaRPr>
          </a:p>
          <a:p>
            <a:endParaRPr lang="en-GB" dirty="0">
              <a:solidFill>
                <a:srgbClr val="00FF00"/>
              </a:solidFill>
            </a:endParaRPr>
          </a:p>
          <a:p>
            <a:r>
              <a:rPr lang="en-GB" dirty="0"/>
              <a:t>Special worship services for outsiders? (1Corinthians 14:24-25).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768985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Relational Evangelisation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It is through </a:t>
            </a:r>
            <a:r>
              <a:rPr lang="en-GB" dirty="0">
                <a:solidFill>
                  <a:srgbClr val="00FF00"/>
                </a:solidFill>
              </a:rPr>
              <a:t>contacts of local</a:t>
            </a:r>
            <a:r>
              <a:rPr lang="en-US" dirty="0">
                <a:solidFill>
                  <a:srgbClr val="00FF00"/>
                </a:solidFill>
              </a:rPr>
              <a:t> church members that others are best drawn to the church.</a:t>
            </a:r>
          </a:p>
          <a:p>
            <a:pPr>
              <a:buFontTx/>
              <a:buNone/>
            </a:pPr>
            <a:r>
              <a:rPr lang="en-US" dirty="0"/>
              <a:t>This is why church committees are often called 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FF00"/>
                </a:solidFill>
              </a:rPr>
              <a:t>		“Evangelism </a:t>
            </a:r>
            <a:r>
              <a:rPr lang="en-US" i="1" u="sng" dirty="0">
                <a:solidFill>
                  <a:srgbClr val="00FF00"/>
                </a:solidFill>
              </a:rPr>
              <a:t>Support</a:t>
            </a:r>
            <a:r>
              <a:rPr lang="en-US" i="1" dirty="0">
                <a:solidFill>
                  <a:srgbClr val="00FF00"/>
                </a:solidFill>
              </a:rPr>
              <a:t> </a:t>
            </a:r>
            <a:r>
              <a:rPr lang="en-US" dirty="0">
                <a:solidFill>
                  <a:srgbClr val="00FF00"/>
                </a:solidFill>
              </a:rPr>
              <a:t>Committee”</a:t>
            </a:r>
          </a:p>
          <a:p>
            <a:pPr>
              <a:buFontTx/>
              <a:buNone/>
            </a:pPr>
            <a:r>
              <a:rPr lang="en-US" dirty="0"/>
              <a:t>	</a:t>
            </a:r>
          </a:p>
          <a:p>
            <a:pPr algn="ctr">
              <a:buFontTx/>
              <a:buNone/>
            </a:pPr>
            <a:r>
              <a:rPr lang="en-US" dirty="0"/>
              <a:t>	</a:t>
            </a:r>
            <a:r>
              <a:rPr lang="en-US" i="1" dirty="0"/>
              <a:t>If God is number one in your life, and meeting Him (worship) is the highlight of your week, wouldn’t you want all your friends to share in that?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768985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Relational Evangelisation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Discussion questions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1. Is it okay to start a relationship purely with a view to evangelisation?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2. Would you want to take friends and acquaintances from outside our church to our worship services?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06-25-3 cc">
            <a:hlinkClick r:id="" action="ppaction://media"/>
            <a:extLst>
              <a:ext uri="{FF2B5EF4-FFF2-40B4-BE49-F238E27FC236}">
                <a16:creationId xmlns:a16="http://schemas.microsoft.com/office/drawing/2014/main" id="{5FB3E1CF-111B-5296-6E4B-F7165F452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Keith Green – Asleep in the Light</a:t>
            </a:r>
          </a:p>
        </p:txBody>
      </p:sp>
      <p:pic>
        <p:nvPicPr>
          <p:cNvPr id="4" name="Keith Green- Asleep in the light- LYRIC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193619"/>
            <a:ext cx="6492552" cy="4869414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144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024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81:1,2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219200"/>
            <a:ext cx="7668344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O for a thousand tongues to sing</a:t>
            </a:r>
          </a:p>
          <a:p>
            <a:pPr marL="0" indent="0">
              <a:buNone/>
            </a:pPr>
            <a:r>
              <a:rPr lang="en-US" dirty="0"/>
              <a:t>my great Redeemer’s praise,</a:t>
            </a:r>
          </a:p>
          <a:p>
            <a:pPr marL="0" indent="0">
              <a:buNone/>
            </a:pPr>
            <a:r>
              <a:rPr lang="en-US" dirty="0"/>
              <a:t>the glories of my God and King,</a:t>
            </a:r>
          </a:p>
          <a:p>
            <a:pPr marL="0" indent="0">
              <a:buNone/>
            </a:pPr>
            <a:r>
              <a:rPr lang="en-US" dirty="0"/>
              <a:t>the triumphs of his grace!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My gracious Master and my God, </a:t>
            </a:r>
          </a:p>
          <a:p>
            <a:pPr marL="0" indent="0">
              <a:buNone/>
            </a:pPr>
            <a:r>
              <a:rPr lang="en-US" dirty="0"/>
              <a:t>assist me to proclaim,</a:t>
            </a:r>
          </a:p>
          <a:p>
            <a:pPr marL="0" indent="0">
              <a:buNone/>
            </a:pPr>
            <a:r>
              <a:rPr lang="en-US" dirty="0"/>
              <a:t>to spread through all the earth abroad, 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honours</a:t>
            </a:r>
            <a:r>
              <a:rPr lang="en-US" dirty="0"/>
              <a:t> of your name.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021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calling</a:t>
            </a:r>
          </a:p>
        </p:txBody>
      </p:sp>
      <p:sp>
        <p:nvSpPr>
          <p:cNvPr id="504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3200"/>
              <a:t>Church Order of CanRC</a:t>
            </a:r>
            <a:endParaRPr lang="en-GB"/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ARTICLE 51. Mission</a:t>
            </a:r>
          </a:p>
          <a:p>
            <a:pPr>
              <a:buFontTx/>
              <a:buNone/>
            </a:pPr>
            <a:r>
              <a:rPr lang="en-GB"/>
              <a:t>The churches shall endeavour to fulfil their missionary task. </a:t>
            </a:r>
          </a:p>
          <a:p>
            <a:pPr>
              <a:buFontTx/>
              <a:buNone/>
            </a:pPr>
            <a:r>
              <a:rPr lang="en-GB"/>
              <a:t>When churches cooperate in this matter, they shall, as much as possible, observe the division into classes and regional synods.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challenges (1)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The different culture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what belongs to the essence of the gospel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what belongs to our own tradition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Examples</a:t>
            </a:r>
          </a:p>
          <a:p>
            <a:pPr lvl="1">
              <a:buFontTx/>
              <a:buNone/>
            </a:pPr>
            <a:r>
              <a:rPr lang="en-GB" dirty="0"/>
              <a:t>- Genevan melodies</a:t>
            </a:r>
          </a:p>
          <a:p>
            <a:pPr lvl="1">
              <a:buFontTx/>
              <a:buNone/>
            </a:pPr>
            <a:r>
              <a:rPr lang="en-GB" dirty="0"/>
              <a:t>- organs during worship</a:t>
            </a:r>
          </a:p>
          <a:p>
            <a:pPr lvl="1">
              <a:buFontTx/>
              <a:buNone/>
            </a:pPr>
            <a:r>
              <a:rPr lang="en-GB" dirty="0"/>
              <a:t>- classis, regional synods, general synods</a:t>
            </a:r>
          </a:p>
          <a:p>
            <a:pPr lvl="1">
              <a:buFontTx/>
              <a:buNone/>
            </a:pPr>
            <a:r>
              <a:rPr lang="en-GB" dirty="0"/>
              <a:t>- going to church on Sunday, twice</a:t>
            </a:r>
          </a:p>
          <a:p>
            <a:pPr lvl="1">
              <a:buFontTx/>
              <a:buNone/>
            </a:pPr>
            <a:r>
              <a:rPr lang="en-GB" dirty="0"/>
              <a:t>- only the minister speaking during worship</a:t>
            </a:r>
          </a:p>
          <a:p>
            <a:pPr lvl="1">
              <a:buFontTx/>
              <a:buNone/>
            </a:pPr>
            <a:r>
              <a:rPr lang="en-GB" dirty="0"/>
              <a:t>- Creeds and Confessions</a:t>
            </a:r>
          </a:p>
          <a:p>
            <a:pPr lvl="1">
              <a:buFontTx/>
              <a:buNone/>
            </a:pPr>
            <a:r>
              <a:rPr lang="en-GB" dirty="0"/>
              <a:t>- owning a Bible and reading it regularly</a:t>
            </a:r>
          </a:p>
        </p:txBody>
      </p:sp>
      <p:sp>
        <p:nvSpPr>
          <p:cNvPr id="500740" name="Text Box 4"/>
          <p:cNvSpPr txBox="1">
            <a:spLocks noChangeArrowheads="1"/>
          </p:cNvSpPr>
          <p:nvPr/>
        </p:nvSpPr>
        <p:spPr bwMode="auto">
          <a:xfrm>
            <a:off x="768985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challenges (2)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The language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is what you say the right thing?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is it possible to convey the Bible in the language of the people you are seeking to reach?</a:t>
            </a:r>
            <a:endParaRPr lang="en-GB" dirty="0"/>
          </a:p>
          <a:p>
            <a:pPr lvl="1"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Examples:</a:t>
            </a:r>
          </a:p>
          <a:p>
            <a:pPr lvl="1">
              <a:buFontTx/>
              <a:buChar char="-"/>
            </a:pPr>
            <a:r>
              <a:rPr lang="en-GB" dirty="0"/>
              <a:t>what is a shepherd to people who have never seen sheep?</a:t>
            </a:r>
          </a:p>
          <a:p>
            <a:pPr lvl="1">
              <a:buFontTx/>
              <a:buChar char="-"/>
            </a:pPr>
            <a:r>
              <a:rPr lang="en-GB" dirty="0"/>
              <a:t>what is a desert wind to people in Canada?</a:t>
            </a:r>
          </a:p>
          <a:p>
            <a:pPr lvl="1">
              <a:buFontTx/>
              <a:buChar char="-"/>
            </a:pPr>
            <a:r>
              <a:rPr lang="en-GB" dirty="0"/>
              <a:t>what is “white as snow” to someone in the Sahara desert?</a:t>
            </a:r>
          </a:p>
          <a:p>
            <a:pPr lvl="1">
              <a:buFontTx/>
              <a:buChar char="-"/>
            </a:pPr>
            <a:r>
              <a:rPr lang="en-GB" dirty="0"/>
              <a:t>the meaning of terms like “mercy”, “love”, and “justice”</a:t>
            </a:r>
          </a:p>
          <a:p>
            <a:pPr lvl="1">
              <a:buFontTx/>
              <a:buChar char="-"/>
            </a:pPr>
            <a:r>
              <a:rPr lang="en-GB" dirty="0"/>
              <a:t>what word do you use for “God” in Islamic countries?</a:t>
            </a:r>
          </a:p>
        </p:txBody>
      </p:sp>
      <p:sp>
        <p:nvSpPr>
          <p:cNvPr id="501764" name="Text Box 4"/>
          <p:cNvSpPr txBox="1">
            <a:spLocks noChangeArrowheads="1"/>
          </p:cNvSpPr>
          <p:nvPr/>
        </p:nvSpPr>
        <p:spPr bwMode="auto">
          <a:xfrm>
            <a:off x="768985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challenges (3)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Life in general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living in a culture not your own is very demanding</a:t>
            </a:r>
            <a:endParaRPr lang="en-GB" dirty="0"/>
          </a:p>
          <a:p>
            <a:pPr lvl="1"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Examples</a:t>
            </a:r>
          </a:p>
          <a:p>
            <a:pPr lvl="1">
              <a:buFontTx/>
              <a:buNone/>
            </a:pPr>
            <a:r>
              <a:rPr lang="en-GB" dirty="0"/>
              <a:t>- Family situation: lack of medical services, schooling</a:t>
            </a:r>
          </a:p>
          <a:p>
            <a:pPr lvl="1">
              <a:buFontTx/>
              <a:buNone/>
            </a:pPr>
            <a:r>
              <a:rPr lang="en-GB" dirty="0"/>
              <a:t>- Being rich when others are poor (rice-Christians)</a:t>
            </a:r>
          </a:p>
          <a:p>
            <a:pPr lvl="1">
              <a:buFontTx/>
              <a:buNone/>
            </a:pPr>
            <a:r>
              <a:rPr lang="en-GB" dirty="0"/>
              <a:t>- Distance from other family </a:t>
            </a:r>
          </a:p>
          <a:p>
            <a:pPr lvl="1">
              <a:buFontTx/>
              <a:buNone/>
            </a:pPr>
            <a:r>
              <a:rPr lang="en-GB" dirty="0"/>
              <a:t>- General health: usually the tropics has many ‘horrors’</a:t>
            </a:r>
          </a:p>
          <a:p>
            <a:pPr lvl="1">
              <a:buFontTx/>
              <a:buNone/>
            </a:pPr>
            <a:endParaRPr lang="en-GB" dirty="0"/>
          </a:p>
        </p:txBody>
      </p:sp>
      <p:sp>
        <p:nvSpPr>
          <p:cNvPr id="502788" name="Text Box 4"/>
          <p:cNvSpPr txBox="1">
            <a:spLocks noChangeArrowheads="1"/>
          </p:cNvSpPr>
          <p:nvPr/>
        </p:nvSpPr>
        <p:spPr bwMode="auto">
          <a:xfrm>
            <a:off x="768985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Church plant or Church reform?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idx="1"/>
          </p:nvPr>
        </p:nvSpPr>
        <p:spPr>
          <a:xfrm>
            <a:off x="-1" y="1219200"/>
            <a:ext cx="9038431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No huge ‘blank’ areas in the world today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Not all churches are proper (good) churches</a:t>
            </a:r>
          </a:p>
          <a:p>
            <a:pPr>
              <a:buFontTx/>
              <a:buNone/>
            </a:pPr>
            <a:r>
              <a:rPr lang="en-GB" dirty="0"/>
              <a:t>With each mission field the question is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is Reformed mission in this particular field necessary?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proclaim the Word to establish a new church?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give instruction in the Reformed faith to reform existing churches?</a:t>
            </a:r>
            <a:endParaRPr lang="en-GB" dirty="0"/>
          </a:p>
          <a:p>
            <a:pPr lvl="1">
              <a:buFontTx/>
              <a:buNone/>
            </a:pPr>
            <a:endParaRPr lang="en-GB" sz="1600" dirty="0"/>
          </a:p>
          <a:p>
            <a:pPr>
              <a:buFontTx/>
              <a:buNone/>
            </a:pPr>
            <a:r>
              <a:rPr lang="en-GB" sz="2400" dirty="0"/>
              <a:t>In Brazil, our mission policy has changed from church </a:t>
            </a:r>
            <a:br>
              <a:rPr lang="en-GB" sz="2400" dirty="0"/>
            </a:br>
            <a:r>
              <a:rPr lang="en-GB" sz="2400" dirty="0"/>
              <a:t>planting to training and church reform.</a:t>
            </a:r>
          </a:p>
          <a:p>
            <a:pPr>
              <a:buFontTx/>
              <a:buNone/>
            </a:pPr>
            <a:r>
              <a:rPr lang="en-GB" sz="2400" dirty="0"/>
              <a:t>In China our mission policy is just training and church reform</a:t>
            </a:r>
          </a:p>
          <a:p>
            <a:pPr>
              <a:buFontTx/>
              <a:buNone/>
            </a:pPr>
            <a:r>
              <a:rPr lang="en-GB" sz="2400" dirty="0"/>
              <a:t>In Mexico our mission policy is church planting and training</a:t>
            </a:r>
          </a:p>
        </p:txBody>
      </p:sp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768985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15C49-33B7-4A1D-86DE-0F7E5243E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18" y="4509120"/>
            <a:ext cx="2162175" cy="495300"/>
          </a:xfrm>
          <a:prstGeom prst="rect">
            <a:avLst/>
          </a:prstGeom>
        </p:spPr>
      </p:pic>
      <p:pic>
        <p:nvPicPr>
          <p:cNvPr id="4" name="Picture 3" descr="A logo with a cross and a sun&#10;&#10;AI-generated content may be incorrect.">
            <a:extLst>
              <a:ext uri="{FF2B5EF4-FFF2-40B4-BE49-F238E27FC236}">
                <a16:creationId xmlns:a16="http://schemas.microsoft.com/office/drawing/2014/main" id="{83CFB556-41D2-CE9C-20B7-7AD23FA33C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71" y="5590868"/>
            <a:ext cx="1201737" cy="10094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Evangelism defined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Evangelisation is </a:t>
            </a:r>
            <a:r>
              <a:rPr lang="en-GB" dirty="0">
                <a:solidFill>
                  <a:srgbClr val="00FF00"/>
                </a:solidFill>
              </a:rPr>
              <a:t>proclaiming the gospel to those in the vicinity of a local church, so as to draw God’s elect into that local church.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527364" name="Text Box 4"/>
          <p:cNvSpPr txBox="1">
            <a:spLocks noChangeArrowheads="1"/>
          </p:cNvSpPr>
          <p:nvPr/>
        </p:nvSpPr>
        <p:spPr bwMode="auto">
          <a:xfrm>
            <a:off x="768985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28002" name="Picture 2" descr="Image result for outreach">
            <a:extLst>
              <a:ext uri="{FF2B5EF4-FFF2-40B4-BE49-F238E27FC236}">
                <a16:creationId xmlns:a16="http://schemas.microsoft.com/office/drawing/2014/main" id="{80C92BC8-0D90-4CE3-A399-FA9515B8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33" y="3501008"/>
            <a:ext cx="6741533" cy="27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past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In many regions of The Netherlands, it was (and is) quite normal for almost everybody to belong to your church (or a church your church is split from). </a:t>
            </a:r>
          </a:p>
          <a:p>
            <a:pPr>
              <a:buFontTx/>
              <a:buNone/>
            </a:pPr>
            <a:r>
              <a:rPr lang="en-GB" dirty="0"/>
              <a:t>Hence ‘local outreach’ didn’t really exist. It couldn’t.</a:t>
            </a:r>
          </a:p>
          <a:p>
            <a:pPr>
              <a:buFontTx/>
              <a:buNone/>
            </a:pPr>
            <a:r>
              <a:rPr lang="en-GB" dirty="0"/>
              <a:t>It has meant that ‘outreach’ in our churches focuses traditionally on mission. </a:t>
            </a:r>
          </a:p>
          <a:p>
            <a:pPr>
              <a:buFontTx/>
              <a:buNone/>
            </a:pPr>
            <a:r>
              <a:rPr lang="en-GB" dirty="0"/>
              <a:t>And if there was evangelisation it generally meant reaching out to the odd person who had left the church.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4282</TotalTime>
  <Words>1030</Words>
  <Application>Microsoft Office PowerPoint</Application>
  <PresentationFormat>On-screen Show (4:3)</PresentationFormat>
  <Paragraphs>155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Wingdings</vt:lpstr>
      <vt:lpstr>1_Office Theme</vt:lpstr>
      <vt:lpstr>Church - Reach Out!</vt:lpstr>
      <vt:lpstr>Hymn 81:1,2</vt:lpstr>
      <vt:lpstr>The calling</vt:lpstr>
      <vt:lpstr>The challenges (1)</vt:lpstr>
      <vt:lpstr>The challenges (2)</vt:lpstr>
      <vt:lpstr>The challenges (3)</vt:lpstr>
      <vt:lpstr>Church plant or Church reform?</vt:lpstr>
      <vt:lpstr>Evangelism defined</vt:lpstr>
      <vt:lpstr>Our past</vt:lpstr>
      <vt:lpstr>Our past</vt:lpstr>
      <vt:lpstr>Our history</vt:lpstr>
      <vt:lpstr>Bible Study: Ephesians 2:11-22</vt:lpstr>
      <vt:lpstr>Our activities</vt:lpstr>
      <vt:lpstr>Additional activities?</vt:lpstr>
      <vt:lpstr>Relational Evangelisation</vt:lpstr>
      <vt:lpstr>Relational Evangelisation</vt:lpstr>
      <vt:lpstr>PowerPoint Presentation</vt:lpstr>
      <vt:lpstr>Keith Green – Asleep in the Light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164</cp:revision>
  <cp:lastPrinted>2009-10-22T18:22:04Z</cp:lastPrinted>
  <dcterms:created xsi:type="dcterms:W3CDTF">2008-08-14T09:20:46Z</dcterms:created>
  <dcterms:modified xsi:type="dcterms:W3CDTF">2025-04-08T14:08:09Z</dcterms:modified>
</cp:coreProperties>
</file>