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1" r:id="rId2"/>
    <p:sldId id="998" r:id="rId3"/>
    <p:sldId id="999" r:id="rId4"/>
    <p:sldId id="997" r:id="rId5"/>
    <p:sldId id="984" r:id="rId6"/>
    <p:sldId id="986" r:id="rId7"/>
    <p:sldId id="987" r:id="rId8"/>
    <p:sldId id="988" r:id="rId9"/>
    <p:sldId id="950" r:id="rId10"/>
    <p:sldId id="989" r:id="rId11"/>
    <p:sldId id="990" r:id="rId12"/>
    <p:sldId id="991" r:id="rId13"/>
    <p:sldId id="993" r:id="rId14"/>
    <p:sldId id="994" r:id="rId15"/>
    <p:sldId id="996" r:id="rId16"/>
  </p:sldIdLst>
  <p:sldSz cx="9144000" cy="6858000" type="screen4x3"/>
  <p:notesSz cx="6950075" cy="9167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CCFF"/>
    <a:srgbClr val="993300"/>
    <a:srgbClr val="FF0000"/>
    <a:srgbClr val="00FF00"/>
    <a:srgbClr val="FFFF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0" autoAdjust="0"/>
    <p:restoredTop sz="94660"/>
  </p:normalViewPr>
  <p:slideViewPr>
    <p:cSldViewPr>
      <p:cViewPr varScale="1">
        <p:scale>
          <a:sx n="108" d="100"/>
          <a:sy n="108" d="100"/>
        </p:scale>
        <p:origin x="130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1323B0-58D7-404E-8732-CF1866E06C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19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394F79-E7E7-44F2-A42C-1C72EF000B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1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2B5E0C5-2E7A-4E0C-B89F-8098E3F25C90}" type="slidenum">
              <a:rPr lang="en-GB" altLang="en-US" sz="1200">
                <a:solidFill>
                  <a:schemeClr val="tx1"/>
                </a:solidFill>
              </a:rPr>
              <a:pPr algn="r"/>
              <a:t>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5216122-AB86-4593-8F28-A1C4657CB5AE}" type="slidenum">
              <a:rPr lang="en-GB" altLang="en-US" sz="1200">
                <a:solidFill>
                  <a:schemeClr val="tx1"/>
                </a:solidFill>
              </a:rPr>
              <a:pPr algn="r"/>
              <a:t>2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E304976-5A1B-4C0C-804B-D73BD63E286C}" type="slidenum">
              <a:rPr lang="en-GB" altLang="en-US" sz="1200">
                <a:solidFill>
                  <a:schemeClr val="tx1"/>
                </a:solidFill>
              </a:rPr>
              <a:pPr algn="r"/>
              <a:t>3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2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50429D1-A524-47A9-A2F0-1A641B64060D}" type="slidenum">
              <a:rPr lang="en-GB" altLang="en-US" sz="1200">
                <a:solidFill>
                  <a:schemeClr val="tx1"/>
                </a:solidFill>
              </a:rPr>
              <a:pPr algn="r"/>
              <a:t>4</a:t>
            </a:fld>
            <a:endParaRPr lang="en-GB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3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5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6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417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74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45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22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33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31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88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5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79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4405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Profession of Faith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GB" altLang="en-US" sz="2800"/>
          </a:p>
          <a:p>
            <a:r>
              <a:rPr lang="en-GB" altLang="en-US" sz="2800"/>
              <a:t>Lesson 2</a:t>
            </a:r>
          </a:p>
          <a:p>
            <a:r>
              <a:rPr lang="nl-NL" altLang="en-US" sz="2800"/>
              <a:t>B</a:t>
            </a:r>
            <a:r>
              <a:rPr lang="en-GB" altLang="en-US" sz="2800"/>
              <a:t>elonging to Jesus </a:t>
            </a:r>
          </a:p>
        </p:txBody>
      </p:sp>
      <p:pic>
        <p:nvPicPr>
          <p:cNvPr id="4100" name="Picture 10" descr="C:\Documents and Settings\Karlo Janssen\Mijn documenten\Downloads\Dit Koningskind\belijden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88913"/>
            <a:ext cx="15652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Before the Fall into Sin</a:t>
            </a:r>
          </a:p>
        </p:txBody>
      </p:sp>
      <p:sp>
        <p:nvSpPr>
          <p:cNvPr id="862211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Why is this drawn this way?</a:t>
            </a:r>
          </a:p>
          <a:p>
            <a:pPr>
              <a:buFontTx/>
              <a:buNone/>
            </a:pPr>
            <a:r>
              <a:rPr lang="en-GB" altLang="en-US" dirty="0"/>
              <a:t>	God’s kingdom is one of </a:t>
            </a:r>
            <a:r>
              <a:rPr lang="en-GB" altLang="en-US" dirty="0">
                <a:solidFill>
                  <a:srgbClr val="00FF00"/>
                </a:solidFill>
              </a:rPr>
              <a:t>light and life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/>
              <a:t>Satan’s kingdom is one of </a:t>
            </a:r>
            <a:r>
              <a:rPr lang="en-GB" altLang="en-US" dirty="0">
                <a:solidFill>
                  <a:srgbClr val="00FF00"/>
                </a:solidFill>
              </a:rPr>
              <a:t>darkness and death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/>
              <a:t>In Paradise</a:t>
            </a:r>
            <a:r>
              <a:rPr lang="en-GB" altLang="en-US" dirty="0">
                <a:solidFill>
                  <a:srgbClr val="00FF00"/>
                </a:solidFill>
              </a:rPr>
              <a:t>, man was with God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1295400"/>
            <a:ext cx="3886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God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mankind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(Adam &amp; Eve)</a:t>
            </a:r>
            <a:endParaRPr lang="nl-NL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16450" y="1295400"/>
            <a:ext cx="4146550" cy="2705100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rgbClr val="DDDDDD"/>
                </a:solidFill>
              </a:rPr>
              <a:t>Satan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11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Right after </a:t>
            </a:r>
            <a:r>
              <a:rPr lang="en-GB" altLang="en-US" dirty="0"/>
              <a:t>the Fall into Sin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Why is it now drawn this way?</a:t>
            </a:r>
          </a:p>
          <a:p>
            <a:pPr>
              <a:buFontTx/>
              <a:buNone/>
            </a:pPr>
            <a:r>
              <a:rPr lang="en-GB" altLang="en-US" dirty="0"/>
              <a:t>	When man fell into sin</a:t>
            </a:r>
            <a:r>
              <a:rPr lang="en-GB" altLang="en-US" dirty="0">
                <a:solidFill>
                  <a:srgbClr val="00FF00"/>
                </a:solidFill>
              </a:rPr>
              <a:t> he chose to leave God and His kingdom.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By default </a:t>
            </a:r>
            <a:r>
              <a:rPr lang="en-GB" altLang="en-US" dirty="0">
                <a:solidFill>
                  <a:srgbClr val="00FF00"/>
                </a:solidFill>
              </a:rPr>
              <a:t>man became part of Satan’s kingdom.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09600" y="1295400"/>
            <a:ext cx="3886200" cy="27432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rgbClr val="000000"/>
                </a:solidFill>
              </a:rPr>
              <a:t>God</a:t>
            </a:r>
          </a:p>
          <a:p>
            <a:pPr algn="ctr">
              <a:buFontTx/>
              <a:buNone/>
            </a:pPr>
            <a:endParaRPr lang="nl-NL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616450" y="1295400"/>
            <a:ext cx="4146550" cy="2705100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>
                <a:solidFill>
                  <a:schemeClr val="bg2"/>
                </a:solidFill>
              </a:rPr>
              <a:t>Satan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chemeClr val="bg2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>
                <a:solidFill>
                  <a:schemeClr val="bg2"/>
                </a:solidFill>
              </a:rPr>
              <a:t>mankind</a:t>
            </a:r>
            <a:endParaRPr lang="nl-NL" altLang="en-US" sz="2400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endParaRPr lang="nl-NL" altLang="en-US" sz="2400">
              <a:solidFill>
                <a:schemeClr val="bg2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5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Ever since the Fall into Sin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There has been </a:t>
            </a:r>
            <a:r>
              <a:rPr lang="en-GB" altLang="en-US" dirty="0">
                <a:solidFill>
                  <a:srgbClr val="00FF00"/>
                </a:solidFill>
              </a:rPr>
              <a:t>sin and misery in the world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All people </a:t>
            </a:r>
            <a:r>
              <a:rPr lang="en-GB" altLang="en-US" dirty="0">
                <a:solidFill>
                  <a:srgbClr val="00FF00"/>
                </a:solidFill>
              </a:rPr>
              <a:t>are sinful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The devil </a:t>
            </a:r>
            <a:r>
              <a:rPr lang="en-GB" altLang="en-US" dirty="0">
                <a:solidFill>
                  <a:srgbClr val="00FF00"/>
                </a:solidFill>
              </a:rPr>
              <a:t>is the prince of this world </a:t>
            </a:r>
            <a:r>
              <a:rPr lang="en-GB" altLang="en-US" dirty="0"/>
              <a:t>(John </a:t>
            </a:r>
            <a:r>
              <a:rPr lang="en-GB" altLang="en-US" dirty="0">
                <a:solidFill>
                  <a:srgbClr val="00FF00"/>
                </a:solidFill>
              </a:rPr>
              <a:t>12:31</a:t>
            </a:r>
            <a:r>
              <a:rPr lang="en-GB" altLang="en-US" dirty="0"/>
              <a:t>).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221615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998663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27588"/>
            <a:ext cx="22098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 sets free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The penalty for sin is death.</a:t>
            </a:r>
          </a:p>
          <a:p>
            <a:pPr>
              <a:buFontTx/>
              <a:buNone/>
            </a:pPr>
            <a:r>
              <a:rPr lang="en-US" altLang="en-US"/>
              <a:t>This penalty was undergone by Jesus Christ.</a:t>
            </a:r>
          </a:p>
          <a:p>
            <a:pPr>
              <a:buFontTx/>
              <a:buNone/>
            </a:pPr>
            <a:r>
              <a:rPr lang="en-US" altLang="en-US"/>
              <a:t>Whoever belongs to Jesus Christ, belongs to God.</a:t>
            </a:r>
          </a:p>
          <a:p>
            <a:pPr>
              <a:buFontTx/>
              <a:buNone/>
            </a:pPr>
            <a:r>
              <a:rPr lang="en-US" altLang="en-US"/>
              <a:t>Satan has nothing to say about you anymore!</a:t>
            </a:r>
          </a:p>
        </p:txBody>
      </p:sp>
      <p:pic>
        <p:nvPicPr>
          <p:cNvPr id="20484" name="Picture 5" descr="E:\Catechism\2005-2006 - Hoek\Ik Geloof 1\0203 - vr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581400"/>
            <a:ext cx="2667000" cy="3124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6" descr="E:\Catechism\2005-2006 - Hoek\Ik Geloof 1\0203 - gebon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81400"/>
            <a:ext cx="2816225" cy="3124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3200400" y="5029200"/>
            <a:ext cx="2667000" cy="457200"/>
          </a:xfrm>
          <a:prstGeom prst="rightArrow">
            <a:avLst>
              <a:gd name="adj1" fmla="val 50000"/>
              <a:gd name="adj2" fmla="val 145833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Following the Fall into Sin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dirty="0"/>
              <a:t>Why is it now drawn this way?</a:t>
            </a:r>
          </a:p>
          <a:p>
            <a:pPr>
              <a:buFontTx/>
              <a:buNone/>
            </a:pPr>
            <a:r>
              <a:rPr lang="en-GB" altLang="en-US" dirty="0"/>
              <a:t>	Satan </a:t>
            </a:r>
            <a:r>
              <a:rPr lang="en-GB" altLang="en-US" dirty="0">
                <a:solidFill>
                  <a:srgbClr val="00FF00"/>
                </a:solidFill>
              </a:rPr>
              <a:t>tries to get people from God.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God </a:t>
            </a:r>
            <a:r>
              <a:rPr lang="en-GB" altLang="en-US" dirty="0">
                <a:solidFill>
                  <a:srgbClr val="00FF00"/>
                </a:solidFill>
              </a:rPr>
              <a:t>gets people from Satan.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Those who belong to Jesus </a:t>
            </a:r>
            <a:r>
              <a:rPr lang="en-GB" altLang="en-US" dirty="0">
                <a:solidFill>
                  <a:srgbClr val="00FF00"/>
                </a:solidFill>
              </a:rPr>
              <a:t>are protected from Satan.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?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1608" y="1511622"/>
            <a:ext cx="3962400" cy="24542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God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+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 err="1">
                <a:solidFill>
                  <a:srgbClr val="000000"/>
                </a:solidFill>
                <a:latin typeface="Comic Sans MS" pitchFamily="66" charset="0"/>
              </a:rPr>
              <a:t>Jesus</a:t>
            </a: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Comic Sans MS" pitchFamily="66" charset="0"/>
              </a:rPr>
              <a:t>Christ</a:t>
            </a:r>
            <a:r>
              <a:rPr lang="nl-NL" sz="2800" dirty="0">
                <a:solidFill>
                  <a:srgbClr val="000000"/>
                </a:solidFill>
                <a:latin typeface="Comic Sans MS" pitchFamily="66" charset="0"/>
              </a:rPr>
              <a:t> &amp; 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 err="1">
                <a:solidFill>
                  <a:srgbClr val="000000"/>
                </a:solidFill>
                <a:latin typeface="Comic Sans MS" pitchFamily="66" charset="0"/>
              </a:rPr>
              <a:t>believers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44008" y="1511622"/>
            <a:ext cx="3810000" cy="24542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DDDDDD"/>
                </a:solidFill>
                <a:latin typeface="Comic Sans MS" pitchFamily="66" charset="0"/>
              </a:rPr>
              <a:t>Satan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>
                <a:solidFill>
                  <a:srgbClr val="DDDDDD"/>
                </a:solidFill>
                <a:latin typeface="Comic Sans MS" pitchFamily="66" charset="0"/>
              </a:rPr>
              <a:t>+</a:t>
            </a:r>
          </a:p>
          <a:p>
            <a:pPr marL="342900" indent="-342900" algn="ctr">
              <a:spcBef>
                <a:spcPct val="20000"/>
              </a:spcBef>
            </a:pPr>
            <a:r>
              <a:rPr lang="nl-NL" sz="2800" dirty="0" err="1">
                <a:solidFill>
                  <a:srgbClr val="DDDDDD"/>
                </a:solidFill>
                <a:latin typeface="Comic Sans MS" pitchFamily="66" charset="0"/>
              </a:rPr>
              <a:t>unbelievers</a:t>
            </a:r>
            <a:endParaRPr lang="nl-NL" sz="2800" dirty="0">
              <a:solidFill>
                <a:srgbClr val="DDDDDD"/>
              </a:solidFill>
              <a:latin typeface="Comic Sans MS" pitchFamily="66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38808" y="2502222"/>
            <a:ext cx="30480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3698381" y="1731297"/>
            <a:ext cx="1283767" cy="735012"/>
          </a:xfrm>
          <a:custGeom>
            <a:avLst/>
            <a:gdLst>
              <a:gd name="T0" fmla="*/ 324 w 408"/>
              <a:gd name="T1" fmla="*/ 19 h 463"/>
              <a:gd name="T2" fmla="*/ 72 w 408"/>
              <a:gd name="T3" fmla="*/ 26 h 463"/>
              <a:gd name="T4" fmla="*/ 12 w 408"/>
              <a:gd name="T5" fmla="*/ 85 h 463"/>
              <a:gd name="T6" fmla="*/ 50 w 408"/>
              <a:gd name="T7" fmla="*/ 174 h 463"/>
              <a:gd name="T8" fmla="*/ 161 w 408"/>
              <a:gd name="T9" fmla="*/ 167 h 463"/>
              <a:gd name="T10" fmla="*/ 264 w 408"/>
              <a:gd name="T11" fmla="*/ 174 h 463"/>
              <a:gd name="T12" fmla="*/ 146 w 408"/>
              <a:gd name="T13" fmla="*/ 182 h 463"/>
              <a:gd name="T14" fmla="*/ 64 w 408"/>
              <a:gd name="T15" fmla="*/ 211 h 463"/>
              <a:gd name="T16" fmla="*/ 153 w 408"/>
              <a:gd name="T17" fmla="*/ 285 h 463"/>
              <a:gd name="T18" fmla="*/ 198 w 408"/>
              <a:gd name="T19" fmla="*/ 285 h 463"/>
              <a:gd name="T20" fmla="*/ 138 w 408"/>
              <a:gd name="T21" fmla="*/ 293 h 463"/>
              <a:gd name="T22" fmla="*/ 94 w 408"/>
              <a:gd name="T23" fmla="*/ 308 h 463"/>
              <a:gd name="T24" fmla="*/ 64 w 408"/>
              <a:gd name="T25" fmla="*/ 352 h 463"/>
              <a:gd name="T26" fmla="*/ 242 w 408"/>
              <a:gd name="T27" fmla="*/ 463 h 463"/>
              <a:gd name="T28" fmla="*/ 338 w 408"/>
              <a:gd name="T29" fmla="*/ 419 h 463"/>
              <a:gd name="T30" fmla="*/ 361 w 408"/>
              <a:gd name="T31" fmla="*/ 315 h 463"/>
              <a:gd name="T32" fmla="*/ 353 w 408"/>
              <a:gd name="T33" fmla="*/ 130 h 463"/>
              <a:gd name="T34" fmla="*/ 324 w 408"/>
              <a:gd name="T35" fmla="*/ 1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463">
                <a:moveTo>
                  <a:pt x="324" y="19"/>
                </a:moveTo>
                <a:cubicBezTo>
                  <a:pt x="240" y="9"/>
                  <a:pt x="154" y="0"/>
                  <a:pt x="72" y="26"/>
                </a:cubicBezTo>
                <a:cubicBezTo>
                  <a:pt x="47" y="43"/>
                  <a:pt x="29" y="60"/>
                  <a:pt x="12" y="85"/>
                </a:cubicBezTo>
                <a:cubicBezTo>
                  <a:pt x="0" y="126"/>
                  <a:pt x="8" y="161"/>
                  <a:pt x="50" y="174"/>
                </a:cubicBezTo>
                <a:cubicBezTo>
                  <a:pt x="87" y="172"/>
                  <a:pt x="124" y="167"/>
                  <a:pt x="161" y="167"/>
                </a:cubicBezTo>
                <a:cubicBezTo>
                  <a:pt x="195" y="167"/>
                  <a:pt x="288" y="150"/>
                  <a:pt x="264" y="174"/>
                </a:cubicBezTo>
                <a:cubicBezTo>
                  <a:pt x="236" y="202"/>
                  <a:pt x="185" y="179"/>
                  <a:pt x="146" y="182"/>
                </a:cubicBezTo>
                <a:cubicBezTo>
                  <a:pt x="112" y="188"/>
                  <a:pt x="93" y="192"/>
                  <a:pt x="64" y="211"/>
                </a:cubicBezTo>
                <a:cubicBezTo>
                  <a:pt x="42" y="280"/>
                  <a:pt x="101" y="277"/>
                  <a:pt x="153" y="285"/>
                </a:cubicBezTo>
                <a:cubicBezTo>
                  <a:pt x="408" y="272"/>
                  <a:pt x="271" y="278"/>
                  <a:pt x="198" y="285"/>
                </a:cubicBezTo>
                <a:cubicBezTo>
                  <a:pt x="178" y="287"/>
                  <a:pt x="158" y="290"/>
                  <a:pt x="138" y="293"/>
                </a:cubicBezTo>
                <a:cubicBezTo>
                  <a:pt x="135" y="294"/>
                  <a:pt x="96" y="306"/>
                  <a:pt x="94" y="308"/>
                </a:cubicBezTo>
                <a:cubicBezTo>
                  <a:pt x="81" y="321"/>
                  <a:pt x="64" y="352"/>
                  <a:pt x="64" y="352"/>
                </a:cubicBezTo>
                <a:cubicBezTo>
                  <a:pt x="85" y="448"/>
                  <a:pt x="158" y="454"/>
                  <a:pt x="242" y="463"/>
                </a:cubicBezTo>
                <a:cubicBezTo>
                  <a:pt x="295" y="457"/>
                  <a:pt x="311" y="461"/>
                  <a:pt x="338" y="419"/>
                </a:cubicBezTo>
                <a:cubicBezTo>
                  <a:pt x="348" y="383"/>
                  <a:pt x="355" y="353"/>
                  <a:pt x="361" y="315"/>
                </a:cubicBezTo>
                <a:cubicBezTo>
                  <a:pt x="358" y="253"/>
                  <a:pt x="357" y="192"/>
                  <a:pt x="353" y="130"/>
                </a:cubicBezTo>
                <a:cubicBezTo>
                  <a:pt x="350" y="87"/>
                  <a:pt x="324" y="63"/>
                  <a:pt x="324" y="1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4297932" y="2932435"/>
            <a:ext cx="1422003" cy="960437"/>
          </a:xfrm>
          <a:custGeom>
            <a:avLst/>
            <a:gdLst>
              <a:gd name="T0" fmla="*/ 45 w 444"/>
              <a:gd name="T1" fmla="*/ 64 h 605"/>
              <a:gd name="T2" fmla="*/ 201 w 444"/>
              <a:gd name="T3" fmla="*/ 34 h 605"/>
              <a:gd name="T4" fmla="*/ 423 w 444"/>
              <a:gd name="T5" fmla="*/ 86 h 605"/>
              <a:gd name="T6" fmla="*/ 438 w 444"/>
              <a:gd name="T7" fmla="*/ 131 h 605"/>
              <a:gd name="T8" fmla="*/ 430 w 444"/>
              <a:gd name="T9" fmla="*/ 190 h 605"/>
              <a:gd name="T10" fmla="*/ 297 w 444"/>
              <a:gd name="T11" fmla="*/ 271 h 605"/>
              <a:gd name="T12" fmla="*/ 82 w 444"/>
              <a:gd name="T13" fmla="*/ 264 h 605"/>
              <a:gd name="T14" fmla="*/ 119 w 444"/>
              <a:gd name="T15" fmla="*/ 257 h 605"/>
              <a:gd name="T16" fmla="*/ 268 w 444"/>
              <a:gd name="T17" fmla="*/ 264 h 605"/>
              <a:gd name="T18" fmla="*/ 393 w 444"/>
              <a:gd name="T19" fmla="*/ 294 h 605"/>
              <a:gd name="T20" fmla="*/ 401 w 444"/>
              <a:gd name="T21" fmla="*/ 397 h 605"/>
              <a:gd name="T22" fmla="*/ 319 w 444"/>
              <a:gd name="T23" fmla="*/ 427 h 605"/>
              <a:gd name="T24" fmla="*/ 142 w 444"/>
              <a:gd name="T25" fmla="*/ 420 h 605"/>
              <a:gd name="T26" fmla="*/ 186 w 444"/>
              <a:gd name="T27" fmla="*/ 427 h 605"/>
              <a:gd name="T28" fmla="*/ 305 w 444"/>
              <a:gd name="T29" fmla="*/ 442 h 605"/>
              <a:gd name="T30" fmla="*/ 371 w 444"/>
              <a:gd name="T31" fmla="*/ 457 h 605"/>
              <a:gd name="T32" fmla="*/ 401 w 444"/>
              <a:gd name="T33" fmla="*/ 516 h 605"/>
              <a:gd name="T34" fmla="*/ 393 w 444"/>
              <a:gd name="T35" fmla="*/ 568 h 605"/>
              <a:gd name="T36" fmla="*/ 290 w 444"/>
              <a:gd name="T37" fmla="*/ 605 h 605"/>
              <a:gd name="T38" fmla="*/ 134 w 444"/>
              <a:gd name="T39" fmla="*/ 597 h 605"/>
              <a:gd name="T40" fmla="*/ 53 w 444"/>
              <a:gd name="T41" fmla="*/ 582 h 605"/>
              <a:gd name="T42" fmla="*/ 16 w 444"/>
              <a:gd name="T43" fmla="*/ 575 h 605"/>
              <a:gd name="T44" fmla="*/ 16 w 444"/>
              <a:gd name="T45" fmla="*/ 412 h 605"/>
              <a:gd name="T46" fmla="*/ 75 w 444"/>
              <a:gd name="T47" fmla="*/ 160 h 605"/>
              <a:gd name="T48" fmla="*/ 45 w 444"/>
              <a:gd name="T49" fmla="*/ 6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605">
                <a:moveTo>
                  <a:pt x="45" y="64"/>
                </a:moveTo>
                <a:cubicBezTo>
                  <a:pt x="156" y="37"/>
                  <a:pt x="104" y="46"/>
                  <a:pt x="201" y="34"/>
                </a:cubicBezTo>
                <a:cubicBezTo>
                  <a:pt x="352" y="41"/>
                  <a:pt x="365" y="0"/>
                  <a:pt x="423" y="86"/>
                </a:cubicBezTo>
                <a:cubicBezTo>
                  <a:pt x="428" y="101"/>
                  <a:pt x="433" y="116"/>
                  <a:pt x="438" y="131"/>
                </a:cubicBezTo>
                <a:cubicBezTo>
                  <a:pt x="444" y="150"/>
                  <a:pt x="434" y="170"/>
                  <a:pt x="430" y="190"/>
                </a:cubicBezTo>
                <a:cubicBezTo>
                  <a:pt x="420" y="244"/>
                  <a:pt x="340" y="257"/>
                  <a:pt x="297" y="271"/>
                </a:cubicBezTo>
                <a:cubicBezTo>
                  <a:pt x="225" y="269"/>
                  <a:pt x="153" y="270"/>
                  <a:pt x="82" y="264"/>
                </a:cubicBezTo>
                <a:cubicBezTo>
                  <a:pt x="69" y="263"/>
                  <a:pt x="106" y="257"/>
                  <a:pt x="119" y="257"/>
                </a:cubicBezTo>
                <a:cubicBezTo>
                  <a:pt x="169" y="257"/>
                  <a:pt x="218" y="262"/>
                  <a:pt x="268" y="264"/>
                </a:cubicBezTo>
                <a:cubicBezTo>
                  <a:pt x="312" y="270"/>
                  <a:pt x="351" y="279"/>
                  <a:pt x="393" y="294"/>
                </a:cubicBezTo>
                <a:cubicBezTo>
                  <a:pt x="418" y="331"/>
                  <a:pt x="426" y="348"/>
                  <a:pt x="401" y="397"/>
                </a:cubicBezTo>
                <a:cubicBezTo>
                  <a:pt x="390" y="419"/>
                  <a:pt x="339" y="422"/>
                  <a:pt x="319" y="427"/>
                </a:cubicBezTo>
                <a:cubicBezTo>
                  <a:pt x="260" y="425"/>
                  <a:pt x="201" y="420"/>
                  <a:pt x="142" y="420"/>
                </a:cubicBezTo>
                <a:cubicBezTo>
                  <a:pt x="127" y="420"/>
                  <a:pt x="171" y="425"/>
                  <a:pt x="186" y="427"/>
                </a:cubicBezTo>
                <a:cubicBezTo>
                  <a:pt x="229" y="433"/>
                  <a:pt x="261" y="437"/>
                  <a:pt x="305" y="442"/>
                </a:cubicBezTo>
                <a:cubicBezTo>
                  <a:pt x="327" y="447"/>
                  <a:pt x="355" y="441"/>
                  <a:pt x="371" y="457"/>
                </a:cubicBezTo>
                <a:cubicBezTo>
                  <a:pt x="387" y="473"/>
                  <a:pt x="401" y="516"/>
                  <a:pt x="401" y="516"/>
                </a:cubicBezTo>
                <a:cubicBezTo>
                  <a:pt x="398" y="533"/>
                  <a:pt x="400" y="552"/>
                  <a:pt x="393" y="568"/>
                </a:cubicBezTo>
                <a:cubicBezTo>
                  <a:pt x="384" y="587"/>
                  <a:pt x="309" y="598"/>
                  <a:pt x="290" y="605"/>
                </a:cubicBezTo>
                <a:cubicBezTo>
                  <a:pt x="238" y="602"/>
                  <a:pt x="186" y="602"/>
                  <a:pt x="134" y="597"/>
                </a:cubicBezTo>
                <a:cubicBezTo>
                  <a:pt x="107" y="594"/>
                  <a:pt x="80" y="587"/>
                  <a:pt x="53" y="582"/>
                </a:cubicBezTo>
                <a:cubicBezTo>
                  <a:pt x="41" y="580"/>
                  <a:pt x="16" y="575"/>
                  <a:pt x="16" y="575"/>
                </a:cubicBezTo>
                <a:cubicBezTo>
                  <a:pt x="0" y="499"/>
                  <a:pt x="5" y="542"/>
                  <a:pt x="16" y="412"/>
                </a:cubicBezTo>
                <a:cubicBezTo>
                  <a:pt x="22" y="335"/>
                  <a:pt x="30" y="226"/>
                  <a:pt x="75" y="160"/>
                </a:cubicBezTo>
                <a:cubicBezTo>
                  <a:pt x="70" y="117"/>
                  <a:pt x="74" y="93"/>
                  <a:pt x="45" y="64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664612" y="1717803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1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can you tell you belong to Jesus?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 belong to a Christian family and I’m glad I do</a:t>
            </a:r>
          </a:p>
          <a:p>
            <a:r>
              <a:rPr lang="en-US" altLang="en-US" dirty="0"/>
              <a:t>I have been baptized, I feel secure. </a:t>
            </a:r>
          </a:p>
          <a:p>
            <a:r>
              <a:rPr lang="en-US" altLang="en-US" dirty="0"/>
              <a:t>I go to Church and it gives me a good feeling.</a:t>
            </a:r>
          </a:p>
          <a:p>
            <a:r>
              <a:rPr lang="en-US" altLang="en-US" dirty="0"/>
              <a:t>I try my best to please God by fighting sin</a:t>
            </a:r>
          </a:p>
          <a:p>
            <a:r>
              <a:rPr lang="en-US" altLang="en-US" dirty="0"/>
              <a:t>I pray to God, because I need God in my life</a:t>
            </a:r>
          </a:p>
          <a:p>
            <a:r>
              <a:rPr lang="en-US" altLang="en-US" dirty="0"/>
              <a:t>...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5413"/>
            <a:ext cx="382905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Hymn 64:</a:t>
            </a:r>
            <a:r>
              <a:rPr lang="en-CA" altLang="en-US" u="sng"/>
              <a:t>1</a:t>
            </a:r>
            <a:r>
              <a:rPr lang="en-CA" altLang="en-US"/>
              <a:t>,2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11188" y="1219200"/>
            <a:ext cx="8532812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What is in life and death my only aid,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my comfort when I am by troubles swayed?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I am not mine but Christ’s, who fully paid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for all my sins and saved me.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His precious blood for my offences gave he,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freed me from all the devil’s pow’r and slavery,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for in the book of life God did engrave</a:t>
            </a:r>
            <a:r>
              <a:rPr lang="en-US" altLang="en-US" b="1"/>
              <a:t> </a:t>
            </a:r>
            <a:r>
              <a:rPr lang="en-US" altLang="en-US"/>
              <a:t>me,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and me his own he made.</a:t>
            </a:r>
            <a:endParaRPr lang="en-CA" altLang="en-US"/>
          </a:p>
          <a:p>
            <a:pPr marL="0" indent="0">
              <a:buFontTx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Hymn 64:1,</a:t>
            </a:r>
            <a:r>
              <a:rPr lang="en-CA" altLang="en-US" u="sng"/>
              <a:t>2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19200"/>
            <a:ext cx="8532812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My faithful Saviour keeps me in his care;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without my Father’s will cannot a hair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fall from my head; he shall for me prepare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a heav’nly habitation.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All things must serve to further my salvation.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His Holy Spirit brings me consolation;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he makes me willing now with dedication   </a:t>
            </a:r>
            <a:endParaRPr lang="en-CA" altLang="en-US"/>
          </a:p>
          <a:p>
            <a:pPr marL="0" indent="0">
              <a:buFontTx/>
              <a:buNone/>
            </a:pPr>
            <a:r>
              <a:rPr lang="en-US" altLang="en-US"/>
              <a:t>in hope his yoke to bear.</a:t>
            </a:r>
            <a:endParaRPr lang="en-CA" altLang="en-US"/>
          </a:p>
          <a:p>
            <a:pPr marL="0" indent="0">
              <a:buFontTx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FCFC10D">
            <a:hlinkClick r:id="" action="ppaction://media"/>
            <a:extLst>
              <a:ext uri="{FF2B5EF4-FFF2-40B4-BE49-F238E27FC236}">
                <a16:creationId xmlns:a16="http://schemas.microsoft.com/office/drawing/2014/main" id="{690A9542-B7B3-F549-EE86-84E35A7D43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8" end="2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2753" y="5301208"/>
            <a:ext cx="609600" cy="609600"/>
          </a:xfrm>
          <a:prstGeom prst="rect">
            <a:avLst/>
          </a:prstGeom>
        </p:spPr>
      </p:pic>
      <p:pic>
        <p:nvPicPr>
          <p:cNvPr id="2" name="FF72871D">
            <a:hlinkClick r:id="" action="ppaction://media"/>
            <a:extLst>
              <a:ext uri="{FF2B5EF4-FFF2-40B4-BE49-F238E27FC236}">
                <a16:creationId xmlns:a16="http://schemas.microsoft.com/office/drawing/2014/main" id="{4FF736B3-975D-AA53-1BB9-5E3860B489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14" end="896.85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4869160"/>
            <a:ext cx="609600" cy="609600"/>
          </a:xfrm>
          <a:prstGeom prst="rect">
            <a:avLst/>
          </a:prstGeom>
        </p:spPr>
      </p:pic>
      <p:pic>
        <p:nvPicPr>
          <p:cNvPr id="10242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514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209800" y="2819400"/>
            <a:ext cx="3048000" cy="1327150"/>
          </a:xfrm>
          <a:prstGeom prst="wedgeEllipseCallout">
            <a:avLst>
              <a:gd name="adj1" fmla="val -67083"/>
              <a:gd name="adj2" fmla="val 1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latin typeface="Comic Sans MS" panose="030F0702030302020204" pitchFamily="66" charset="0"/>
              </a:rPr>
              <a:t>What is </a:t>
            </a:r>
            <a:r>
              <a:rPr lang="en-US" altLang="en-US" sz="2800" i="1" dirty="0">
                <a:latin typeface="Comic Sans MS" panose="030F0702030302020204" pitchFamily="66" charset="0"/>
              </a:rPr>
              <a:t>faith</a:t>
            </a:r>
            <a:r>
              <a:rPr lang="en-US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457200" y="-9525"/>
            <a:ext cx="8458200" cy="2552700"/>
          </a:xfrm>
          <a:prstGeom prst="wedgeEllipseCallout">
            <a:avLst>
              <a:gd name="adj1" fmla="val 33088"/>
              <a:gd name="adj2" fmla="val 1573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Faith 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is </a:t>
            </a:r>
            <a:r>
              <a:rPr lang="en-US" altLang="en-US" sz="2800" dirty="0">
                <a:solidFill>
                  <a:srgbClr val="00FF00"/>
                </a:solidFill>
                <a:latin typeface="Comic Sans MS" panose="030F0702030302020204" pitchFamily="66" charset="0"/>
              </a:rPr>
              <a:t>being convinced that God’s promises are true and trusting God will do as He has promised</a:t>
            </a:r>
            <a:endParaRPr lang="en-US" altLang="en-US" sz="4400" dirty="0">
              <a:solidFill>
                <a:srgbClr val="00FF00"/>
              </a:solidFill>
            </a:endParaRPr>
          </a:p>
        </p:txBody>
      </p:sp>
      <p:sp>
        <p:nvSpPr>
          <p:cNvPr id="85811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3" grpId="0" animBg="1"/>
      <p:bldP spid="858117" grpId="0" animBg="1" autoUpdateAnimBg="0"/>
      <p:bldP spid="8581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/>
              <a:t>Faith</a:t>
            </a:r>
            <a:r>
              <a:rPr lang="en-GB" altLang="en-US"/>
              <a:t> and </a:t>
            </a:r>
            <a:r>
              <a:rPr lang="en-GB" altLang="en-US" i="1"/>
              <a:t>to believe</a:t>
            </a: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199"/>
            <a:ext cx="9144000" cy="366077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English words </a:t>
            </a:r>
            <a:r>
              <a:rPr lang="en-GB" altLang="en-US" i="1" u="sng" dirty="0"/>
              <a:t>faith</a:t>
            </a:r>
            <a:r>
              <a:rPr lang="en-GB" altLang="en-US" dirty="0"/>
              <a:t> and </a:t>
            </a:r>
            <a:r>
              <a:rPr lang="en-GB" altLang="en-US" i="1" u="sng" dirty="0"/>
              <a:t>to believe</a:t>
            </a:r>
            <a:r>
              <a:rPr lang="en-GB" altLang="en-US" dirty="0"/>
              <a:t> belong to each other.</a:t>
            </a:r>
          </a:p>
          <a:p>
            <a:pPr>
              <a:buFontTx/>
              <a:buNone/>
            </a:pPr>
            <a:r>
              <a:rPr lang="en-GB" altLang="en-US" i="1" u="sng" dirty="0"/>
              <a:t>Faith</a:t>
            </a:r>
            <a:r>
              <a:rPr lang="en-GB" altLang="en-US" i="1" dirty="0"/>
              <a:t> </a:t>
            </a:r>
            <a:r>
              <a:rPr lang="en-GB" altLang="en-US" dirty="0"/>
              <a:t>is the </a:t>
            </a:r>
            <a:r>
              <a:rPr lang="en-GB" altLang="en-US" dirty="0">
                <a:solidFill>
                  <a:srgbClr val="00FF00"/>
                </a:solidFill>
              </a:rPr>
              <a:t>noun </a:t>
            </a:r>
            <a:r>
              <a:rPr lang="en-GB" altLang="en-US" dirty="0"/>
              <a:t>and </a:t>
            </a:r>
            <a:r>
              <a:rPr lang="en-GB" altLang="en-US" i="1" u="sng" dirty="0"/>
              <a:t>to believe</a:t>
            </a:r>
            <a:r>
              <a:rPr lang="en-GB" altLang="en-US" i="1" dirty="0"/>
              <a:t> </a:t>
            </a:r>
            <a:r>
              <a:rPr lang="en-GB" altLang="en-US" dirty="0"/>
              <a:t>is the </a:t>
            </a:r>
            <a:r>
              <a:rPr lang="en-GB" altLang="en-US" dirty="0">
                <a:solidFill>
                  <a:srgbClr val="00FF00"/>
                </a:solidFill>
              </a:rPr>
              <a:t>verb.</a:t>
            </a:r>
          </a:p>
          <a:p>
            <a:pPr>
              <a:buFontTx/>
              <a:buNone/>
            </a:pPr>
            <a:r>
              <a:rPr lang="en-GB" altLang="en-US" dirty="0"/>
              <a:t>Someone’s </a:t>
            </a:r>
            <a:r>
              <a:rPr lang="en-GB" altLang="en-US" i="1" dirty="0"/>
              <a:t>faith </a:t>
            </a:r>
            <a:r>
              <a:rPr lang="en-GB" altLang="en-US" dirty="0"/>
              <a:t>is said to consist of a set of </a:t>
            </a:r>
            <a:r>
              <a:rPr lang="en-GB" altLang="en-US" i="1" dirty="0"/>
              <a:t>beliefs.</a:t>
            </a:r>
          </a:p>
          <a:p>
            <a:pPr>
              <a:buFontTx/>
              <a:buNone/>
            </a:pPr>
            <a:r>
              <a:rPr lang="en-GB" altLang="en-US" dirty="0"/>
              <a:t>When it comes to the Bible, </a:t>
            </a:r>
            <a:r>
              <a:rPr lang="en-GB" altLang="en-US" i="1" dirty="0"/>
              <a:t> </a:t>
            </a:r>
            <a:r>
              <a:rPr lang="en-GB" altLang="en-US" i="1" dirty="0">
                <a:solidFill>
                  <a:srgbClr val="00FF00"/>
                </a:solidFill>
              </a:rPr>
              <a:t>to believe</a:t>
            </a:r>
            <a:r>
              <a:rPr lang="en-GB" altLang="en-US" dirty="0">
                <a:solidFill>
                  <a:srgbClr val="00FF00"/>
                </a:solidFill>
              </a:rPr>
              <a:t> and </a:t>
            </a:r>
            <a:r>
              <a:rPr lang="en-GB" altLang="en-US" i="1" dirty="0">
                <a:solidFill>
                  <a:srgbClr val="00FF00"/>
                </a:solidFill>
              </a:rPr>
              <a:t>to have faith</a:t>
            </a:r>
            <a:r>
              <a:rPr lang="en-GB" altLang="en-US" dirty="0">
                <a:solidFill>
                  <a:srgbClr val="00FF00"/>
                </a:solidFill>
              </a:rPr>
              <a:t> mean exactly the same thing.</a:t>
            </a:r>
            <a:r>
              <a:rPr lang="en-GB" altLang="en-US" dirty="0"/>
              <a:t> </a:t>
            </a:r>
          </a:p>
          <a:p>
            <a:pPr>
              <a:buFontTx/>
              <a:buNone/>
            </a:pPr>
            <a:endParaRPr lang="en-GB" altLang="en-US" dirty="0"/>
          </a:p>
          <a:p>
            <a:pPr algn="ctr">
              <a:buNone/>
            </a:pPr>
            <a:r>
              <a:rPr lang="en-GB" sz="2800" dirty="0">
                <a:solidFill>
                  <a:srgbClr val="FFFF00"/>
                </a:solidFill>
                <a:highlight>
                  <a:srgbClr val="6600FF"/>
                </a:highlight>
              </a:rPr>
              <a:t>FAITH = TO BELIEVE</a:t>
            </a:r>
            <a:endParaRPr lang="en-GB" sz="2800" dirty="0">
              <a:highlight>
                <a:srgbClr val="6600FF"/>
              </a:highlight>
            </a:endParaRP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5048250"/>
            <a:ext cx="9144000" cy="1809750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know...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 has no equivalent for the English word faith.</a:t>
            </a:r>
          </a:p>
          <a:p>
            <a:pPr algn="l"/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 that comes closest is </a:t>
            </a:r>
            <a:r>
              <a:rPr lang="en-GB" altLang="en-US" sz="2800" b="1" i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  <a:r>
              <a:rPr lang="en-GB" altLang="en-US" sz="28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GB" altLang="en-US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(Hebrew is the language in which the OT was written)</a:t>
            </a:r>
            <a:endParaRPr lang="en-GB" altLang="en-US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Believers and unbelievers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15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/>
              <a:t>Believers	</a:t>
            </a:r>
            <a:r>
              <a:rPr lang="en-GB" altLang="en-US" b="1" dirty="0">
                <a:solidFill>
                  <a:srgbClr val="00FF00"/>
                </a:solidFill>
              </a:rPr>
              <a:t>		</a:t>
            </a:r>
            <a:r>
              <a:rPr lang="en-GB" altLang="en-US" b="1" dirty="0"/>
              <a:t>Unbelievers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Hold what God says	Reject what God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to be true			   says as a lie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Trust God will give		Think they have to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all they need		    take care of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				    themselves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Try to please God		Do whatever they </a:t>
            </a:r>
            <a:br>
              <a:rPr lang="en-GB" altLang="en-US" dirty="0">
                <a:solidFill>
                  <a:srgbClr val="00FF00"/>
                </a:solidFill>
              </a:rPr>
            </a:br>
            <a:r>
              <a:rPr lang="en-GB" altLang="en-US" dirty="0">
                <a:solidFill>
                  <a:srgbClr val="00FF00"/>
                </a:solidFill>
              </a:rPr>
              <a:t>in all they do		    feel like doing</a:t>
            </a:r>
          </a:p>
        </p:txBody>
      </p:sp>
      <p:pic>
        <p:nvPicPr>
          <p:cNvPr id="13316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82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410200" y="1447800"/>
            <a:ext cx="0" cy="5410200"/>
          </a:xfrm>
          <a:prstGeom prst="line">
            <a:avLst/>
          </a:prstGeom>
          <a:noFill/>
          <a:ln w="38100">
            <a:solidFill>
              <a:srgbClr val="66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Some differences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15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b="1" dirty="0"/>
              <a:t>Believers			Unbelievers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God made this world	Everything began</a:t>
            </a:r>
            <a:br>
              <a:rPr lang="en-GB" altLang="en-US" dirty="0"/>
            </a:br>
            <a:r>
              <a:rPr lang="en-GB" altLang="en-US" dirty="0"/>
              <a:t>in 6 days			   a BIG bang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The Lord will give		I’ve got to find the </a:t>
            </a:r>
            <a:br>
              <a:rPr lang="en-GB" altLang="en-US" dirty="0"/>
            </a:br>
            <a:r>
              <a:rPr lang="en-GB" altLang="en-US" dirty="0"/>
              <a:t>health 		    	  best doctor there 				  is</a:t>
            </a:r>
          </a:p>
          <a:p>
            <a:pPr>
              <a:buFontTx/>
              <a:buNone/>
            </a:pP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Go to church on 		Party all weekend</a:t>
            </a:r>
            <a:br>
              <a:rPr lang="en-GB" altLang="en-US" dirty="0"/>
            </a:br>
            <a:r>
              <a:rPr lang="en-GB" altLang="en-US" dirty="0"/>
              <a:t>Sunday</a:t>
            </a:r>
          </a:p>
        </p:txBody>
      </p:sp>
      <p:pic>
        <p:nvPicPr>
          <p:cNvPr id="1434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828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5410200" y="1447800"/>
            <a:ext cx="0" cy="5410200"/>
          </a:xfrm>
          <a:prstGeom prst="line">
            <a:avLst/>
          </a:prstGeom>
          <a:noFill/>
          <a:ln w="38100">
            <a:solidFill>
              <a:srgbClr val="66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BIG difference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en-GB" altLang="en-US" dirty="0">
                <a:solidFill>
                  <a:srgbClr val="FF9900"/>
                </a:solidFill>
              </a:rPr>
              <a:t>Believers belong to the Lord Jesus Christ.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FF9900"/>
                </a:solidFill>
              </a:rPr>
              <a:t>Unbelievers belong to Satan.</a:t>
            </a:r>
          </a:p>
        </p:txBody>
      </p:sp>
      <p:pic>
        <p:nvPicPr>
          <p:cNvPr id="15364" name="Picture 4" descr="E:\Catechism\2005-2006 - Hoek\Ik Geloof 1\0203 - 2 kam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08238"/>
            <a:ext cx="66294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Matthew 22:1-14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Those who had been invited did not come.</a:t>
            </a:r>
          </a:p>
          <a:p>
            <a:pPr>
              <a:buFontTx/>
              <a:buNone/>
            </a:pPr>
            <a:r>
              <a:rPr lang="en-GB" altLang="en-US" dirty="0"/>
              <a:t>2. They were selfish and even rebellious.</a:t>
            </a:r>
          </a:p>
          <a:p>
            <a:pPr>
              <a:buFontTx/>
              <a:buNone/>
            </a:pPr>
            <a:r>
              <a:rPr lang="en-GB" altLang="en-US" dirty="0"/>
              <a:t>3. As many as the servants could find.</a:t>
            </a:r>
          </a:p>
          <a:p>
            <a:pPr>
              <a:buFontTx/>
              <a:buNone/>
            </a:pPr>
            <a:r>
              <a:rPr lang="en-GB" altLang="en-US" dirty="0"/>
              <a:t>4. One person had no wedding garment</a:t>
            </a:r>
          </a:p>
          <a:p>
            <a:pPr lvl="1">
              <a:buFontTx/>
              <a:buNone/>
            </a:pPr>
            <a:r>
              <a:rPr lang="en-GB" altLang="en-US" i="1" dirty="0"/>
              <a:t>At a wedding, the host would provide these.</a:t>
            </a:r>
            <a:br>
              <a:rPr lang="en-GB" altLang="en-US" i="1" dirty="0"/>
            </a:br>
            <a:r>
              <a:rPr lang="en-GB" altLang="en-US" i="1" dirty="0"/>
              <a:t>So the man had no excuse for not having </a:t>
            </a:r>
            <a:br>
              <a:rPr lang="en-GB" altLang="en-US" i="1" dirty="0"/>
            </a:br>
            <a:r>
              <a:rPr lang="en-GB" altLang="en-US" i="1" dirty="0"/>
              <a:t>them on! He, too, was selfish.</a:t>
            </a:r>
          </a:p>
          <a:p>
            <a:pPr>
              <a:buFontTx/>
              <a:buNone/>
            </a:pPr>
            <a:r>
              <a:rPr lang="en-GB" altLang="en-US" dirty="0"/>
              <a:t>5. He got eternal punishment.</a:t>
            </a:r>
          </a:p>
          <a:p>
            <a:pPr>
              <a:buFontTx/>
              <a:buNone/>
            </a:pPr>
            <a:r>
              <a:rPr lang="en-GB" altLang="en-US" dirty="0"/>
              <a:t>6. The people of Israel</a:t>
            </a:r>
          </a:p>
          <a:p>
            <a:pPr>
              <a:buFontTx/>
              <a:buNone/>
            </a:pPr>
            <a:r>
              <a:rPr lang="en-GB" altLang="en-US" dirty="0"/>
              <a:t>7. The heathens</a:t>
            </a:r>
          </a:p>
          <a:p>
            <a:pPr>
              <a:buFontTx/>
              <a:buNone/>
            </a:pPr>
            <a:r>
              <a:rPr lang="en-GB" altLang="en-US" dirty="0"/>
              <a:t>8. A hypocrite</a:t>
            </a:r>
          </a:p>
        </p:txBody>
      </p:sp>
      <p:pic>
        <p:nvPicPr>
          <p:cNvPr id="16388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171825"/>
            <a:ext cx="2379662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10181</TotalTime>
  <Words>798</Words>
  <Application>Microsoft Office PowerPoint</Application>
  <PresentationFormat>On-screen Show (4:3)</PresentationFormat>
  <Paragraphs>121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1_Office Theme</vt:lpstr>
      <vt:lpstr>Catechism  The Profession of Faith</vt:lpstr>
      <vt:lpstr>Hymn 64:1,2</vt:lpstr>
      <vt:lpstr>Hymn 64:1,2</vt:lpstr>
      <vt:lpstr>PowerPoint Presentation</vt:lpstr>
      <vt:lpstr>Faith and to believe</vt:lpstr>
      <vt:lpstr>Believers and unbelievers</vt:lpstr>
      <vt:lpstr>Some differences</vt:lpstr>
      <vt:lpstr>The BIG difference</vt:lpstr>
      <vt:lpstr>Bible Study: Matthew 22:1-14</vt:lpstr>
      <vt:lpstr>Before the Fall into Sin</vt:lpstr>
      <vt:lpstr>Right after the Fall into Sin</vt:lpstr>
      <vt:lpstr>Ever since the Fall into Sin</vt:lpstr>
      <vt:lpstr>God sets free</vt:lpstr>
      <vt:lpstr>Following the Fall into Sin</vt:lpstr>
      <vt:lpstr>How can you tell you belong to Jesus?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247</cp:revision>
  <cp:lastPrinted>2010-02-18T18:14:08Z</cp:lastPrinted>
  <dcterms:created xsi:type="dcterms:W3CDTF">2008-08-14T09:20:46Z</dcterms:created>
  <dcterms:modified xsi:type="dcterms:W3CDTF">2023-09-12T02:34:57Z</dcterms:modified>
</cp:coreProperties>
</file>