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71" r:id="rId2"/>
    <p:sldId id="1012" r:id="rId3"/>
    <p:sldId id="999" r:id="rId4"/>
    <p:sldId id="1000" r:id="rId5"/>
    <p:sldId id="1001" r:id="rId6"/>
    <p:sldId id="985" r:id="rId7"/>
    <p:sldId id="1003" r:id="rId8"/>
    <p:sldId id="1004" r:id="rId9"/>
    <p:sldId id="1011" r:id="rId10"/>
    <p:sldId id="1005" r:id="rId11"/>
    <p:sldId id="1006" r:id="rId12"/>
    <p:sldId id="1007" r:id="rId13"/>
    <p:sldId id="1013" r:id="rId14"/>
    <p:sldId id="1008" r:id="rId15"/>
    <p:sldId id="1009" r:id="rId16"/>
    <p:sldId id="1010" r:id="rId17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D998B3-A7B3-4509-8AD6-5983BB4025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869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759029F-413D-4A60-AF1A-1C8A9C6A1E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276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A7FFE-0C4A-4971-B715-E178A06D0CDF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60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1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34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48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6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83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72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7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2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25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41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02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7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526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2.m4a"/><Relationship Id="rId7" Type="http://schemas.openxmlformats.org/officeDocument/2006/relationships/image" Target="../media/image1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altLang="en-US" sz="2800"/>
          </a:p>
          <a:p>
            <a:r>
              <a:rPr lang="en-GB" altLang="en-US" sz="2800"/>
              <a:t>Lesson 3</a:t>
            </a:r>
          </a:p>
          <a:p>
            <a:r>
              <a:rPr lang="en-GB" altLang="en-US" sz="2800"/>
              <a:t>Misery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7" name="Line 5"/>
          <p:cNvSpPr>
            <a:spLocks noChangeShapeType="1"/>
          </p:cNvSpPr>
          <p:nvPr/>
        </p:nvSpPr>
        <p:spPr bwMode="auto">
          <a:xfrm>
            <a:off x="107504" y="2852936"/>
            <a:ext cx="8807896" cy="426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on the scale would you put yourself?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idx="1"/>
          </p:nvPr>
        </p:nvSpPr>
        <p:spPr>
          <a:xfrm>
            <a:off x="-3090" y="3124200"/>
            <a:ext cx="8915400" cy="1143000"/>
          </a:xfrm>
        </p:spPr>
        <p:txBody>
          <a:bodyPr/>
          <a:lstStyle/>
          <a:p>
            <a:pPr marL="0" indent="0" algn="ctr" defTabSz="792000"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0	1 	2	3	4	5	6	7	8	9 	10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3175" y="1371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Totally							    Perfectly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sinful									good</a:t>
            </a:r>
          </a:p>
        </p:txBody>
      </p:sp>
      <p:pic>
        <p:nvPicPr>
          <p:cNvPr id="8785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Matthew 22:34-40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A Pharisee who was also a lawyer</a:t>
            </a:r>
          </a:p>
          <a:p>
            <a:pPr>
              <a:buFontTx/>
              <a:buNone/>
            </a:pPr>
            <a:r>
              <a:rPr lang="en-GB" altLang="en-US" dirty="0"/>
              <a:t>2. Which is the great commandment in the law?</a:t>
            </a:r>
          </a:p>
          <a:p>
            <a:pPr>
              <a:buFontTx/>
              <a:buNone/>
            </a:pPr>
            <a:r>
              <a:rPr lang="en-GB" altLang="en-US" dirty="0"/>
              <a:t>3.  Love</a:t>
            </a:r>
          </a:p>
          <a:p>
            <a:pPr>
              <a:buFontTx/>
              <a:buNone/>
            </a:pPr>
            <a:r>
              <a:rPr lang="en-GB" altLang="en-US" dirty="0"/>
              <a:t>4. God and our fellow human beings.</a:t>
            </a:r>
          </a:p>
          <a:p>
            <a:pPr>
              <a:buFontTx/>
              <a:buNone/>
            </a:pPr>
            <a:r>
              <a:rPr lang="en-GB" altLang="en-US" dirty="0"/>
              <a:t>5. Yes they are, because it says love neighbours </a:t>
            </a:r>
            <a:r>
              <a:rPr lang="en-GB" altLang="en-US" i="1" dirty="0"/>
              <a:t>as you love yourself</a:t>
            </a:r>
            <a:r>
              <a:rPr lang="en-GB" altLang="en-US" dirty="0"/>
              <a:t>.</a:t>
            </a:r>
          </a:p>
          <a:p>
            <a:pPr>
              <a:buFontTx/>
              <a:buNone/>
            </a:pPr>
            <a:r>
              <a:rPr lang="en-GB" altLang="en-US" dirty="0"/>
              <a:t>6. The whole Bible</a:t>
            </a:r>
          </a:p>
        </p:txBody>
      </p:sp>
      <p:pic>
        <p:nvPicPr>
          <p:cNvPr id="87962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6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5588"/>
            <a:ext cx="4572000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Misery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5638800" cy="5638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Do you </a:t>
            </a:r>
            <a:r>
              <a:rPr lang="en-US" altLang="en-US" i="1" dirty="0">
                <a:solidFill>
                  <a:srgbClr val="00FF00"/>
                </a:solidFill>
              </a:rPr>
              <a:t>know </a:t>
            </a:r>
            <a:r>
              <a:rPr lang="en-US" altLang="en-US" dirty="0">
                <a:solidFill>
                  <a:srgbClr val="00FF00"/>
                </a:solidFill>
              </a:rPr>
              <a:t>how to live right?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Do you </a:t>
            </a:r>
            <a:r>
              <a:rPr lang="en-US" altLang="en-US" i="1" dirty="0">
                <a:solidFill>
                  <a:srgbClr val="00FF00"/>
                </a:solidFill>
              </a:rPr>
              <a:t>want </a:t>
            </a:r>
            <a:r>
              <a:rPr lang="en-US" altLang="en-US" dirty="0">
                <a:solidFill>
                  <a:srgbClr val="00FF00"/>
                </a:solidFill>
              </a:rPr>
              <a:t>to live right?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i="1" dirty="0">
                <a:solidFill>
                  <a:srgbClr val="00FF00"/>
                </a:solidFill>
              </a:rPr>
              <a:t>Do </a:t>
            </a:r>
            <a:r>
              <a:rPr lang="en-US" altLang="en-US" dirty="0">
                <a:solidFill>
                  <a:srgbClr val="00FF00"/>
                </a:solidFill>
              </a:rPr>
              <a:t>you live right?</a:t>
            </a:r>
          </a:p>
        </p:txBody>
      </p:sp>
      <p:pic>
        <p:nvPicPr>
          <p:cNvPr id="880644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524000"/>
            <a:ext cx="1482725" cy="42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 leads to misery</a:t>
            </a:r>
          </a:p>
        </p:txBody>
      </p:sp>
      <p:pic>
        <p:nvPicPr>
          <p:cNvPr id="4" name="selfish peoplefunn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80728"/>
            <a:ext cx="9144000" cy="53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Real Misery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Our misery is not so much </a:t>
            </a:r>
            <a:r>
              <a:rPr lang="en-US" altLang="en-US" dirty="0">
                <a:solidFill>
                  <a:srgbClr val="00FF00"/>
                </a:solidFill>
              </a:rPr>
              <a:t>the bad things we experience in life.</a:t>
            </a:r>
          </a:p>
          <a:p>
            <a:pPr>
              <a:buFontTx/>
              <a:buNone/>
            </a:pPr>
            <a:r>
              <a:rPr lang="en-US" altLang="en-US" dirty="0"/>
              <a:t>Our misery is </a:t>
            </a:r>
            <a:r>
              <a:rPr lang="en-US" altLang="en-US" dirty="0">
                <a:solidFill>
                  <a:srgbClr val="00FF00"/>
                </a:solidFill>
              </a:rPr>
              <a:t>our lost condition.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881668" name="AutoShape 4"/>
          <p:cNvSpPr>
            <a:spLocks noChangeArrowheads="1"/>
          </p:cNvSpPr>
          <p:nvPr/>
        </p:nvSpPr>
        <p:spPr bwMode="auto">
          <a:xfrm>
            <a:off x="0" y="3367088"/>
            <a:ext cx="5867400" cy="588962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must do good but I don’t</a:t>
            </a:r>
          </a:p>
        </p:txBody>
      </p:sp>
      <p:sp>
        <p:nvSpPr>
          <p:cNvPr id="881669" name="AutoShape 5"/>
          <p:cNvSpPr>
            <a:spLocks noChangeArrowheads="1"/>
          </p:cNvSpPr>
          <p:nvPr/>
        </p:nvSpPr>
        <p:spPr bwMode="auto">
          <a:xfrm>
            <a:off x="0" y="4433888"/>
            <a:ext cx="5867400" cy="588962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must want to do good but I don’t</a:t>
            </a:r>
          </a:p>
        </p:txBody>
      </p:sp>
      <p:sp>
        <p:nvSpPr>
          <p:cNvPr id="881670" name="AutoShape 6"/>
          <p:cNvSpPr>
            <a:spLocks noChangeArrowheads="1"/>
          </p:cNvSpPr>
          <p:nvPr/>
        </p:nvSpPr>
        <p:spPr bwMode="auto">
          <a:xfrm>
            <a:off x="0" y="5214938"/>
            <a:ext cx="5867400" cy="1076325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/>
              <a:t>I don’t even know of myself what the good is which I must do!</a:t>
            </a:r>
          </a:p>
        </p:txBody>
      </p:sp>
      <p:sp>
        <p:nvSpPr>
          <p:cNvPr id="881671" name="AutoShape 7"/>
          <p:cNvSpPr>
            <a:spLocks noChangeArrowheads="1"/>
          </p:cNvSpPr>
          <p:nvPr/>
        </p:nvSpPr>
        <p:spPr bwMode="auto">
          <a:xfrm>
            <a:off x="5913438" y="3365499"/>
            <a:ext cx="2293938" cy="588963"/>
          </a:xfrm>
          <a:prstGeom prst="flowChartProcess">
            <a:avLst/>
          </a:prstGeom>
          <a:solidFill>
            <a:srgbClr val="FF505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angry</a:t>
            </a:r>
          </a:p>
        </p:txBody>
      </p:sp>
      <p:sp>
        <p:nvSpPr>
          <p:cNvPr id="881672" name="AutoShape 8"/>
          <p:cNvSpPr>
            <a:spLocks noChangeArrowheads="1"/>
          </p:cNvSpPr>
          <p:nvPr/>
        </p:nvSpPr>
        <p:spPr bwMode="auto">
          <a:xfrm>
            <a:off x="5913438" y="4433887"/>
            <a:ext cx="3230562" cy="588963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more angry</a:t>
            </a:r>
          </a:p>
        </p:txBody>
      </p:sp>
      <p:sp>
        <p:nvSpPr>
          <p:cNvPr id="881673" name="AutoShape 9"/>
          <p:cNvSpPr>
            <a:spLocks noChangeArrowheads="1"/>
          </p:cNvSpPr>
          <p:nvPr/>
        </p:nvSpPr>
        <p:spPr bwMode="auto">
          <a:xfrm>
            <a:off x="5913438" y="5214937"/>
            <a:ext cx="3200400" cy="1076325"/>
          </a:xfrm>
          <a:prstGeom prst="flowChartProcess">
            <a:avLst/>
          </a:prstGeom>
          <a:solidFill>
            <a:srgbClr val="99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God is absolutely angry</a:t>
            </a:r>
          </a:p>
        </p:txBody>
      </p:sp>
      <p:pic>
        <p:nvPicPr>
          <p:cNvPr id="10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19872" y="2996952"/>
            <a:ext cx="1482725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8" grpId="0" animBg="1"/>
      <p:bldP spid="881669" grpId="0" animBg="1"/>
      <p:bldP spid="881670" grpId="0" animBg="1"/>
      <p:bldP spid="881671" grpId="0" animBg="1"/>
      <p:bldP spid="881672" grpId="0" animBg="1"/>
      <p:bldP spid="8816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are we at</a:t>
            </a:r>
            <a:r>
              <a:rPr lang="nl-NL" altLang="en-US"/>
              <a:t>?</a:t>
            </a:r>
            <a:endParaRPr lang="en-US" altLang="en-US"/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the Bible</a:t>
            </a:r>
          </a:p>
          <a:p>
            <a:pPr algn="ctr">
              <a:buFontTx/>
              <a:buNone/>
            </a:pPr>
            <a:r>
              <a:rPr lang="en-US" altLang="en-US" dirty="0"/>
              <a:t>Love is </a:t>
            </a:r>
            <a:r>
              <a:rPr lang="en-US" altLang="en-US" b="1" dirty="0">
                <a:solidFill>
                  <a:srgbClr val="00FF00"/>
                </a:solidFill>
              </a:rPr>
              <a:t>other-</a:t>
            </a:r>
            <a:r>
              <a:rPr lang="en-US" altLang="en-US" b="1" dirty="0" err="1">
                <a:solidFill>
                  <a:srgbClr val="00FF00"/>
                </a:solidFill>
              </a:rPr>
              <a:t>centredness</a:t>
            </a:r>
            <a:endParaRPr lang="en-US" alt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US" altLang="en-US" dirty="0"/>
              <a:t>Hatred is </a:t>
            </a:r>
            <a:r>
              <a:rPr lang="en-US" altLang="en-US" b="1" dirty="0" err="1">
                <a:solidFill>
                  <a:srgbClr val="00FF00"/>
                </a:solidFill>
              </a:rPr>
              <a:t>self-centredness</a:t>
            </a:r>
            <a:endParaRPr lang="en-US" alt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After the Fall into Sin </a:t>
            </a:r>
            <a:r>
              <a:rPr lang="en-US" altLang="en-US" dirty="0">
                <a:solidFill>
                  <a:srgbClr val="00FF00"/>
                </a:solidFill>
              </a:rPr>
              <a:t>all human beings by nature love themselves ahead of God and ahead of their </a:t>
            </a:r>
            <a:r>
              <a:rPr lang="en-US" altLang="en-US" dirty="0" err="1">
                <a:solidFill>
                  <a:srgbClr val="00FF00"/>
                </a:solidFill>
              </a:rPr>
              <a:t>neighbours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pPr algn="ctr"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 dirty="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8826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on the scale </a:t>
            </a:r>
            <a:r>
              <a:rPr lang="en-US" altLang="en-US" i="1" dirty="0"/>
              <a:t>should</a:t>
            </a:r>
            <a:r>
              <a:rPr lang="en-US" altLang="en-US" dirty="0"/>
              <a:t> you put yourself?</a:t>
            </a:r>
          </a:p>
        </p:txBody>
      </p:sp>
      <p:sp>
        <p:nvSpPr>
          <p:cNvPr id="883717" name="Rectangle 5"/>
          <p:cNvSpPr>
            <a:spLocks noChangeArrowheads="1"/>
          </p:cNvSpPr>
          <p:nvPr/>
        </p:nvSpPr>
        <p:spPr bwMode="auto">
          <a:xfrm>
            <a:off x="3175" y="1371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Totally							Perfectly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sinful							good</a:t>
            </a:r>
          </a:p>
        </p:txBody>
      </p:sp>
      <p:pic>
        <p:nvPicPr>
          <p:cNvPr id="8837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5">
            <a:extLst>
              <a:ext uri="{FF2B5EF4-FFF2-40B4-BE49-F238E27FC236}">
                <a16:creationId xmlns:a16="http://schemas.microsoft.com/office/drawing/2014/main" id="{C69C5710-6E61-4630-BE36-343295F58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2852936"/>
            <a:ext cx="8807896" cy="426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CA32A7-576F-4F0C-86B0-6F09196881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090" y="3124200"/>
            <a:ext cx="8915400" cy="1143000"/>
          </a:xfrm>
        </p:spPr>
        <p:txBody>
          <a:bodyPr/>
          <a:lstStyle/>
          <a:p>
            <a:pPr marL="0" indent="0" algn="ctr" defTabSz="792000"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0	1 	2	3	4	5	6	7	8	9 	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51:1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867645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gracious God, be merciful to me,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in your love, your infinite compassion,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blot out my sins, remove all my transgressions.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God, have mercy. Listen to my plea!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From every taint of evil wash me clean,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from my guilt and misery relieve me.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I am deeply conscious of my sin,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all day long my misdeeds haunt and grieve 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266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Misery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Cancer is a horrible disease. You can’t really tell by yourself that you have it. You may have symptoms - aches and pains of various sorts - but you won’t know what causes them. It’s a disease where, at first you </a:t>
            </a:r>
            <a:r>
              <a:rPr lang="en-US" altLang="en-US"/>
              <a:t>don’t even </a:t>
            </a:r>
            <a:r>
              <a:rPr lang="en-US" altLang="en-US" dirty="0"/>
              <a:t>feel the symptoms.</a:t>
            </a:r>
          </a:p>
          <a:p>
            <a:pPr>
              <a:buFontTx/>
              <a:buNone/>
            </a:pPr>
            <a:r>
              <a:rPr lang="en-US" altLang="en-US" dirty="0"/>
              <a:t>You need a doctor to tell you what’s going on.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87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59275"/>
            <a:ext cx="25146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Misery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Eternal death is a horrible perspective. You can’t really tell by yourself that you are going there. You may see symptoms - frustrations, loneliness, evil - but you won’t know what causes them. It’s a condition where, at first you don’t even feel the symptoms.</a:t>
            </a:r>
          </a:p>
          <a:p>
            <a:pPr>
              <a:buFontTx/>
              <a:buNone/>
            </a:pPr>
            <a:endParaRPr lang="en-US" altLang="en-US"/>
          </a:p>
          <a:p>
            <a:pPr algn="ctr">
              <a:buFontTx/>
              <a:buNone/>
            </a:pPr>
            <a:r>
              <a:rPr lang="en-US" altLang="en-US" sz="3600">
                <a:solidFill>
                  <a:srgbClr val="FF9933"/>
                </a:solidFill>
              </a:rPr>
              <a:t>You need God to tell you what’s going on.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3048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only way to know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 only way to truly know what our problem is as human beings</a:t>
            </a:r>
            <a:r>
              <a:rPr lang="en-US" altLang="en-US" dirty="0">
                <a:solidFill>
                  <a:srgbClr val="00FF00"/>
                </a:solidFill>
              </a:rPr>
              <a:t> is to find out from God.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We need to listen to God.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God speaks to us in the Bible.</a:t>
            </a:r>
          </a:p>
        </p:txBody>
      </p:sp>
      <p:sp>
        <p:nvSpPr>
          <p:cNvPr id="87450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745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3048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1547813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1546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r="7373" b="4918"/>
          <a:stretch>
            <a:fillRect/>
          </a:stretch>
        </p:blipFill>
        <p:spPr bwMode="auto">
          <a:xfrm>
            <a:off x="7391400" y="1524000"/>
            <a:ext cx="1514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2860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95875"/>
            <a:ext cx="23622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4669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51C6582">
            <a:hlinkClick r:id="" action="ppaction://media"/>
            <a:extLst>
              <a:ext uri="{FF2B5EF4-FFF2-40B4-BE49-F238E27FC236}">
                <a16:creationId xmlns:a16="http://schemas.microsoft.com/office/drawing/2014/main" id="{FA565ED5-EF74-4E7A-A1AA-2B8C0CCE6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4953000"/>
            <a:ext cx="609600" cy="609600"/>
          </a:xfrm>
          <a:prstGeom prst="rect">
            <a:avLst/>
          </a:prstGeom>
        </p:spPr>
      </p:pic>
      <p:pic>
        <p:nvPicPr>
          <p:cNvPr id="858116" name="Picture 4" descr="E:\Catechism\Pictures\Roepie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684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9243B7E2">
            <a:hlinkClick r:id="" action="ppaction://media"/>
            <a:extLst>
              <a:ext uri="{FF2B5EF4-FFF2-40B4-BE49-F238E27FC236}">
                <a16:creationId xmlns:a16="http://schemas.microsoft.com/office/drawing/2014/main" id="{05B8A655-F151-4C9E-A8A2-932D8E079B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570" y="5734682"/>
            <a:ext cx="609600" cy="609600"/>
          </a:xfrm>
          <a:prstGeom prst="rect">
            <a:avLst/>
          </a:prstGeom>
        </p:spPr>
      </p:pic>
      <p:pic>
        <p:nvPicPr>
          <p:cNvPr id="858114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2925"/>
            <a:ext cx="2514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1676400" y="1600200"/>
            <a:ext cx="3048000" cy="1931988"/>
          </a:xfrm>
          <a:prstGeom prst="wedgeEllipseCallout">
            <a:avLst>
              <a:gd name="adj1" fmla="val -50157"/>
              <a:gd name="adj2" fmla="val 138662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dirty="0">
                <a:latin typeface="Comic Sans MS" panose="030F0702030302020204" pitchFamily="66" charset="0"/>
              </a:rPr>
              <a:t>From where do we know our misery</a:t>
            </a:r>
            <a:r>
              <a:rPr lang="nl-NL" altLang="en-US" sz="2800" dirty="0">
                <a:latin typeface="Comic Sans MS" panose="030F0702030302020204" pitchFamily="66" charset="0"/>
              </a:rPr>
              <a:t>?</a:t>
            </a:r>
            <a:endParaRPr lang="en-US" altLang="en-US" sz="4400" dirty="0"/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2362200" y="304800"/>
            <a:ext cx="4876800" cy="1327150"/>
          </a:xfrm>
          <a:prstGeom prst="wedgeEllipseCallout">
            <a:avLst>
              <a:gd name="adj1" fmla="val 52671"/>
              <a:gd name="adj2" fmla="val 317583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>
                <a:latin typeface="Comic Sans MS" panose="030F0702030302020204" pitchFamily="66" charset="0"/>
              </a:rPr>
              <a:t>From the law of God, the Bible.</a:t>
            </a: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9268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0488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58115" grpId="0" animBg="1"/>
      <p:bldP spid="8581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 law of God is </a:t>
            </a:r>
            <a:r>
              <a:rPr lang="en-US" altLang="en-US" dirty="0">
                <a:solidFill>
                  <a:srgbClr val="00FF00"/>
                </a:solidFill>
              </a:rPr>
              <a:t>like a mirror.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You look in </a:t>
            </a:r>
            <a:r>
              <a:rPr lang="en-US" altLang="en-US" dirty="0">
                <a:solidFill>
                  <a:srgbClr val="00FF00"/>
                </a:solidFill>
              </a:rPr>
              <a:t>a mirror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FF00"/>
                </a:solidFill>
              </a:rPr>
              <a:t> discover what you look like.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You look into </a:t>
            </a:r>
            <a:r>
              <a:rPr lang="en-US" altLang="en-US" dirty="0">
                <a:solidFill>
                  <a:srgbClr val="00FF00"/>
                </a:solidFill>
              </a:rPr>
              <a:t>God’s law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FF00"/>
                </a:solidFill>
              </a:rPr>
              <a:t> discover what your life is like.</a:t>
            </a:r>
          </a:p>
        </p:txBody>
      </p:sp>
      <p:pic>
        <p:nvPicPr>
          <p:cNvPr id="876548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If you consider yourself ugly, you don’t enjoy looking in a mirror.</a:t>
            </a:r>
          </a:p>
          <a:p>
            <a:pPr>
              <a:buFontTx/>
              <a:buNone/>
            </a:pPr>
            <a:r>
              <a:rPr lang="en-US" altLang="en-US" dirty="0"/>
              <a:t>You’ll avoid it as much as you can.</a:t>
            </a:r>
          </a:p>
          <a:p>
            <a:pPr>
              <a:buFontTx/>
              <a:buNone/>
            </a:pPr>
            <a:r>
              <a:rPr lang="en-US" altLang="en-US" dirty="0"/>
              <a:t>You may even hate mirrors!</a:t>
            </a:r>
          </a:p>
        </p:txBody>
      </p:sp>
      <p:pic>
        <p:nvPicPr>
          <p:cNvPr id="877572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7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184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75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79900"/>
            <a:ext cx="2514600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943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Because we are sinful</a:t>
            </a:r>
            <a:r>
              <a:rPr lang="en-US" altLang="en-US" dirty="0">
                <a:solidFill>
                  <a:srgbClr val="00FF00"/>
                </a:solidFill>
              </a:rPr>
              <a:t> we don’t like the law. </a:t>
            </a:r>
          </a:p>
          <a:p>
            <a:pPr>
              <a:buFontTx/>
              <a:buNone/>
            </a:pPr>
            <a:r>
              <a:rPr lang="en-US" altLang="en-US" dirty="0"/>
              <a:t>It</a:t>
            </a:r>
            <a:r>
              <a:rPr lang="en-US" altLang="en-US" dirty="0">
                <a:solidFill>
                  <a:srgbClr val="00FF00"/>
                </a:solidFill>
              </a:rPr>
              <a:t> reminds us of our sin.</a:t>
            </a:r>
          </a:p>
          <a:p>
            <a:pPr>
              <a:buFontTx/>
              <a:buNone/>
            </a:pPr>
            <a:r>
              <a:rPr lang="en-US" altLang="en-US" dirty="0"/>
              <a:t>But</a:t>
            </a:r>
            <a:r>
              <a:rPr lang="en-US" altLang="en-US" dirty="0">
                <a:solidFill>
                  <a:srgbClr val="00FF00"/>
                </a:solidFill>
              </a:rPr>
              <a:t> without the law, we wouldn’t even know we are sinners.</a:t>
            </a:r>
          </a:p>
          <a:p>
            <a:pPr algn="ctr">
              <a:buFontTx/>
              <a:buNone/>
            </a:pPr>
            <a:r>
              <a:rPr lang="en-US" altLang="en-US" dirty="0"/>
              <a:t>But praise God!</a:t>
            </a:r>
          </a:p>
          <a:p>
            <a:pPr>
              <a:buFontTx/>
              <a:buNone/>
            </a:pPr>
            <a:r>
              <a:rPr lang="en-US" altLang="en-US" dirty="0"/>
              <a:t>We can go </a:t>
            </a:r>
            <a:r>
              <a:rPr lang="en-US" altLang="en-US" dirty="0">
                <a:solidFill>
                  <a:srgbClr val="00FF00"/>
                </a:solidFill>
              </a:rPr>
              <a:t>from ugly to </a:t>
            </a:r>
            <a:r>
              <a:rPr lang="en-US" altLang="en-US" dirty="0" err="1">
                <a:solidFill>
                  <a:srgbClr val="00FF00"/>
                </a:solidFill>
              </a:rPr>
              <a:t>goodlooking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We can go </a:t>
            </a:r>
            <a:r>
              <a:rPr lang="en-US" altLang="en-US" dirty="0">
                <a:solidFill>
                  <a:srgbClr val="00FF00"/>
                </a:solidFill>
              </a:rPr>
              <a:t>from sinner to saint!</a:t>
            </a:r>
          </a:p>
        </p:txBody>
      </p:sp>
      <p:pic>
        <p:nvPicPr>
          <p:cNvPr id="885764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857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01488"/>
            <a:ext cx="1111650" cy="95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6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34" y="4728508"/>
            <a:ext cx="1235166" cy="9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10444</TotalTime>
  <Words>685</Words>
  <Application>Microsoft Office PowerPoint</Application>
  <PresentationFormat>On-screen Show (4:3)</PresentationFormat>
  <Paragraphs>94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1_Office Theme</vt:lpstr>
      <vt:lpstr>Catechism  The Need for Faith</vt:lpstr>
      <vt:lpstr>Psalm 51:1</vt:lpstr>
      <vt:lpstr>Misery</vt:lpstr>
      <vt:lpstr>Misery</vt:lpstr>
      <vt:lpstr>The only way to know</vt:lpstr>
      <vt:lpstr>PowerPoint Presentation</vt:lpstr>
      <vt:lpstr>Like a mirror</vt:lpstr>
      <vt:lpstr>Like a mirror</vt:lpstr>
      <vt:lpstr>Like a mirror</vt:lpstr>
      <vt:lpstr>Where on the scale would you put yourself?</vt:lpstr>
      <vt:lpstr>Bible Study: Matthew 22:34-40</vt:lpstr>
      <vt:lpstr>Misery</vt:lpstr>
      <vt:lpstr>Sin leads to misery</vt:lpstr>
      <vt:lpstr>Our Real Misery</vt:lpstr>
      <vt:lpstr>Where are we at?</vt:lpstr>
      <vt:lpstr>Where on the scale should you put yourself?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255</cp:revision>
  <cp:lastPrinted>2010-02-18T18:14:08Z</cp:lastPrinted>
  <dcterms:created xsi:type="dcterms:W3CDTF">2008-08-14T09:20:46Z</dcterms:created>
  <dcterms:modified xsi:type="dcterms:W3CDTF">2023-09-20T02:51:07Z</dcterms:modified>
</cp:coreProperties>
</file>