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71" r:id="rId2"/>
    <p:sldId id="1027" r:id="rId3"/>
    <p:sldId id="1028" r:id="rId4"/>
    <p:sldId id="1015" r:id="rId5"/>
    <p:sldId id="1032" r:id="rId6"/>
    <p:sldId id="1029" r:id="rId7"/>
    <p:sldId id="1030" r:id="rId8"/>
    <p:sldId id="1013" r:id="rId9"/>
    <p:sldId id="1024" r:id="rId10"/>
    <p:sldId id="1019" r:id="rId11"/>
    <p:sldId id="1026" r:id="rId12"/>
    <p:sldId id="1023" r:id="rId13"/>
    <p:sldId id="1031" r:id="rId14"/>
    <p:sldId id="1021" r:id="rId15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00"/>
    <a:srgbClr val="FFFF99"/>
    <a:srgbClr val="FF0000"/>
    <a:srgbClr val="FFFF66"/>
    <a:srgbClr val="FFFF00"/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4B57A4-D68D-4EFC-AB93-7A9C5FBC54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2246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2C29813-7584-4A64-A3C4-06BD18442D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399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46084-BE85-4483-B564-AD5364D734EE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1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87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294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645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011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494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996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580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447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504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620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24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447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228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245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72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94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73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7218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 anchor="ctr"/>
          <a:lstStyle/>
          <a:p>
            <a:r>
              <a:rPr lang="en-GB" altLang="en-US" sz="4000"/>
              <a:t>Catechism </a:t>
            </a:r>
            <a:br>
              <a:rPr lang="en-GB" altLang="en-US" sz="4000"/>
            </a:br>
            <a:r>
              <a:rPr lang="en-GB" altLang="en-US" sz="4000"/>
              <a:t>The Need for Faith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GB" altLang="en-US" sz="2800" dirty="0"/>
          </a:p>
          <a:p>
            <a:r>
              <a:rPr lang="en-GB" altLang="en-US" sz="2800" dirty="0"/>
              <a:t>Lesson 4 – LD 3</a:t>
            </a:r>
          </a:p>
          <a:p>
            <a:r>
              <a:rPr lang="en-GB" altLang="en-US" sz="2800" dirty="0"/>
              <a:t>How It Went Wrong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Plunge into Sin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1. Do you put your trust in God or in someone else?</a:t>
            </a:r>
          </a:p>
          <a:p>
            <a:pPr>
              <a:buFontTx/>
              <a:buNone/>
            </a:pPr>
            <a:r>
              <a:rPr lang="en-GB" altLang="en-US" dirty="0"/>
              <a:t>2. At bottom sin is about humans being a law unto themselves, instead of being God’s image and obeying Him.</a:t>
            </a:r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</p:txBody>
      </p:sp>
      <p:sp>
        <p:nvSpPr>
          <p:cNvPr id="893956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?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5" name="Picture 11" descr="E:\Catechism\2005-2006 - Hoek\Ik Geloof 1\Adam, Eve and Sn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3374504" cy="355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9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Not a myth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Many religions regard </a:t>
            </a:r>
            <a:r>
              <a:rPr lang="en-GB" altLang="en-US" dirty="0">
                <a:solidFill>
                  <a:srgbClr val="00FF00"/>
                </a:solidFill>
              </a:rPr>
              <a:t>their stories of origin as myths. Not so true Christianity. </a:t>
            </a:r>
          </a:p>
          <a:p>
            <a:pPr>
              <a:buFontTx/>
              <a:buNone/>
            </a:pPr>
            <a:r>
              <a:rPr lang="en-GB" altLang="en-US" dirty="0"/>
              <a:t>The Plunge into Sin was </a:t>
            </a:r>
            <a:r>
              <a:rPr lang="en-GB" altLang="en-US" dirty="0">
                <a:solidFill>
                  <a:srgbClr val="00FF00"/>
                </a:solidFill>
              </a:rPr>
              <a:t>an historical event. </a:t>
            </a:r>
          </a:p>
          <a:p>
            <a:pPr>
              <a:buFontTx/>
              <a:buNone/>
            </a:pPr>
            <a:r>
              <a:rPr lang="en-GB" altLang="en-US" dirty="0"/>
              <a:t>Adam and Eve </a:t>
            </a:r>
            <a:r>
              <a:rPr lang="en-GB" altLang="en-US" dirty="0">
                <a:solidFill>
                  <a:srgbClr val="00FF00"/>
                </a:solidFill>
              </a:rPr>
              <a:t>were </a:t>
            </a:r>
            <a:r>
              <a:rPr lang="en-GB" altLang="en-US" u="sng" dirty="0">
                <a:solidFill>
                  <a:srgbClr val="00FF00"/>
                </a:solidFill>
              </a:rPr>
              <a:t>real </a:t>
            </a:r>
            <a:r>
              <a:rPr lang="en-GB" altLang="en-US" dirty="0">
                <a:solidFill>
                  <a:srgbClr val="00FF00"/>
                </a:solidFill>
              </a:rPr>
              <a:t>people.</a:t>
            </a:r>
          </a:p>
          <a:p>
            <a:pPr>
              <a:buFontTx/>
              <a:buNone/>
            </a:pPr>
            <a:r>
              <a:rPr lang="en-GB" altLang="en-US" dirty="0"/>
              <a:t>They were </a:t>
            </a:r>
            <a:r>
              <a:rPr lang="en-GB" altLang="en-US" dirty="0">
                <a:solidFill>
                  <a:srgbClr val="00FF00"/>
                </a:solidFill>
              </a:rPr>
              <a:t>the </a:t>
            </a:r>
            <a:r>
              <a:rPr lang="en-GB" altLang="en-US" u="sng" dirty="0">
                <a:solidFill>
                  <a:srgbClr val="00FF00"/>
                </a:solidFill>
              </a:rPr>
              <a:t>only</a:t>
            </a:r>
            <a:r>
              <a:rPr lang="en-GB" altLang="en-US" dirty="0">
                <a:solidFill>
                  <a:srgbClr val="00FF00"/>
                </a:solidFill>
              </a:rPr>
              <a:t> people back then.</a:t>
            </a:r>
          </a:p>
          <a:p>
            <a:pPr>
              <a:buFontTx/>
              <a:buNone/>
            </a:pPr>
            <a:r>
              <a:rPr lang="en-GB" altLang="en-US" dirty="0"/>
              <a:t>The tree </a:t>
            </a:r>
            <a:r>
              <a:rPr lang="en-GB" altLang="en-US" dirty="0">
                <a:solidFill>
                  <a:srgbClr val="00FF00"/>
                </a:solidFill>
              </a:rPr>
              <a:t>was </a:t>
            </a:r>
            <a:r>
              <a:rPr lang="en-GB" altLang="en-US" u="sng" dirty="0">
                <a:solidFill>
                  <a:srgbClr val="00FF00"/>
                </a:solidFill>
              </a:rPr>
              <a:t>real</a:t>
            </a:r>
            <a:r>
              <a:rPr lang="en-GB" altLang="en-US" dirty="0">
                <a:solidFill>
                  <a:srgbClr val="00FF00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GB" altLang="en-US" dirty="0"/>
              <a:t>The snake </a:t>
            </a:r>
            <a:r>
              <a:rPr lang="en-GB" altLang="en-US" dirty="0">
                <a:solidFill>
                  <a:srgbClr val="00FF00"/>
                </a:solidFill>
              </a:rPr>
              <a:t>was </a:t>
            </a:r>
            <a:r>
              <a:rPr lang="en-GB" altLang="en-US" u="sng" dirty="0">
                <a:solidFill>
                  <a:srgbClr val="00FF00"/>
                </a:solidFill>
              </a:rPr>
              <a:t>real</a:t>
            </a:r>
            <a:r>
              <a:rPr lang="en-GB" altLang="en-US" dirty="0">
                <a:solidFill>
                  <a:srgbClr val="00FF00"/>
                </a:solidFill>
              </a:rPr>
              <a:t>.</a:t>
            </a: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altLang="en-US" dirty="0"/>
              <a:t>Why is it so important to accept </a:t>
            </a:r>
            <a:br>
              <a:rPr lang="en-GB" altLang="en-US" dirty="0"/>
            </a:br>
            <a:r>
              <a:rPr lang="en-GB" altLang="en-US" dirty="0"/>
              <a:t>the Plunge into Sin as an historical</a:t>
            </a:r>
            <a:br>
              <a:rPr lang="en-GB" altLang="en-US" dirty="0"/>
            </a:br>
            <a:r>
              <a:rPr lang="en-GB" altLang="en-US" dirty="0"/>
              <a:t>event?</a:t>
            </a:r>
          </a:p>
        </p:txBody>
      </p:sp>
      <p:pic>
        <p:nvPicPr>
          <p:cNvPr id="901124" name="Picture 4" descr="E:\Catechism\2005-2006 - Hoek\Ik Geloof 1\Adam, Eve and Sn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406" y="4005064"/>
            <a:ext cx="270684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Not God, but </a:t>
            </a:r>
            <a:r>
              <a:rPr lang="en-GB" altLang="en-US" i="1" dirty="0"/>
              <a:t>we </a:t>
            </a:r>
            <a:r>
              <a:rPr lang="en-GB" altLang="en-US" dirty="0"/>
              <a:t>are the reason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Many religions will blame the gods for evil. But through the Bible God tells us quite clearly that is a lie. We ourselves let evil, and thus misery, enter this creation. </a:t>
            </a:r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From where, then, did man’s depraved nature come?</a:t>
            </a: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From the fall and disobedience of our first parents, Adam and Eve, in Paradise.</a:t>
            </a: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	For there our nature became so corrupt that we are all conceived and born in sin.</a:t>
            </a:r>
            <a:endParaRPr lang="en-GB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disappointment of God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God had created us humans </a:t>
            </a:r>
            <a:r>
              <a:rPr lang="en-GB" dirty="0">
                <a:solidFill>
                  <a:srgbClr val="00FF00"/>
                </a:solidFill>
              </a:rPr>
              <a:t>unique.</a:t>
            </a:r>
          </a:p>
          <a:p>
            <a:pPr>
              <a:buFontTx/>
              <a:buNone/>
            </a:pPr>
            <a:r>
              <a:rPr lang="en-GB" dirty="0"/>
              <a:t>We were to </a:t>
            </a:r>
            <a:r>
              <a:rPr lang="en-GB" dirty="0">
                <a:solidFill>
                  <a:srgbClr val="00FF00"/>
                </a:solidFill>
              </a:rPr>
              <a:t>serve God, </a:t>
            </a:r>
            <a:r>
              <a:rPr lang="en-GB" dirty="0"/>
              <a:t>and thus </a:t>
            </a:r>
            <a:r>
              <a:rPr lang="en-GB" dirty="0">
                <a:solidFill>
                  <a:srgbClr val="00FF00"/>
                </a:solidFill>
              </a:rPr>
              <a:t>be blessed by Him </a:t>
            </a:r>
            <a:r>
              <a:rPr lang="en-GB" dirty="0"/>
              <a:t>and</a:t>
            </a:r>
            <a:r>
              <a:rPr lang="en-GB" dirty="0">
                <a:solidFill>
                  <a:srgbClr val="00FF00"/>
                </a:solidFill>
              </a:rPr>
              <a:t> enjoy life.</a:t>
            </a:r>
          </a:p>
          <a:p>
            <a:pPr>
              <a:buFontTx/>
              <a:buNone/>
            </a:pPr>
            <a:r>
              <a:rPr lang="en-GB" dirty="0"/>
              <a:t>But we went and did </a:t>
            </a:r>
            <a:r>
              <a:rPr lang="en-GB" dirty="0">
                <a:solidFill>
                  <a:srgbClr val="00FF00"/>
                </a:solidFill>
              </a:rPr>
              <a:t>our own thing rather than God’s, </a:t>
            </a:r>
            <a:r>
              <a:rPr lang="en-GB" dirty="0"/>
              <a:t>and we </a:t>
            </a:r>
            <a:r>
              <a:rPr lang="en-GB" dirty="0">
                <a:solidFill>
                  <a:srgbClr val="00FF00"/>
                </a:solidFill>
              </a:rPr>
              <a:t>are still like that today.</a:t>
            </a:r>
          </a:p>
          <a:p>
            <a:pPr>
              <a:buFontTx/>
              <a:buNone/>
            </a:pPr>
            <a:r>
              <a:rPr lang="en-GB" dirty="0"/>
              <a:t>Small wonder </a:t>
            </a:r>
            <a:r>
              <a:rPr lang="en-GB" dirty="0">
                <a:solidFill>
                  <a:srgbClr val="00FF00"/>
                </a:solidFill>
              </a:rPr>
              <a:t>God is disappointed. </a:t>
            </a:r>
            <a:r>
              <a:rPr lang="en-GB" dirty="0"/>
              <a:t>That’s why He placed us </a:t>
            </a:r>
            <a:r>
              <a:rPr lang="en-GB" dirty="0">
                <a:solidFill>
                  <a:srgbClr val="00FF00"/>
                </a:solidFill>
              </a:rPr>
              <a:t>under a curse.</a:t>
            </a:r>
          </a:p>
          <a:p>
            <a:pPr>
              <a:buFontTx/>
              <a:buNone/>
            </a:pPr>
            <a:r>
              <a:rPr lang="en-GB" dirty="0"/>
              <a:t>At bottom,</a:t>
            </a:r>
            <a:r>
              <a:rPr lang="en-GB" dirty="0">
                <a:solidFill>
                  <a:srgbClr val="00FF00"/>
                </a:solidFill>
              </a:rPr>
              <a:t> God’s curse is, letting us do what we want. </a:t>
            </a:r>
          </a:p>
          <a:p>
            <a:pPr>
              <a:buFontTx/>
              <a:buNone/>
            </a:pPr>
            <a:r>
              <a:rPr lang="en-GB" dirty="0"/>
              <a:t>And by nature we are </a:t>
            </a:r>
            <a:r>
              <a:rPr lang="en-GB" dirty="0">
                <a:solidFill>
                  <a:srgbClr val="00FF00"/>
                </a:solidFill>
              </a:rPr>
              <a:t>selfish, </a:t>
            </a:r>
            <a:r>
              <a:rPr lang="en-GB" dirty="0"/>
              <a:t>wanting to be </a:t>
            </a:r>
            <a:r>
              <a:rPr lang="en-GB" dirty="0">
                <a:solidFill>
                  <a:srgbClr val="00FF00"/>
                </a:solidFill>
              </a:rPr>
              <a:t>gods to ourselves. </a:t>
            </a:r>
          </a:p>
          <a:p>
            <a:pPr>
              <a:buFontTx/>
              <a:buNone/>
            </a:pPr>
            <a:r>
              <a:rPr lang="en-GB" dirty="0"/>
              <a:t>If we are left to ourselves,</a:t>
            </a:r>
            <a:r>
              <a:rPr lang="en-GB" dirty="0">
                <a:solidFill>
                  <a:srgbClr val="00FF00"/>
                </a:solidFill>
              </a:rPr>
              <a:t> this world becomes a place of evil and misery </a:t>
            </a:r>
            <a:r>
              <a:rPr lang="en-GB" dirty="0"/>
              <a:t>(see Gen. 6:5)</a:t>
            </a:r>
          </a:p>
          <a:p>
            <a:pPr algn="ctr">
              <a:buFontTx/>
              <a:buNone/>
            </a:pPr>
            <a:endParaRPr lang="en-GB" dirty="0"/>
          </a:p>
        </p:txBody>
      </p:sp>
      <p:sp>
        <p:nvSpPr>
          <p:cNvPr id="894980" name="Text Box 4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6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7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Totally corrupt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We are so self-centred that of ourselves </a:t>
            </a:r>
            <a:r>
              <a:rPr lang="en-GB" altLang="en-US" dirty="0">
                <a:solidFill>
                  <a:srgbClr val="00FF00"/>
                </a:solidFill>
              </a:rPr>
              <a:t>we would never do what God wants us to do.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Only if God changes us, will we be able to do good.</a:t>
            </a:r>
          </a:p>
          <a:p>
            <a:pPr algn="ctr">
              <a:buFontTx/>
              <a:buNone/>
            </a:pPr>
            <a:r>
              <a:rPr lang="en-GB" altLang="en-US" sz="2400" dirty="0"/>
              <a:t>And if God has changed you, </a:t>
            </a:r>
          </a:p>
          <a:p>
            <a:pPr algn="ctr">
              <a:buFontTx/>
              <a:buNone/>
            </a:pPr>
            <a:r>
              <a:rPr lang="en-GB" altLang="en-US" sz="2400" dirty="0"/>
              <a:t>you are, in reality, no longer totally corrupt, </a:t>
            </a:r>
          </a:p>
          <a:p>
            <a:pPr algn="ctr">
              <a:buFontTx/>
              <a:buNone/>
            </a:pPr>
            <a:r>
              <a:rPr lang="en-GB" altLang="en-US" sz="2400" dirty="0"/>
              <a:t>but already have a small beginning of obedience!</a:t>
            </a: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But are we so corrupt that we are totally unable to do any good and inclined to all evil?</a:t>
            </a:r>
            <a:endParaRPr lang="en-GB" altLang="en-US" i="1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Yes, unless we are regenerated by the Spirit of God.</a:t>
            </a:r>
            <a:endParaRPr lang="en-GB" altLang="en-US" i="1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</p:txBody>
      </p:sp>
      <p:sp>
        <p:nvSpPr>
          <p:cNvPr id="896004" name="Text Box 4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Hymn 28:3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219200"/>
            <a:ext cx="781236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From sin our flesh could not abstain;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sin held its sway unceasing.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task was hopeless and in vain;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our guilt was </a:t>
            </a:r>
            <a:r>
              <a:rPr lang="en-US" dirty="0" err="1">
                <a:solidFill>
                  <a:schemeClr val="tx1"/>
                </a:solidFill>
              </a:rPr>
              <a:t>e’er</a:t>
            </a:r>
            <a:r>
              <a:rPr lang="en-US" dirty="0">
                <a:solidFill>
                  <a:schemeClr val="tx1"/>
                </a:solidFill>
              </a:rPr>
              <a:t> increasing.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None can remove sin’s poisoned dart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or purify our guileful heart,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so deep is our corruption.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1769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are we at</a:t>
            </a:r>
            <a:r>
              <a:rPr lang="nl-NL"/>
              <a:t>?</a:t>
            </a:r>
            <a:endParaRPr lang="en-US"/>
          </a:p>
        </p:txBody>
      </p:sp>
      <p:sp>
        <p:nvSpPr>
          <p:cNvPr id="8826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In the Bible</a:t>
            </a:r>
          </a:p>
          <a:p>
            <a:pPr algn="ctr">
              <a:buFontTx/>
              <a:buNone/>
            </a:pPr>
            <a:r>
              <a:rPr lang="en-US" dirty="0"/>
              <a:t>Love is </a:t>
            </a:r>
            <a:r>
              <a:rPr lang="en-US" b="1" u="sng" dirty="0"/>
              <a:t>other</a:t>
            </a:r>
            <a:r>
              <a:rPr lang="en-US" b="1" dirty="0"/>
              <a:t>-centredness</a:t>
            </a:r>
            <a:endParaRPr lang="en-US" dirty="0"/>
          </a:p>
          <a:p>
            <a:pPr algn="ctr">
              <a:buFontTx/>
              <a:buNone/>
            </a:pPr>
            <a:r>
              <a:rPr lang="en-US" dirty="0"/>
              <a:t>Hatred is </a:t>
            </a:r>
            <a:r>
              <a:rPr lang="en-US" b="1" u="sng" dirty="0" err="1"/>
              <a:t>self</a:t>
            </a:r>
            <a:r>
              <a:rPr lang="en-US" b="1" dirty="0" err="1"/>
              <a:t>-centredness</a:t>
            </a:r>
            <a:endParaRPr lang="en-US" dirty="0"/>
          </a:p>
          <a:p>
            <a:pPr algn="ctr"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Today, all  human beings by nature love themselves ahead of God and ahead of their </a:t>
            </a:r>
            <a:r>
              <a:rPr lang="en-US" dirty="0" err="1"/>
              <a:t>neighbours</a:t>
            </a:r>
            <a:r>
              <a:rPr lang="en-US" dirty="0"/>
              <a:t>.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Why is that? Is that simply how we are? Whose fault is this?</a:t>
            </a:r>
            <a:endParaRPr lang="en-US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endParaRPr lang="en-US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8826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437112"/>
            <a:ext cx="2362200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66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Man: a unique creature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Plants &amp; animals were created </a:t>
            </a:r>
            <a:r>
              <a:rPr lang="en-GB" altLang="en-US" dirty="0">
                <a:solidFill>
                  <a:srgbClr val="00FF00"/>
                </a:solidFill>
              </a:rPr>
              <a:t>“after their own kind”</a:t>
            </a:r>
          </a:p>
          <a:p>
            <a:pPr>
              <a:buFontTx/>
              <a:buNone/>
            </a:pPr>
            <a:r>
              <a:rPr lang="en-GB" altLang="en-US" dirty="0"/>
              <a:t>Man was created </a:t>
            </a:r>
            <a:r>
              <a:rPr lang="en-GB" altLang="en-US" dirty="0">
                <a:solidFill>
                  <a:srgbClr val="00FF00"/>
                </a:solidFill>
              </a:rPr>
              <a:t>“in the image and likeness of God”</a:t>
            </a:r>
          </a:p>
          <a:p>
            <a:pPr>
              <a:buFontTx/>
              <a:buNone/>
            </a:pPr>
            <a:r>
              <a:rPr lang="en-GB" altLang="en-US" dirty="0"/>
              <a:t>Reason: </a:t>
            </a:r>
            <a:r>
              <a:rPr lang="en-GB" altLang="en-US" dirty="0">
                <a:solidFill>
                  <a:srgbClr val="00FF00"/>
                </a:solidFill>
              </a:rPr>
              <a:t>God had a special job for man</a:t>
            </a:r>
          </a:p>
        </p:txBody>
      </p:sp>
      <p:pic>
        <p:nvPicPr>
          <p:cNvPr id="889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20462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98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4572000"/>
            <a:ext cx="1897062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98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5" t="5746" r="7181" b="6284"/>
          <a:stretch>
            <a:fillRect/>
          </a:stretch>
        </p:blipFill>
        <p:spPr bwMode="auto">
          <a:xfrm>
            <a:off x="3124200" y="3505200"/>
            <a:ext cx="3073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Man’s position</a:t>
            </a:r>
            <a:endParaRPr lang="en-GB"/>
          </a:p>
        </p:txBody>
      </p:sp>
      <p:sp>
        <p:nvSpPr>
          <p:cNvPr id="8908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5486400" cy="5638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200" dirty="0">
                <a:solidFill>
                  <a:srgbClr val="00FF00"/>
                </a:solidFill>
              </a:rPr>
              <a:t>God is king</a:t>
            </a:r>
          </a:p>
          <a:p>
            <a:pPr algn="ctr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(Ruler Supreme)</a:t>
            </a:r>
            <a:endParaRPr lang="en-GB" sz="3200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r>
              <a:rPr lang="nl-NL" sz="4000" b="1" dirty="0">
                <a:solidFill>
                  <a:srgbClr val="00FF00"/>
                </a:solidFill>
                <a:sym typeface="Symbol" pitchFamily="18" charset="2"/>
              </a:rPr>
              <a:t></a:t>
            </a:r>
            <a:endParaRPr lang="en-GB" sz="3200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r>
              <a:rPr lang="en-GB" sz="3200" dirty="0">
                <a:solidFill>
                  <a:srgbClr val="00FF00"/>
                </a:solidFill>
              </a:rPr>
              <a:t>Man is vice-regent</a:t>
            </a:r>
          </a:p>
          <a:p>
            <a:pPr algn="ctr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(Ruler on behalf of God)</a:t>
            </a:r>
            <a:endParaRPr lang="en-GB" sz="3200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r>
              <a:rPr lang="nl-NL" sz="4000" b="1" dirty="0">
                <a:solidFill>
                  <a:srgbClr val="00FF00"/>
                </a:solidFill>
                <a:sym typeface="Symbol" pitchFamily="18" charset="2"/>
              </a:rPr>
              <a:t></a:t>
            </a:r>
            <a:endParaRPr lang="en-GB" sz="3200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r>
              <a:rPr lang="en-GB" sz="3200" dirty="0">
                <a:solidFill>
                  <a:srgbClr val="00FF00"/>
                </a:solidFill>
              </a:rPr>
              <a:t>Creation is subject</a:t>
            </a:r>
          </a:p>
          <a:p>
            <a:pPr algn="ctr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(That which is ruled)</a:t>
            </a:r>
          </a:p>
        </p:txBody>
      </p:sp>
      <p:sp>
        <p:nvSpPr>
          <p:cNvPr id="890884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8908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1981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8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53000"/>
            <a:ext cx="2133600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888" name="Picture 8" descr="C:\Documents and Settings\Karlo Janssen\Mijn documenten\Mijn afbeeldingen\2010-09-30\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324100" cy="17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94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Man: perfectly good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745232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Because man was created to be God’s representative on earth, God gave man:</a:t>
            </a:r>
          </a:p>
          <a:p>
            <a:pPr>
              <a:buFontTx/>
              <a:buNone/>
            </a:pPr>
            <a:r>
              <a:rPr lang="en-GB" dirty="0"/>
              <a:t>	- A mind that is able to learn and understand creation and manage it properly</a:t>
            </a:r>
          </a:p>
          <a:p>
            <a:pPr>
              <a:buFontTx/>
              <a:buNone/>
            </a:pPr>
            <a:r>
              <a:rPr lang="en-GB" dirty="0"/>
              <a:t>	- A will desiring to do as God requests</a:t>
            </a:r>
          </a:p>
          <a:p>
            <a:pPr>
              <a:buFontTx/>
              <a:buNone/>
            </a:pPr>
            <a:r>
              <a:rPr lang="en-GB" dirty="0"/>
              <a:t>	- Insight into good and evil, in order to always do what is right</a:t>
            </a:r>
          </a:p>
          <a:p>
            <a:pPr>
              <a:buFontTx/>
              <a:buNone/>
            </a:pPr>
            <a:endParaRPr lang="en-GB" dirty="0"/>
          </a:p>
          <a:p>
            <a:pPr algn="ctr">
              <a:buFontTx/>
              <a:buNone/>
            </a:pPr>
            <a:endParaRPr lang="en-GB" dirty="0"/>
          </a:p>
        </p:txBody>
      </p:sp>
      <p:pic>
        <p:nvPicPr>
          <p:cNvPr id="8919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36753"/>
            <a:ext cx="2553889" cy="200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Documents and Settings\Karlo Janssen\Mijn documenten\Mijn afbeeldingen\Catechism\head-heart-han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1995378"/>
            <a:ext cx="1072828" cy="286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847856" y="1899584"/>
            <a:ext cx="1296144" cy="1152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847856" y="2998377"/>
            <a:ext cx="1296144" cy="8612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844718" y="3868812"/>
            <a:ext cx="1296144" cy="1152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76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07" grpId="0" build="p"/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Not God’s fault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Tx/>
              <a:buNone/>
            </a:pPr>
            <a:r>
              <a:rPr lang="en-GB" dirty="0"/>
              <a:t>So: The origin of our fallen nature </a:t>
            </a:r>
            <a:r>
              <a:rPr lang="en-GB" dirty="0">
                <a:solidFill>
                  <a:srgbClr val="00FF00"/>
                </a:solidFill>
              </a:rPr>
              <a:t>does not lie with God. 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</a:t>
            </a:r>
            <a:r>
              <a:rPr lang="en-GB" dirty="0"/>
              <a:t>For God </a:t>
            </a:r>
            <a:r>
              <a:rPr lang="en-GB" dirty="0">
                <a:solidFill>
                  <a:srgbClr val="00FF00"/>
                </a:solidFill>
              </a:rPr>
              <a:t>created us good and in His image.</a:t>
            </a: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Did God, then, create man so wicked and perverse?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No, on the contrary, God created man good and in His image, that is, in true righteousness and holiness, so that he might 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	rightly know God his Creator, 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	heartily love Him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	and live with Him in eternal blessedness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to praise and glorify Him.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892935" name="Picture 7" descr="C:\Documents and Settings\Karlo Janssen\Mijn documenten\Mijn afbeeldingen\Catechism\head-heart-ha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4293096"/>
            <a:ext cx="54133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63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Genesis 3:1-13</a:t>
            </a:r>
          </a:p>
        </p:txBody>
      </p:sp>
      <p:pic>
        <p:nvPicPr>
          <p:cNvPr id="887814" name="Picture 6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7819" name="Picture 11" descr="E:\Catechism\2005-2006 - Hoek\Ik Geloof 1\Adam, Eve and Sna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926013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Genesis 3:1-13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1. Of course God did not say to the man and the woman that ALL trees were forbidden.</a:t>
            </a:r>
          </a:p>
          <a:p>
            <a:pPr>
              <a:buFontTx/>
              <a:buNone/>
            </a:pPr>
            <a:r>
              <a:rPr lang="en-GB" altLang="en-US" dirty="0"/>
              <a:t>2. It tried to sow doubt in the woman’s mind.</a:t>
            </a:r>
          </a:p>
          <a:p>
            <a:pPr>
              <a:buFontTx/>
              <a:buNone/>
            </a:pPr>
            <a:r>
              <a:rPr lang="en-GB" altLang="en-US" dirty="0"/>
              <a:t>3. “You shall not touch it”</a:t>
            </a:r>
          </a:p>
          <a:p>
            <a:pPr>
              <a:buFontTx/>
              <a:buNone/>
            </a:pPr>
            <a:r>
              <a:rPr lang="en-GB" altLang="en-US" dirty="0"/>
              <a:t>4. Worse</a:t>
            </a:r>
          </a:p>
          <a:p>
            <a:pPr>
              <a:buFontTx/>
              <a:buNone/>
            </a:pPr>
            <a:r>
              <a:rPr lang="en-GB" altLang="en-US" dirty="0"/>
              <a:t>5. (a) They will not die </a:t>
            </a:r>
          </a:p>
          <a:p>
            <a:pPr>
              <a:buFontTx/>
              <a:buNone/>
            </a:pPr>
            <a:r>
              <a:rPr lang="en-GB" altLang="en-US" dirty="0"/>
              <a:t>    (b) They would </a:t>
            </a:r>
            <a:r>
              <a:rPr lang="en-GB" altLang="en-US" i="1" dirty="0"/>
              <a:t>become </a:t>
            </a:r>
            <a:r>
              <a:rPr lang="en-GB" altLang="en-US" dirty="0"/>
              <a:t>like God [they already are], and they can never </a:t>
            </a:r>
            <a:r>
              <a:rPr lang="en-GB" altLang="en-US" i="1" dirty="0"/>
              <a:t>become </a:t>
            </a:r>
            <a:r>
              <a:rPr lang="en-GB" altLang="en-US" dirty="0"/>
              <a:t>God themselves.</a:t>
            </a:r>
          </a:p>
          <a:p>
            <a:pPr>
              <a:buFontTx/>
              <a:buNone/>
            </a:pPr>
            <a:r>
              <a:rPr lang="en-GB" altLang="en-US" dirty="0"/>
              <a:t>6. Not eat of the fruit and call the woman to order.</a:t>
            </a:r>
          </a:p>
          <a:p>
            <a:pPr>
              <a:buFontTx/>
              <a:buNone/>
            </a:pPr>
            <a:r>
              <a:rPr lang="en-GB" altLang="en-US" dirty="0"/>
              <a:t>7. They felt shame for each other, they were afraid of God, and they shifted the blame</a:t>
            </a:r>
          </a:p>
        </p:txBody>
      </p:sp>
      <p:pic>
        <p:nvPicPr>
          <p:cNvPr id="899076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75" grpId="0" build="p" autoUpdateAnimBg="0"/>
    </p:bldLst>
  </p:timing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10594</TotalTime>
  <Words>873</Words>
  <Application>Microsoft Office PowerPoint</Application>
  <PresentationFormat>On-screen Show (4:3)</PresentationFormat>
  <Paragraphs>111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1_Office Theme</vt:lpstr>
      <vt:lpstr>Catechism  The Need for Faith</vt:lpstr>
      <vt:lpstr>Hymn 28:3</vt:lpstr>
      <vt:lpstr>Where are we at?</vt:lpstr>
      <vt:lpstr>Man: a unique creature</vt:lpstr>
      <vt:lpstr>Man’s position</vt:lpstr>
      <vt:lpstr>Man: perfectly good</vt:lpstr>
      <vt:lpstr>Not God’s fault</vt:lpstr>
      <vt:lpstr>Bible Study: Genesis 3:1-13</vt:lpstr>
      <vt:lpstr>Bible Study: Genesis 3:1-13</vt:lpstr>
      <vt:lpstr>The Plunge into Sin</vt:lpstr>
      <vt:lpstr>Not a myth</vt:lpstr>
      <vt:lpstr>Not God, but we are the reason</vt:lpstr>
      <vt:lpstr>The disappointment of God</vt:lpstr>
      <vt:lpstr>Totally corrupt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262</cp:revision>
  <cp:lastPrinted>2010-02-18T18:14:08Z</cp:lastPrinted>
  <dcterms:created xsi:type="dcterms:W3CDTF">2008-08-14T09:20:46Z</dcterms:created>
  <dcterms:modified xsi:type="dcterms:W3CDTF">2023-09-27T02:52:01Z</dcterms:modified>
</cp:coreProperties>
</file>