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1" r:id="rId2"/>
    <p:sldId id="1016" r:id="rId3"/>
    <p:sldId id="999" r:id="rId4"/>
    <p:sldId id="1000" r:id="rId5"/>
    <p:sldId id="1019" r:id="rId6"/>
    <p:sldId id="985" r:id="rId7"/>
    <p:sldId id="1021" r:id="rId8"/>
    <p:sldId id="1004" r:id="rId9"/>
    <p:sldId id="1022" r:id="rId10"/>
    <p:sldId id="1024" r:id="rId11"/>
    <p:sldId id="1013" r:id="rId12"/>
    <p:sldId id="1007" r:id="rId13"/>
    <p:sldId id="1008" r:id="rId14"/>
    <p:sldId id="1009" r:id="rId15"/>
    <p:sldId id="1025" r:id="rId16"/>
    <p:sldId id="1012" r:id="rId17"/>
    <p:sldId id="1014" r:id="rId18"/>
    <p:sldId id="1017" r:id="rId19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410329-91E2-48CB-94E5-8BCEE40EB0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3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17299D5-DD67-43CE-8433-ED471A3CD1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88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FF515-558A-4036-AF79-B424D91475AC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3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9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7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6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5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7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77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81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5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2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2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62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3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5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93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038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2.m4a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Lesson 3 – LD 2</a:t>
            </a:r>
          </a:p>
          <a:p>
            <a:r>
              <a:rPr lang="en-GB" dirty="0"/>
              <a:t>Misery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7" name="Line 5"/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would you put yourself by nature?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	    Perfectly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		good</a:t>
            </a:r>
          </a:p>
        </p:txBody>
      </p:sp>
      <p:pic>
        <p:nvPicPr>
          <p:cNvPr id="8785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20C093-8040-4A62-99EF-E8F08EBF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AAB8E0-A074-4B22-BFAD-CDA9A8E5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0" y="31242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	2	3	4	5	6	7	8	9	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Ephesians 2:1-3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Dead in their trespasses and sins</a:t>
            </a:r>
          </a:p>
          <a:p>
            <a:pPr>
              <a:buFontTx/>
              <a:buNone/>
            </a:pPr>
            <a:r>
              <a:rPr lang="en-GB" dirty="0"/>
              <a:t>2. When they followed Satan and the ways of the world</a:t>
            </a:r>
          </a:p>
          <a:p>
            <a:pPr>
              <a:buFontTx/>
              <a:buNone/>
            </a:pPr>
            <a:r>
              <a:rPr lang="en-GB" dirty="0"/>
              <a:t>3. We all (the Jews too!)</a:t>
            </a:r>
          </a:p>
          <a:p>
            <a:pPr>
              <a:buFontTx/>
              <a:buNone/>
            </a:pPr>
            <a:r>
              <a:rPr lang="en-GB" dirty="0"/>
              <a:t>4. Children of wrath</a:t>
            </a:r>
          </a:p>
        </p:txBody>
      </p:sp>
      <p:pic>
        <p:nvPicPr>
          <p:cNvPr id="887814" name="Picture 6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810000"/>
            <a:ext cx="23987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9163"/>
            <a:ext cx="4038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Misery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1219200"/>
            <a:ext cx="5638800" cy="56388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Do you </a:t>
            </a:r>
            <a:r>
              <a:rPr lang="en-US" i="1" dirty="0"/>
              <a:t>know </a:t>
            </a:r>
            <a:r>
              <a:rPr lang="en-US" dirty="0"/>
              <a:t>how to live right?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Do you </a:t>
            </a:r>
            <a:r>
              <a:rPr lang="en-US" i="1" dirty="0"/>
              <a:t>want </a:t>
            </a:r>
            <a:r>
              <a:rPr lang="en-US" dirty="0"/>
              <a:t>to live right?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1" dirty="0"/>
              <a:t>Do </a:t>
            </a:r>
            <a:r>
              <a:rPr lang="en-US" dirty="0"/>
              <a:t>you live right?</a:t>
            </a:r>
          </a:p>
        </p:txBody>
      </p:sp>
      <p:pic>
        <p:nvPicPr>
          <p:cNvPr id="88064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524000"/>
            <a:ext cx="14827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Real Misery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Our misery is not so much </a:t>
            </a:r>
            <a:r>
              <a:rPr lang="en-US" altLang="en-US" dirty="0">
                <a:solidFill>
                  <a:srgbClr val="00FF00"/>
                </a:solidFill>
              </a:rPr>
              <a:t>the bad things we experience in life.</a:t>
            </a:r>
          </a:p>
          <a:p>
            <a:pPr>
              <a:buFontTx/>
              <a:buNone/>
            </a:pPr>
            <a:r>
              <a:rPr lang="en-US" altLang="en-US" dirty="0"/>
              <a:t>Our misery is </a:t>
            </a:r>
            <a:r>
              <a:rPr lang="en-US" altLang="en-US" dirty="0">
                <a:solidFill>
                  <a:srgbClr val="00FF00"/>
                </a:solidFill>
              </a:rPr>
              <a:t>our lost condition.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881668" name="AutoShape 4"/>
          <p:cNvSpPr>
            <a:spLocks noChangeArrowheads="1"/>
          </p:cNvSpPr>
          <p:nvPr/>
        </p:nvSpPr>
        <p:spPr bwMode="auto">
          <a:xfrm>
            <a:off x="0" y="3367088"/>
            <a:ext cx="5867400" cy="588962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must do good but I don’t</a:t>
            </a:r>
          </a:p>
        </p:txBody>
      </p:sp>
      <p:sp>
        <p:nvSpPr>
          <p:cNvPr id="881669" name="AutoShape 5"/>
          <p:cNvSpPr>
            <a:spLocks noChangeArrowheads="1"/>
          </p:cNvSpPr>
          <p:nvPr/>
        </p:nvSpPr>
        <p:spPr bwMode="auto">
          <a:xfrm>
            <a:off x="0" y="4433888"/>
            <a:ext cx="5867400" cy="588962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must want to do good but I don’t</a:t>
            </a:r>
          </a:p>
        </p:txBody>
      </p:sp>
      <p:sp>
        <p:nvSpPr>
          <p:cNvPr id="881670" name="AutoShape 6"/>
          <p:cNvSpPr>
            <a:spLocks noChangeArrowheads="1"/>
          </p:cNvSpPr>
          <p:nvPr/>
        </p:nvSpPr>
        <p:spPr bwMode="auto">
          <a:xfrm>
            <a:off x="0" y="5214938"/>
            <a:ext cx="5867400" cy="1076325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don’t even know of myself what the good is which I must do!</a:t>
            </a:r>
          </a:p>
        </p:txBody>
      </p:sp>
      <p:sp>
        <p:nvSpPr>
          <p:cNvPr id="881671" name="AutoShape 7"/>
          <p:cNvSpPr>
            <a:spLocks noChangeArrowheads="1"/>
          </p:cNvSpPr>
          <p:nvPr/>
        </p:nvSpPr>
        <p:spPr bwMode="auto">
          <a:xfrm>
            <a:off x="5913438" y="3365499"/>
            <a:ext cx="2293938" cy="588963"/>
          </a:xfrm>
          <a:prstGeom prst="flowChartProcess">
            <a:avLst/>
          </a:prstGeom>
          <a:solidFill>
            <a:srgbClr val="FF5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angry</a:t>
            </a:r>
          </a:p>
        </p:txBody>
      </p:sp>
      <p:sp>
        <p:nvSpPr>
          <p:cNvPr id="881672" name="AutoShape 8"/>
          <p:cNvSpPr>
            <a:spLocks noChangeArrowheads="1"/>
          </p:cNvSpPr>
          <p:nvPr/>
        </p:nvSpPr>
        <p:spPr bwMode="auto">
          <a:xfrm>
            <a:off x="5913438" y="4433887"/>
            <a:ext cx="3230562" cy="588963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more angry</a:t>
            </a:r>
          </a:p>
        </p:txBody>
      </p:sp>
      <p:sp>
        <p:nvSpPr>
          <p:cNvPr id="881673" name="AutoShape 9"/>
          <p:cNvSpPr>
            <a:spLocks noChangeArrowheads="1"/>
          </p:cNvSpPr>
          <p:nvPr/>
        </p:nvSpPr>
        <p:spPr bwMode="auto">
          <a:xfrm>
            <a:off x="5913438" y="5214937"/>
            <a:ext cx="3200400" cy="1076325"/>
          </a:xfrm>
          <a:prstGeom prst="flowChartProcess">
            <a:avLst/>
          </a:prstGeom>
          <a:solidFill>
            <a:srgbClr val="99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absolutely angry</a:t>
            </a:r>
          </a:p>
        </p:txBody>
      </p:sp>
      <p:pic>
        <p:nvPicPr>
          <p:cNvPr id="1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19872" y="2996952"/>
            <a:ext cx="1482725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animBg="1"/>
      <p:bldP spid="881669" grpId="0" animBg="1"/>
      <p:bldP spid="881670" grpId="0" animBg="1"/>
      <p:bldP spid="881671" grpId="0" animBg="1"/>
      <p:bldP spid="881672" grpId="0" animBg="1"/>
      <p:bldP spid="8816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</a:t>
            </a:r>
            <a:r>
              <a:rPr lang="nl-NL"/>
              <a:t>?</a:t>
            </a:r>
            <a:endParaRPr 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 the Bible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Love is </a:t>
            </a:r>
            <a:r>
              <a:rPr lang="en-US" b="1" dirty="0">
                <a:solidFill>
                  <a:srgbClr val="00FF00"/>
                </a:solidFill>
              </a:rPr>
              <a:t>other-centredness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Hatred is </a:t>
            </a:r>
            <a:r>
              <a:rPr lang="en-US" b="1" dirty="0" err="1">
                <a:solidFill>
                  <a:srgbClr val="00FF00"/>
                </a:solidFill>
              </a:rPr>
              <a:t>self-centredness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After the Plunge into Sin, all human beings by nature love themselves ahead of God and ahead of their </a:t>
            </a:r>
            <a:r>
              <a:rPr lang="en-US" dirty="0" err="1">
                <a:solidFill>
                  <a:srgbClr val="00FF00"/>
                </a:solidFill>
              </a:rPr>
              <a:t>neighbours</a:t>
            </a:r>
            <a:r>
              <a:rPr lang="en-US" dirty="0">
                <a:solidFill>
                  <a:srgbClr val="00FF00"/>
                </a:solidFill>
              </a:rPr>
              <a:t>.</a:t>
            </a: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</a:t>
            </a:r>
            <a:r>
              <a:rPr lang="en-US" altLang="en-US" i="1" dirty="0"/>
              <a:t>should</a:t>
            </a:r>
            <a:r>
              <a:rPr lang="en-US" altLang="en-US" dirty="0"/>
              <a:t> you put yourself by nature?</a:t>
            </a:r>
          </a:p>
        </p:txBody>
      </p:sp>
      <p:sp>
        <p:nvSpPr>
          <p:cNvPr id="883717" name="Rectangle 5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	    Perfectly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		good</a:t>
            </a:r>
          </a:p>
        </p:txBody>
      </p:sp>
      <p:pic>
        <p:nvPicPr>
          <p:cNvPr id="883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C69C5710-6E61-4630-BE36-343295F58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E36B793-D298-4F28-AD6A-9F0C3EE2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0" y="31242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	2	3	4	5	6	7	8	9	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good, how bad?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idx="1"/>
          </p:nvPr>
        </p:nvSpPr>
        <p:spPr>
          <a:xfrm>
            <a:off x="1899930" y="1143000"/>
            <a:ext cx="5484713" cy="57069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good. They </a:t>
            </a:r>
            <a:r>
              <a:rPr lang="en-GB" i="1" dirty="0">
                <a:solidFill>
                  <a:srgbClr val="00FF00"/>
                </a:solidFill>
              </a:rPr>
              <a:t>become </a:t>
            </a:r>
            <a:r>
              <a:rPr lang="en-GB" dirty="0">
                <a:solidFill>
                  <a:srgbClr val="00FF00"/>
                </a:solidFill>
              </a:rPr>
              <a:t>bad by following bad examples.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an equal mixture of good and bad.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Life is about the </a:t>
            </a:r>
            <a:r>
              <a:rPr lang="en-GB" i="1" dirty="0">
                <a:solidFill>
                  <a:srgbClr val="00FF00"/>
                </a:solidFill>
              </a:rPr>
              <a:t>balance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quite bad. But they can still </a:t>
            </a:r>
            <a:r>
              <a:rPr lang="en-GB" i="1" dirty="0">
                <a:solidFill>
                  <a:srgbClr val="00FF00"/>
                </a:solidFill>
              </a:rPr>
              <a:t>want </a:t>
            </a:r>
            <a:r>
              <a:rPr lang="en-GB" dirty="0">
                <a:solidFill>
                  <a:srgbClr val="00FF00"/>
                </a:solidFill>
              </a:rPr>
              <a:t>to believe in God.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totally depraved, no good in them at all.</a:t>
            </a:r>
          </a:p>
        </p:txBody>
      </p:sp>
      <p:pic>
        <p:nvPicPr>
          <p:cNvPr id="88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2" y="982216"/>
            <a:ext cx="15763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28" y="2173582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" y="3573016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44" y="4684418"/>
            <a:ext cx="12049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793" name="Text Box 9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86794" name="Rectangle 10"/>
          <p:cNvSpPr>
            <a:spLocks noChangeArrowheads="1"/>
          </p:cNvSpPr>
          <p:nvPr/>
        </p:nvSpPr>
        <p:spPr bwMode="auto">
          <a:xfrm>
            <a:off x="181272" y="2729482"/>
            <a:ext cx="1716088" cy="4667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 dirty="0" err="1">
                <a:solidFill>
                  <a:schemeClr val="tx1"/>
                </a:solidFill>
              </a:rPr>
              <a:t>Pelagianism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6795" name="Rectangle 11"/>
          <p:cNvSpPr>
            <a:spLocks noChangeArrowheads="1"/>
          </p:cNvSpPr>
          <p:nvPr/>
        </p:nvSpPr>
        <p:spPr bwMode="auto">
          <a:xfrm>
            <a:off x="7521644" y="3771684"/>
            <a:ext cx="116080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Daoism</a:t>
            </a:r>
          </a:p>
        </p:txBody>
      </p:sp>
      <p:sp>
        <p:nvSpPr>
          <p:cNvPr id="886796" name="Rectangle 12"/>
          <p:cNvSpPr>
            <a:spLocks noChangeArrowheads="1"/>
          </p:cNvSpPr>
          <p:nvPr/>
        </p:nvSpPr>
        <p:spPr bwMode="auto">
          <a:xfrm>
            <a:off x="52005" y="5249416"/>
            <a:ext cx="1768475" cy="4667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Arminianism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6797" name="Rectangle 13"/>
          <p:cNvSpPr>
            <a:spLocks noChangeArrowheads="1"/>
          </p:cNvSpPr>
          <p:nvPr/>
        </p:nvSpPr>
        <p:spPr bwMode="auto">
          <a:xfrm>
            <a:off x="7409725" y="6360818"/>
            <a:ext cx="1428750" cy="4667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Calvinism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Canons of Dort III/IV:1-3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Man deprived himself of all God’s gifts and became wicked and perverse in every way.</a:t>
            </a:r>
          </a:p>
          <a:p>
            <a:pPr>
              <a:buFontTx/>
              <a:buNone/>
            </a:pPr>
            <a:r>
              <a:rPr lang="en-GB" dirty="0"/>
              <a:t>2. By the propagation of a perverted nature.</a:t>
            </a:r>
          </a:p>
          <a:p>
            <a:pPr>
              <a:buFontTx/>
              <a:buNone/>
            </a:pPr>
            <a:r>
              <a:rPr lang="en-GB" dirty="0"/>
              <a:t>3. Totally unable to do any good and inclined to all evil.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 leads to misery</a:t>
            </a:r>
          </a:p>
        </p:txBody>
      </p:sp>
      <p:pic>
        <p:nvPicPr>
          <p:cNvPr id="4" name="selfish peoplefunn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980728"/>
            <a:ext cx="8424936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51:1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67645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gracious God, be merciful to 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in your love, your infinite compassion,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blot out my sins, remove all my transgressions.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God, have mercy. Listen to my plea!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every taint of evil wash me clean,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from my guilt and misery relieve 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 am deeply conscious of my sin,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all day long my misdeeds haunt and grieve 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39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Misery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Cancer is a horrible disease. You can’t really tell by yourself that you have it. You may have symptoms - aches and pains of various sorts - but you won’t know what causes them. It’s a disease where, at first you don’t even feel the symptoms.</a:t>
            </a:r>
          </a:p>
          <a:p>
            <a:pPr>
              <a:buFontTx/>
              <a:buNone/>
            </a:pPr>
            <a:r>
              <a:rPr lang="en-US" dirty="0"/>
              <a:t>You need a doctor to tell you what’s going on.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872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2558"/>
            <a:ext cx="25146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2457" name="Picture 9" descr="http://photos1.fotosearch.com/bthumb/UNM/UNM157/u18036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85" y="4352558"/>
            <a:ext cx="2673305" cy="2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Misery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Eternal death is a horrible perspective. You can’t really tell by yourself that you are going there. You may see symptoms - frustrations, loneliness, evil - but you won’t know what causes them. It’s a condition where, at first you don’t even feel the symptoms.</a:t>
            </a:r>
          </a:p>
          <a:p>
            <a:pPr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 sz="3600">
                <a:solidFill>
                  <a:srgbClr val="FF9933"/>
                </a:solidFill>
              </a:rPr>
              <a:t>You need God to tell you what’s going on.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only way to know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only way to truly know what our problem is as human beings</a:t>
            </a:r>
            <a:r>
              <a:rPr lang="en-US" altLang="en-US" dirty="0">
                <a:solidFill>
                  <a:srgbClr val="00FF00"/>
                </a:solidFill>
              </a:rPr>
              <a:t> is to find out from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We need to listen to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God speaks to us in the Bible.</a:t>
            </a:r>
          </a:p>
        </p:txBody>
      </p:sp>
      <p:sp>
        <p:nvSpPr>
          <p:cNvPr id="87450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54781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1546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r="7373" b="4918"/>
          <a:stretch>
            <a:fillRect/>
          </a:stretch>
        </p:blipFill>
        <p:spPr bwMode="auto">
          <a:xfrm>
            <a:off x="7391400" y="1524000"/>
            <a:ext cx="1514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286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5875"/>
            <a:ext cx="2362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4669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51C6582">
            <a:hlinkClick r:id="" action="ppaction://media"/>
            <a:extLst>
              <a:ext uri="{FF2B5EF4-FFF2-40B4-BE49-F238E27FC236}">
                <a16:creationId xmlns:a16="http://schemas.microsoft.com/office/drawing/2014/main" id="{FA565ED5-EF74-4E7A-A1AA-2B8C0CCE6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7495" y="5354691"/>
            <a:ext cx="609600" cy="609600"/>
          </a:xfrm>
          <a:prstGeom prst="rect">
            <a:avLst/>
          </a:prstGeom>
        </p:spPr>
      </p:pic>
      <p:pic>
        <p:nvPicPr>
          <p:cNvPr id="3" name="9243B7E2">
            <a:hlinkClick r:id="" action="ppaction://media"/>
            <a:extLst>
              <a:ext uri="{FF2B5EF4-FFF2-40B4-BE49-F238E27FC236}">
                <a16:creationId xmlns:a16="http://schemas.microsoft.com/office/drawing/2014/main" id="{05B8A655-F151-4C9E-A8A2-932D8E079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825" y="5670550"/>
            <a:ext cx="609600" cy="609600"/>
          </a:xfrm>
          <a:prstGeom prst="rect">
            <a:avLst/>
          </a:prstGeom>
        </p:spPr>
      </p:pic>
      <p:pic>
        <p:nvPicPr>
          <p:cNvPr id="858114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22713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1676400" y="1600200"/>
            <a:ext cx="3048000" cy="1931988"/>
          </a:xfrm>
          <a:prstGeom prst="wedgeEllipseCallout">
            <a:avLst>
              <a:gd name="adj1" fmla="val -50157"/>
              <a:gd name="adj2" fmla="val 138662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dirty="0">
                <a:latin typeface="Comic Sans MS" panose="030F0702030302020204" pitchFamily="66" charset="0"/>
              </a:rPr>
              <a:t>From where do we know our misery</a:t>
            </a:r>
            <a:r>
              <a:rPr lang="nl-NL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2362200" y="304800"/>
            <a:ext cx="4876800" cy="1327150"/>
          </a:xfrm>
          <a:prstGeom prst="wedgeEllipseCallout">
            <a:avLst>
              <a:gd name="adj1" fmla="val 52671"/>
              <a:gd name="adj2" fmla="val 3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>
                <a:latin typeface="Comic Sans MS" panose="030F0702030302020204" pitchFamily="66" charset="0"/>
              </a:rPr>
              <a:t>From the law of God, the Bible.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561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58115" grpId="0" animBg="1"/>
      <p:bldP spid="8581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law of God is </a:t>
            </a:r>
            <a:r>
              <a:rPr lang="en-US" altLang="en-US" dirty="0">
                <a:solidFill>
                  <a:srgbClr val="00FF00"/>
                </a:solidFill>
              </a:rPr>
              <a:t>like a mirror.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 </a:t>
            </a:r>
            <a:r>
              <a:rPr lang="en-US" altLang="en-US" dirty="0">
                <a:solidFill>
                  <a:srgbClr val="00FF00"/>
                </a:solidFill>
              </a:rPr>
              <a:t>a mirror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what you look like.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into </a:t>
            </a:r>
            <a:r>
              <a:rPr lang="en-US" altLang="en-US" dirty="0">
                <a:solidFill>
                  <a:srgbClr val="00FF00"/>
                </a:solidFill>
              </a:rPr>
              <a:t>God’s law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how your life is.</a:t>
            </a:r>
          </a:p>
        </p:txBody>
      </p:sp>
      <p:pic>
        <p:nvPicPr>
          <p:cNvPr id="876548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 a mirror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If you consider yourself ugly, you don’t enjoy looking in a mirror.</a:t>
            </a:r>
          </a:p>
          <a:p>
            <a:pPr>
              <a:buFontTx/>
              <a:buNone/>
            </a:pPr>
            <a:r>
              <a:rPr lang="en-US"/>
              <a:t>You’ll avoid it as much as you can.</a:t>
            </a:r>
          </a:p>
          <a:p>
            <a:pPr>
              <a:buFontTx/>
              <a:buNone/>
            </a:pPr>
            <a:r>
              <a:rPr lang="en-US"/>
              <a:t>You may even hate mirrors!</a:t>
            </a:r>
          </a:p>
        </p:txBody>
      </p:sp>
      <p:pic>
        <p:nvPicPr>
          <p:cNvPr id="877572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184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75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79900"/>
            <a:ext cx="25146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943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Because we are sinful</a:t>
            </a:r>
            <a:r>
              <a:rPr lang="en-US" altLang="en-US" dirty="0">
                <a:solidFill>
                  <a:srgbClr val="00FF00"/>
                </a:solidFill>
              </a:rPr>
              <a:t> we don’t like the law. </a:t>
            </a:r>
          </a:p>
          <a:p>
            <a:pPr>
              <a:buFontTx/>
              <a:buNone/>
            </a:pPr>
            <a:r>
              <a:rPr lang="en-US" altLang="en-US" dirty="0"/>
              <a:t>It</a:t>
            </a:r>
            <a:r>
              <a:rPr lang="en-US" altLang="en-US" dirty="0">
                <a:solidFill>
                  <a:srgbClr val="00FF00"/>
                </a:solidFill>
              </a:rPr>
              <a:t> reminds us of our sin.</a:t>
            </a:r>
          </a:p>
          <a:p>
            <a:pPr>
              <a:buFontTx/>
              <a:buNone/>
            </a:pPr>
            <a:r>
              <a:rPr lang="en-US" altLang="en-US" dirty="0"/>
              <a:t>But</a:t>
            </a:r>
            <a:r>
              <a:rPr lang="en-US" altLang="en-US" dirty="0">
                <a:solidFill>
                  <a:srgbClr val="00FF00"/>
                </a:solidFill>
              </a:rPr>
              <a:t> without the law, we wouldn’t even know we are sinners.</a:t>
            </a:r>
          </a:p>
          <a:p>
            <a:pPr algn="ctr">
              <a:buFontTx/>
              <a:buNone/>
            </a:pPr>
            <a:r>
              <a:rPr lang="en-US" altLang="en-US" dirty="0"/>
              <a:t>But praise God!</a:t>
            </a: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ugly to </a:t>
            </a:r>
            <a:r>
              <a:rPr lang="en-US" altLang="en-US" dirty="0" err="1">
                <a:solidFill>
                  <a:srgbClr val="00FF00"/>
                </a:solidFill>
              </a:rPr>
              <a:t>goodlooking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sinner to saint!</a:t>
            </a:r>
          </a:p>
        </p:txBody>
      </p:sp>
      <p:pic>
        <p:nvPicPr>
          <p:cNvPr id="885764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857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371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02498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10567</TotalTime>
  <Words>804</Words>
  <Application>Microsoft Office PowerPoint</Application>
  <PresentationFormat>On-screen Show (4:3)</PresentationFormat>
  <Paragraphs>114</Paragraphs>
  <Slides>18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Psalm 51:1</vt:lpstr>
      <vt:lpstr>Misery</vt:lpstr>
      <vt:lpstr>Misery</vt:lpstr>
      <vt:lpstr>The only way to know</vt:lpstr>
      <vt:lpstr>PowerPoint Presentation</vt:lpstr>
      <vt:lpstr>Like a mirror</vt:lpstr>
      <vt:lpstr>Like a mirror</vt:lpstr>
      <vt:lpstr>Like a mirror</vt:lpstr>
      <vt:lpstr>Where on the scale would you put yourself by nature?</vt:lpstr>
      <vt:lpstr>Bible Study: Ephesians 2:1-3</vt:lpstr>
      <vt:lpstr>Misery</vt:lpstr>
      <vt:lpstr>Our Real Misery</vt:lpstr>
      <vt:lpstr>Where are we at?</vt:lpstr>
      <vt:lpstr>Where on the scale should you put yourself by nature?</vt:lpstr>
      <vt:lpstr>How good, how bad?</vt:lpstr>
      <vt:lpstr>Canons of Dort III/IV:1-3</vt:lpstr>
      <vt:lpstr>Sin leads to misery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261</cp:revision>
  <cp:lastPrinted>2010-09-28T23:51:39Z</cp:lastPrinted>
  <dcterms:created xsi:type="dcterms:W3CDTF">2008-08-14T09:20:46Z</dcterms:created>
  <dcterms:modified xsi:type="dcterms:W3CDTF">2023-09-20T05:02:17Z</dcterms:modified>
</cp:coreProperties>
</file>