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371" r:id="rId2"/>
    <p:sldId id="1032" r:id="rId3"/>
    <p:sldId id="1036" r:id="rId4"/>
    <p:sldId id="1015" r:id="rId5"/>
    <p:sldId id="1016" r:id="rId6"/>
    <p:sldId id="1037" r:id="rId7"/>
    <p:sldId id="1025" r:id="rId8"/>
    <p:sldId id="1018" r:id="rId9"/>
    <p:sldId id="1013" r:id="rId10"/>
    <p:sldId id="1034" r:id="rId11"/>
    <p:sldId id="1038" r:id="rId12"/>
    <p:sldId id="1019" r:id="rId13"/>
    <p:sldId id="1029" r:id="rId14"/>
    <p:sldId id="1028" r:id="rId15"/>
    <p:sldId id="1023" r:id="rId16"/>
    <p:sldId id="1021" r:id="rId17"/>
    <p:sldId id="1027" r:id="rId18"/>
    <p:sldId id="1035" r:id="rId19"/>
  </p:sldIdLst>
  <p:sldSz cx="9144000" cy="6858000" type="screen4x3"/>
  <p:notesSz cx="9167813" cy="6950075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89">
          <p15:clr>
            <a:srgbClr val="A4A3A4"/>
          </p15:clr>
        </p15:guide>
        <p15:guide id="2" pos="288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00FF00"/>
    <a:srgbClr val="990000"/>
    <a:srgbClr val="FFFF99"/>
    <a:srgbClr val="FF0000"/>
    <a:srgbClr val="FFFF66"/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650" y="-84"/>
      </p:cViewPr>
      <p:guideLst>
        <p:guide orient="horz" pos="2189"/>
        <p:guide pos="288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08039" cy="37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37256" y="0"/>
            <a:ext cx="3905429" cy="37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611898"/>
            <a:ext cx="4008039" cy="32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37256" y="6611898"/>
            <a:ext cx="3905429" cy="32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1E3B93C-52B6-424A-9766-9ABC2E9C4BD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753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08039" cy="37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37256" y="0"/>
            <a:ext cx="3905429" cy="37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7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30513" y="533400"/>
            <a:ext cx="3484562" cy="2613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7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3404" y="3305949"/>
            <a:ext cx="6675877" cy="3147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7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611898"/>
            <a:ext cx="4008039" cy="32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7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37256" y="6611898"/>
            <a:ext cx="3905429" cy="32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83FD23B-A71E-4357-B15C-C2F53A737A0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3073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734F87-4806-428A-8EC5-C1D3AB772BCC}" type="slidenum">
              <a:rPr lang="en-GB"/>
              <a:pPr/>
              <a:t>1</a:t>
            </a:fld>
            <a:endParaRPr lang="en-GB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981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FD23B-A71E-4357-B15C-C2F53A737A05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147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FD23B-A71E-4357-B15C-C2F53A737A05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2171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FD23B-A71E-4357-B15C-C2F53A737A05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0419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FD23B-A71E-4357-B15C-C2F53A737A05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1834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FD23B-A71E-4357-B15C-C2F53A737A05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1909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FD23B-A71E-4357-B15C-C2F53A737A05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5359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FD23B-A71E-4357-B15C-C2F53A737A05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964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FD23B-A71E-4357-B15C-C2F53A737A0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199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FD23B-A71E-4357-B15C-C2F53A737A0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294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FD23B-A71E-4357-B15C-C2F53A737A0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11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FD23B-A71E-4357-B15C-C2F53A737A0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310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FD23B-A71E-4357-B15C-C2F53A737A0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011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FD23B-A71E-4357-B15C-C2F53A737A0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899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FD23B-A71E-4357-B15C-C2F53A737A0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210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FD23B-A71E-4357-B15C-C2F53A737A0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988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0951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2368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6365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3405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1398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4128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9886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8526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891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0165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4423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174710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447800"/>
          </a:xfrm>
        </p:spPr>
        <p:txBody>
          <a:bodyPr/>
          <a:lstStyle/>
          <a:p>
            <a:r>
              <a:rPr lang="en-GB"/>
              <a:t>Catechism </a:t>
            </a:r>
            <a:br>
              <a:rPr lang="en-GB"/>
            </a:br>
            <a:r>
              <a:rPr lang="en-GB"/>
              <a:t>The Need for Faith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Lesson 4 – LD 3</a:t>
            </a:r>
          </a:p>
          <a:p>
            <a:r>
              <a:rPr lang="en-GB" dirty="0"/>
              <a:t>How It Went Wrong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algn="l"/>
            <a:r>
              <a:rPr lang="en-GB" altLang="en-US"/>
              <a:t>Bible Study: Genesis 3:1-13</a:t>
            </a:r>
          </a:p>
        </p:txBody>
      </p:sp>
      <p:sp>
        <p:nvSpPr>
          <p:cNvPr id="899075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914400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dirty="0"/>
              <a:t>1. Of course God did not say the man and the woman that ALL trees were forbidden.</a:t>
            </a:r>
          </a:p>
          <a:p>
            <a:pPr>
              <a:buFontTx/>
              <a:buNone/>
            </a:pPr>
            <a:r>
              <a:rPr lang="en-GB" altLang="en-US" dirty="0"/>
              <a:t>2. It tried to sow doubt in the woman’s mind.</a:t>
            </a:r>
          </a:p>
          <a:p>
            <a:pPr>
              <a:buFontTx/>
              <a:buNone/>
            </a:pPr>
            <a:r>
              <a:rPr lang="en-GB" altLang="en-US" dirty="0"/>
              <a:t>3. “You shall not touch it”</a:t>
            </a:r>
          </a:p>
          <a:p>
            <a:pPr>
              <a:buFontTx/>
              <a:buNone/>
            </a:pPr>
            <a:r>
              <a:rPr lang="en-GB" altLang="en-US" dirty="0"/>
              <a:t>4. Worse</a:t>
            </a:r>
          </a:p>
          <a:p>
            <a:pPr>
              <a:buFontTx/>
              <a:buNone/>
            </a:pPr>
            <a:r>
              <a:rPr lang="en-GB" altLang="en-US" dirty="0"/>
              <a:t>5. (a) They </a:t>
            </a:r>
            <a:r>
              <a:rPr lang="en-GB" altLang="en-US" i="1" dirty="0"/>
              <a:t>will</a:t>
            </a:r>
            <a:r>
              <a:rPr lang="en-GB" altLang="en-US" dirty="0"/>
              <a:t> not die </a:t>
            </a:r>
          </a:p>
          <a:p>
            <a:pPr>
              <a:buFontTx/>
              <a:buNone/>
            </a:pPr>
            <a:r>
              <a:rPr lang="en-GB" altLang="en-US" dirty="0"/>
              <a:t>    (b) They would </a:t>
            </a:r>
            <a:r>
              <a:rPr lang="en-GB" altLang="en-US" i="1" dirty="0"/>
              <a:t>become </a:t>
            </a:r>
            <a:r>
              <a:rPr lang="en-GB" altLang="en-US" dirty="0"/>
              <a:t>like God [they already are], and they can never </a:t>
            </a:r>
            <a:r>
              <a:rPr lang="en-GB" altLang="en-US" i="1" dirty="0"/>
              <a:t>become </a:t>
            </a:r>
            <a:r>
              <a:rPr lang="en-GB" altLang="en-US" dirty="0"/>
              <a:t>God themselves.</a:t>
            </a:r>
          </a:p>
          <a:p>
            <a:pPr>
              <a:buFontTx/>
              <a:buNone/>
            </a:pPr>
            <a:r>
              <a:rPr lang="en-GB" altLang="en-US" dirty="0"/>
              <a:t>6. Not eat of the fruit and call the woman to order.</a:t>
            </a:r>
          </a:p>
          <a:p>
            <a:pPr>
              <a:buFontTx/>
              <a:buNone/>
            </a:pPr>
            <a:r>
              <a:rPr lang="en-GB" altLang="en-US" dirty="0"/>
              <a:t>7. They felt shame for each other, they were afraid of God, and they shifted the blame</a:t>
            </a:r>
          </a:p>
        </p:txBody>
      </p:sp>
      <p:pic>
        <p:nvPicPr>
          <p:cNvPr id="899076" name="Picture 4" descr="G:\Backup - juni 2009\Mijn afbeeldingen\Liturgy\Liturgie\bijbellez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53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907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r>
              <a:rPr lang="en-GB" altLang="en-US" dirty="0"/>
              <a:t>Plunge or Fall?</a:t>
            </a:r>
          </a:p>
        </p:txBody>
      </p:sp>
      <p:sp>
        <p:nvSpPr>
          <p:cNvPr id="899075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914400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dirty="0"/>
              <a:t>Generally we refer to the start of human sin as the Fall into Sin. That’s the language of the Catechism and Canons of Dort.</a:t>
            </a:r>
          </a:p>
          <a:p>
            <a:pPr>
              <a:buFontTx/>
              <a:buNone/>
            </a:pPr>
            <a:r>
              <a:rPr lang="en-GB" altLang="en-US" dirty="0"/>
              <a:t>The Belgic Confession, however, uses the word “plunge”.</a:t>
            </a:r>
          </a:p>
          <a:p>
            <a:pPr>
              <a:buFontTx/>
              <a:buNone/>
            </a:pPr>
            <a:r>
              <a:rPr lang="en-GB" altLang="en-US" dirty="0"/>
              <a:t>	</a:t>
            </a:r>
            <a:r>
              <a:rPr lang="en-GB" altLang="en-US" u="sng" dirty="0"/>
              <a:t>Article 16</a:t>
            </a:r>
            <a:r>
              <a:rPr lang="en-GB" altLang="en-US" dirty="0"/>
              <a:t>: “We believe that, when the entire offspring of Adam </a:t>
            </a:r>
            <a:r>
              <a:rPr lang="en-GB" altLang="en-US" b="1" u="sng" dirty="0">
                <a:solidFill>
                  <a:srgbClr val="FF9933"/>
                </a:solidFill>
              </a:rPr>
              <a:t>plunged</a:t>
            </a:r>
            <a:r>
              <a:rPr lang="en-GB" altLang="en-US" dirty="0"/>
              <a:t> into perdition and ruin by the transgression of the first man…”</a:t>
            </a:r>
          </a:p>
          <a:p>
            <a:pPr>
              <a:buFontTx/>
              <a:buNone/>
            </a:pPr>
            <a:r>
              <a:rPr lang="en-GB" altLang="en-US" dirty="0"/>
              <a:t>When you “fall” it’s accidental.</a:t>
            </a:r>
          </a:p>
          <a:p>
            <a:pPr>
              <a:buFontTx/>
              <a:buNone/>
            </a:pPr>
            <a:r>
              <a:rPr lang="en-GB" altLang="en-US" dirty="0"/>
              <a:t>When you “plunge” it’s more </a:t>
            </a:r>
            <a:br>
              <a:rPr lang="en-GB" altLang="en-US" dirty="0"/>
            </a:br>
            <a:r>
              <a:rPr lang="en-GB" altLang="en-US" dirty="0"/>
              <a:t>graphic and involves purpose.</a:t>
            </a:r>
          </a:p>
        </p:txBody>
      </p:sp>
      <p:pic>
        <p:nvPicPr>
          <p:cNvPr id="1026" name="Picture 2" descr="How to Stand Up Paddle Board (SUP): A Quick Guide – Paddle North">
            <a:extLst>
              <a:ext uri="{FF2B5EF4-FFF2-40B4-BE49-F238E27FC236}">
                <a16:creationId xmlns:a16="http://schemas.microsoft.com/office/drawing/2014/main" id="{FBCFF3BB-29B8-601E-124F-50462F645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897" y="4581128"/>
            <a:ext cx="3811103" cy="222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61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9075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Plunge into Sin</a:t>
            </a:r>
          </a:p>
        </p:txBody>
      </p:sp>
      <p:sp>
        <p:nvSpPr>
          <p:cNvPr id="8939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1. Do you put your trust in God or in someone else: Satan, yourself.</a:t>
            </a:r>
          </a:p>
          <a:p>
            <a:pPr>
              <a:buFontTx/>
              <a:buNone/>
            </a:pPr>
            <a:r>
              <a:rPr lang="en-GB" dirty="0"/>
              <a:t>2. Instead of being a true representative of God, man tries to be “himself”, be “god” to himself.</a:t>
            </a:r>
          </a:p>
          <a:p>
            <a:pPr>
              <a:buFontTx/>
              <a:buNone/>
            </a:pPr>
            <a:r>
              <a:rPr lang="en-GB" dirty="0"/>
              <a:t>3. Through the plunge into sin of Adam, all people are sinful. </a:t>
            </a:r>
          </a:p>
          <a:p>
            <a:pPr>
              <a:buFontTx/>
              <a:buNone/>
            </a:pPr>
            <a:endParaRPr lang="en-GB" dirty="0"/>
          </a:p>
          <a:p>
            <a:pPr>
              <a:buFontTx/>
              <a:buNone/>
            </a:pPr>
            <a:endParaRPr lang="en-GB" dirty="0"/>
          </a:p>
          <a:p>
            <a:pPr>
              <a:buFontTx/>
              <a:buNone/>
            </a:pPr>
            <a:endParaRPr lang="en-GB" dirty="0"/>
          </a:p>
        </p:txBody>
      </p:sp>
      <p:sp>
        <p:nvSpPr>
          <p:cNvPr id="893956" name="Text Box 4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>
                <a:solidFill>
                  <a:srgbClr val="00FF00"/>
                </a:solidFill>
                <a:sym typeface="Wingdings" pitchFamily="2" charset="2"/>
              </a:rPr>
              <a:t>?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11" descr="E:\Catechism\2005-2006 - Hoek\Ik Geloof 1\Adam, Eve and Snak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861048"/>
            <a:ext cx="2592288" cy="273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9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9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93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395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Sinfulness</a:t>
            </a:r>
          </a:p>
        </p:txBody>
      </p:sp>
      <p:sp>
        <p:nvSpPr>
          <p:cNvPr id="904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It is not helpful to speculate on how sin spreads to all men. </a:t>
            </a:r>
          </a:p>
          <a:p>
            <a:pPr>
              <a:buFontTx/>
              <a:buNone/>
            </a:pPr>
            <a:r>
              <a:rPr lang="en-GB" dirty="0"/>
              <a:t>That it does, is clear from the Bible.</a:t>
            </a:r>
          </a:p>
          <a:p>
            <a:pPr>
              <a:buFontTx/>
              <a:buNone/>
            </a:pPr>
            <a:endParaRPr lang="en-GB" sz="4000" dirty="0"/>
          </a:p>
          <a:p>
            <a:pPr>
              <a:buFontTx/>
              <a:buNone/>
            </a:pPr>
            <a:endParaRPr lang="en-GB" sz="4000" dirty="0"/>
          </a:p>
          <a:p>
            <a:pPr>
              <a:buFontTx/>
              <a:buNone/>
            </a:pPr>
            <a:r>
              <a:rPr lang="en-GB" dirty="0"/>
              <a:t>There is a communal side to it: Adam represented all human beings that would ever exist.</a:t>
            </a:r>
          </a:p>
          <a:p>
            <a:pPr>
              <a:buFontTx/>
              <a:buNone/>
            </a:pPr>
            <a:r>
              <a:rPr lang="en-GB" dirty="0"/>
              <a:t>There is a physical side to it: because we are born of human parents, we inherit their nature. </a:t>
            </a:r>
          </a:p>
        </p:txBody>
      </p:sp>
      <p:sp>
        <p:nvSpPr>
          <p:cNvPr id="904196" name="AutoShape 4"/>
          <p:cNvSpPr>
            <a:spLocks noChangeArrowheads="1"/>
          </p:cNvSpPr>
          <p:nvPr/>
        </p:nvSpPr>
        <p:spPr bwMode="auto">
          <a:xfrm>
            <a:off x="130175" y="2276872"/>
            <a:ext cx="8883650" cy="1397675"/>
          </a:xfrm>
          <a:prstGeom prst="horizontalScroll">
            <a:avLst>
              <a:gd name="adj" fmla="val 7194"/>
            </a:avLst>
          </a:prstGeom>
          <a:solidFill>
            <a:srgbClr val="FF99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i="1" dirty="0"/>
              <a:t>Therefore, just as sin came into the world through one man, and death through sin, and so death spread to all men because all sinned</a:t>
            </a:r>
          </a:p>
          <a:p>
            <a:pPr algn="r"/>
            <a:r>
              <a:rPr lang="en-US" i="1" dirty="0"/>
              <a:t> </a:t>
            </a:r>
            <a:r>
              <a:rPr lang="en-US" dirty="0"/>
              <a:t>Romans 5:12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904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4195" grpId="0" uiExpand="1" build="p"/>
      <p:bldP spid="90419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Tree of Knowledge </a:t>
            </a:r>
            <a:br>
              <a:rPr lang="en-GB"/>
            </a:br>
            <a:r>
              <a:rPr lang="en-GB"/>
              <a:t>of Good and Evil</a:t>
            </a:r>
          </a:p>
        </p:txBody>
      </p:sp>
      <p:sp>
        <p:nvSpPr>
          <p:cNvPr id="903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The tree stands symbol for </a:t>
            </a:r>
            <a:r>
              <a:rPr lang="en-GB" dirty="0">
                <a:solidFill>
                  <a:srgbClr val="00FF00"/>
                </a:solidFill>
              </a:rPr>
              <a:t>the fact that evil and good are determined by God, not by man.</a:t>
            </a:r>
          </a:p>
          <a:p>
            <a:pPr>
              <a:buFontTx/>
              <a:buNone/>
            </a:pPr>
            <a:r>
              <a:rPr lang="en-GB" dirty="0"/>
              <a:t>Eating of that tree is symbolic for </a:t>
            </a:r>
            <a:r>
              <a:rPr lang="en-GB" dirty="0">
                <a:solidFill>
                  <a:srgbClr val="00FF00"/>
                </a:solidFill>
              </a:rPr>
              <a:t>wanting to be like God: deciding for yourself what is good and what is evil.</a:t>
            </a:r>
          </a:p>
          <a:p>
            <a:pPr>
              <a:buFontTx/>
              <a:buNone/>
            </a:pPr>
            <a:endParaRPr lang="en-GB" dirty="0"/>
          </a:p>
        </p:txBody>
      </p:sp>
      <p:pic>
        <p:nvPicPr>
          <p:cNvPr id="903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44" t="1003" r="740" b="51091"/>
          <a:stretch>
            <a:fillRect/>
          </a:stretch>
        </p:blipFill>
        <p:spPr bwMode="auto">
          <a:xfrm>
            <a:off x="2987824" y="3645024"/>
            <a:ext cx="2817813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3173" name="Text Box 5"/>
          <p:cNvSpPr txBox="1">
            <a:spLocks noChangeArrowheads="1"/>
          </p:cNvSpPr>
          <p:nvPr/>
        </p:nvSpPr>
        <p:spPr bwMode="auto">
          <a:xfrm>
            <a:off x="7693025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Not God, but we are the reason</a:t>
            </a:r>
          </a:p>
        </p:txBody>
      </p:sp>
      <p:sp>
        <p:nvSpPr>
          <p:cNvPr id="898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Many religions will blame the gods for evil. But throughout the Bible God tells us quite clearly that’s a lie. We ourselves let evil, and thus misery, enter this creation. </a:t>
            </a:r>
          </a:p>
          <a:p>
            <a:pPr>
              <a:buFontTx/>
              <a:buNone/>
            </a:pPr>
            <a:endParaRPr lang="en-GB" dirty="0"/>
          </a:p>
          <a:p>
            <a:pPr>
              <a:buFontTx/>
              <a:buNone/>
            </a:pPr>
            <a:endParaRPr lang="en-GB" dirty="0"/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From where, then, did man’s depraved nature come?</a:t>
            </a:r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From the fall and disobedience of our first parents, Adam and Eve, in Paradise.</a:t>
            </a:r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	For there our nature became so corrupt that we are all conceived and born in sin.</a:t>
            </a:r>
            <a:endParaRPr lang="en-GB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Totally corrupt</a:t>
            </a:r>
          </a:p>
        </p:txBody>
      </p:sp>
      <p:sp>
        <p:nvSpPr>
          <p:cNvPr id="8960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We are so self-centred that of ourselves we would never do what God wants us to do.</a:t>
            </a:r>
          </a:p>
          <a:p>
            <a:pPr>
              <a:buFontTx/>
              <a:buNone/>
            </a:pPr>
            <a:r>
              <a:rPr lang="en-GB" dirty="0"/>
              <a:t>Only if God changes us, will we be able to do good.</a:t>
            </a:r>
            <a:endParaRPr lang="en-GB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GB" dirty="0"/>
              <a:t>And if God has changed you, you are, in reality, no longer totally corrupt, but already have a small beginning of obedience.</a:t>
            </a:r>
            <a:endParaRPr lang="en-GB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endParaRPr lang="en-GB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But are we so corrupt that we are totally unable to do any good and inclined to all evil?</a:t>
            </a:r>
            <a:endParaRPr lang="en-GB" i="1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Yes, </a:t>
            </a:r>
            <a:r>
              <a:rPr lang="en-GB" i="1" u="sng" dirty="0">
                <a:solidFill>
                  <a:srgbClr val="FFFF00"/>
                </a:solidFill>
              </a:rPr>
              <a:t>unless</a:t>
            </a:r>
            <a:r>
              <a:rPr lang="en-GB" i="1" dirty="0">
                <a:solidFill>
                  <a:srgbClr val="FFFF00"/>
                </a:solidFill>
              </a:rPr>
              <a:t> we are regenerated by the Spirit of God.</a:t>
            </a:r>
            <a:endParaRPr lang="en-GB" i="1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endParaRPr lang="en-GB" dirty="0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/>
              <a:t>Augustine said</a:t>
            </a:r>
          </a:p>
        </p:txBody>
      </p:sp>
      <p:sp>
        <p:nvSpPr>
          <p:cNvPr id="902147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66294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GB"/>
              <a:t>In Paradise man was </a:t>
            </a:r>
            <a:r>
              <a:rPr lang="en-GB">
                <a:solidFill>
                  <a:srgbClr val="FF9933"/>
                </a:solidFill>
              </a:rPr>
              <a:t>able not to sin</a:t>
            </a:r>
            <a:r>
              <a:rPr lang="en-GB"/>
              <a:t>.</a:t>
            </a:r>
          </a:p>
          <a:p>
            <a:pPr>
              <a:buFontTx/>
              <a:buNone/>
            </a:pPr>
            <a:endParaRPr lang="en-GB"/>
          </a:p>
          <a:p>
            <a:pPr>
              <a:buFontTx/>
              <a:buNone/>
            </a:pPr>
            <a:r>
              <a:rPr lang="en-GB"/>
              <a:t>Had man made the correct choice, man would have become </a:t>
            </a:r>
            <a:r>
              <a:rPr lang="en-GB">
                <a:solidFill>
                  <a:srgbClr val="FF9933"/>
                </a:solidFill>
              </a:rPr>
              <a:t>not able to sin.</a:t>
            </a:r>
          </a:p>
          <a:p>
            <a:pPr>
              <a:buFontTx/>
              <a:buNone/>
            </a:pPr>
            <a:endParaRPr lang="en-GB">
              <a:solidFill>
                <a:srgbClr val="FF9933"/>
              </a:solidFill>
            </a:endParaRPr>
          </a:p>
          <a:p>
            <a:pPr>
              <a:buFontTx/>
              <a:buNone/>
            </a:pPr>
            <a:r>
              <a:rPr lang="en-GB"/>
              <a:t>As man made the wrong choice, man became </a:t>
            </a:r>
            <a:r>
              <a:rPr lang="en-GB">
                <a:solidFill>
                  <a:srgbClr val="FF9933"/>
                </a:solidFill>
              </a:rPr>
              <a:t>not able not to sin.</a:t>
            </a:r>
          </a:p>
          <a:p>
            <a:pPr>
              <a:buFontTx/>
              <a:buNone/>
            </a:pPr>
            <a:endParaRPr lang="en-GB">
              <a:solidFill>
                <a:srgbClr val="FF9933"/>
              </a:solidFill>
            </a:endParaRPr>
          </a:p>
          <a:p>
            <a:pPr algn="r">
              <a:buFontTx/>
              <a:buNone/>
            </a:pPr>
            <a:r>
              <a:rPr lang="en-GB"/>
              <a:t>(Get it?)</a:t>
            </a:r>
          </a:p>
        </p:txBody>
      </p:sp>
      <p:pic>
        <p:nvPicPr>
          <p:cNvPr id="902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950" y="0"/>
            <a:ext cx="2432050" cy="330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disappointment of God</a:t>
            </a:r>
          </a:p>
        </p:txBody>
      </p:sp>
      <p:sp>
        <p:nvSpPr>
          <p:cNvPr id="8949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God had created us humans </a:t>
            </a:r>
            <a:r>
              <a:rPr lang="en-GB" dirty="0">
                <a:solidFill>
                  <a:srgbClr val="00FF00"/>
                </a:solidFill>
              </a:rPr>
              <a:t>unique.</a:t>
            </a:r>
          </a:p>
          <a:p>
            <a:pPr>
              <a:buFontTx/>
              <a:buNone/>
            </a:pPr>
            <a:r>
              <a:rPr lang="en-GB" dirty="0"/>
              <a:t>We were to </a:t>
            </a:r>
            <a:r>
              <a:rPr lang="en-GB" dirty="0">
                <a:solidFill>
                  <a:srgbClr val="00FF00"/>
                </a:solidFill>
              </a:rPr>
              <a:t>serve God, </a:t>
            </a:r>
            <a:r>
              <a:rPr lang="en-GB" dirty="0"/>
              <a:t>and thus </a:t>
            </a:r>
            <a:r>
              <a:rPr lang="en-GB" dirty="0">
                <a:solidFill>
                  <a:srgbClr val="00FF00"/>
                </a:solidFill>
              </a:rPr>
              <a:t>be blessed by Him </a:t>
            </a:r>
            <a:r>
              <a:rPr lang="en-GB" dirty="0"/>
              <a:t>and</a:t>
            </a:r>
            <a:r>
              <a:rPr lang="en-GB" dirty="0">
                <a:solidFill>
                  <a:srgbClr val="00FF00"/>
                </a:solidFill>
              </a:rPr>
              <a:t> enjoy life.</a:t>
            </a:r>
          </a:p>
          <a:p>
            <a:pPr>
              <a:buFontTx/>
              <a:buNone/>
            </a:pPr>
            <a:r>
              <a:rPr lang="en-GB" dirty="0"/>
              <a:t>But we went and did </a:t>
            </a:r>
            <a:r>
              <a:rPr lang="en-GB" dirty="0">
                <a:solidFill>
                  <a:srgbClr val="00FF00"/>
                </a:solidFill>
              </a:rPr>
              <a:t>our own thing rather than God’s, and we are still like that today.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Small wonder God is disappointed. </a:t>
            </a:r>
            <a:r>
              <a:rPr lang="en-GB" dirty="0"/>
              <a:t>That’s why He placed us </a:t>
            </a:r>
            <a:r>
              <a:rPr lang="en-GB" dirty="0">
                <a:solidFill>
                  <a:srgbClr val="00FF00"/>
                </a:solidFill>
              </a:rPr>
              <a:t>under a curse.</a:t>
            </a:r>
          </a:p>
          <a:p>
            <a:pPr>
              <a:buFontTx/>
              <a:buNone/>
            </a:pPr>
            <a:r>
              <a:rPr lang="en-GB" dirty="0"/>
              <a:t>At bottom,</a:t>
            </a:r>
            <a:r>
              <a:rPr lang="en-GB" dirty="0">
                <a:solidFill>
                  <a:srgbClr val="00FF00"/>
                </a:solidFill>
              </a:rPr>
              <a:t> God’s curse is, letting us do what we want. </a:t>
            </a:r>
            <a:r>
              <a:rPr lang="en-GB" dirty="0"/>
              <a:t>And by nature we are </a:t>
            </a:r>
            <a:r>
              <a:rPr lang="en-GB" dirty="0">
                <a:solidFill>
                  <a:srgbClr val="00FF00"/>
                </a:solidFill>
              </a:rPr>
              <a:t>selfish, </a:t>
            </a:r>
            <a:r>
              <a:rPr lang="en-GB" dirty="0"/>
              <a:t>wanting to be </a:t>
            </a:r>
            <a:r>
              <a:rPr lang="en-GB" dirty="0">
                <a:solidFill>
                  <a:srgbClr val="00FF00"/>
                </a:solidFill>
              </a:rPr>
              <a:t>gods to ourselves. </a:t>
            </a:r>
            <a:r>
              <a:rPr lang="en-GB" dirty="0"/>
              <a:t>If we are left to ourselves,</a:t>
            </a:r>
            <a:r>
              <a:rPr lang="en-GB" dirty="0">
                <a:solidFill>
                  <a:srgbClr val="00FF00"/>
                </a:solidFill>
              </a:rPr>
              <a:t> this world becomes a place of evil and misery </a:t>
            </a:r>
            <a:r>
              <a:rPr lang="en-GB" dirty="0"/>
              <a:t>(see Gen. 6:5)</a:t>
            </a:r>
          </a:p>
          <a:p>
            <a:pPr algn="ctr">
              <a:buFontTx/>
              <a:buNone/>
            </a:pPr>
            <a:endParaRPr lang="en-GB" dirty="0"/>
          </a:p>
        </p:txBody>
      </p:sp>
      <p:sp>
        <p:nvSpPr>
          <p:cNvPr id="894980" name="Text Box 4"/>
          <p:cNvSpPr txBox="1">
            <a:spLocks noChangeArrowheads="1"/>
          </p:cNvSpPr>
          <p:nvPr/>
        </p:nvSpPr>
        <p:spPr bwMode="auto">
          <a:xfrm>
            <a:off x="7693025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16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4979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Hymn 28:3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219200"/>
            <a:ext cx="7812360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From sin our flesh could not abstain;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sin held its sway unceasing.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The task was hopeless and in vain;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our guilt was </a:t>
            </a:r>
            <a:r>
              <a:rPr lang="en-US" dirty="0" err="1">
                <a:solidFill>
                  <a:schemeClr val="tx1"/>
                </a:solidFill>
              </a:rPr>
              <a:t>e’er</a:t>
            </a:r>
            <a:r>
              <a:rPr lang="en-US" dirty="0">
                <a:solidFill>
                  <a:schemeClr val="tx1"/>
                </a:solidFill>
              </a:rPr>
              <a:t> increasing.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None can remove sin’s poisoned dart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or purify our guileful heart,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so deep is our corruption.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75570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are we at</a:t>
            </a:r>
            <a:r>
              <a:rPr lang="nl-NL"/>
              <a:t>?</a:t>
            </a:r>
            <a:endParaRPr lang="en-US"/>
          </a:p>
        </p:txBody>
      </p:sp>
      <p:sp>
        <p:nvSpPr>
          <p:cNvPr id="882691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In the Bible</a:t>
            </a:r>
          </a:p>
          <a:p>
            <a:pPr algn="ctr">
              <a:buFontTx/>
              <a:buNone/>
            </a:pPr>
            <a:r>
              <a:rPr lang="en-US" dirty="0"/>
              <a:t>Love is </a:t>
            </a:r>
            <a:r>
              <a:rPr lang="en-US" b="1" u="sng" dirty="0"/>
              <a:t>other</a:t>
            </a:r>
            <a:r>
              <a:rPr lang="en-US" b="1" dirty="0"/>
              <a:t>-centredness</a:t>
            </a:r>
            <a:endParaRPr lang="en-US" dirty="0"/>
          </a:p>
          <a:p>
            <a:pPr algn="ctr">
              <a:buFontTx/>
              <a:buNone/>
            </a:pPr>
            <a:r>
              <a:rPr lang="en-US" dirty="0"/>
              <a:t>Hatred is </a:t>
            </a:r>
            <a:r>
              <a:rPr lang="en-US" b="1" u="sng" dirty="0" err="1"/>
              <a:t>self</a:t>
            </a:r>
            <a:r>
              <a:rPr lang="en-US" b="1" dirty="0" err="1"/>
              <a:t>-centredness</a:t>
            </a:r>
            <a:endParaRPr lang="en-US" dirty="0"/>
          </a:p>
          <a:p>
            <a:pPr algn="ctr"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Today, all  human beings by nature love themselves ahead of God and ahead of their </a:t>
            </a:r>
            <a:r>
              <a:rPr lang="en-US" dirty="0" err="1"/>
              <a:t>neighbours</a:t>
            </a:r>
            <a:r>
              <a:rPr lang="en-US" dirty="0"/>
              <a:t>.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sz="1800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Why is that? Is that simply how we are? Whose fault is this?</a:t>
            </a:r>
            <a:endParaRPr lang="en-US" dirty="0">
              <a:solidFill>
                <a:srgbClr val="00FF00"/>
              </a:solidFill>
            </a:endParaRPr>
          </a:p>
          <a:p>
            <a:pPr algn="ctr">
              <a:buFontTx/>
              <a:buNone/>
            </a:pPr>
            <a:endParaRPr lang="en-US" dirty="0">
              <a:solidFill>
                <a:srgbClr val="00FF00"/>
              </a:solidFill>
            </a:endParaRPr>
          </a:p>
          <a:p>
            <a:pPr algn="ctr">
              <a:buFontTx/>
              <a:buNone/>
            </a:pPr>
            <a:endParaRPr lang="en-US" dirty="0">
              <a:solidFill>
                <a:srgbClr val="00FF00"/>
              </a:solidFill>
            </a:endParaRPr>
          </a:p>
        </p:txBody>
      </p:sp>
      <p:pic>
        <p:nvPicPr>
          <p:cNvPr id="88269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4437112"/>
            <a:ext cx="2362200" cy="141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166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269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Man: a unique creature</a:t>
            </a:r>
          </a:p>
        </p:txBody>
      </p:sp>
      <p:sp>
        <p:nvSpPr>
          <p:cNvPr id="8898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Plants &amp; animals were created </a:t>
            </a:r>
            <a:r>
              <a:rPr lang="en-GB" dirty="0">
                <a:solidFill>
                  <a:srgbClr val="00FF00"/>
                </a:solidFill>
              </a:rPr>
              <a:t>“after their own kind”</a:t>
            </a:r>
          </a:p>
          <a:p>
            <a:pPr>
              <a:buFontTx/>
              <a:buNone/>
            </a:pPr>
            <a:r>
              <a:rPr lang="en-GB" dirty="0"/>
              <a:t>Man was created </a:t>
            </a:r>
            <a:r>
              <a:rPr lang="en-GB" dirty="0">
                <a:solidFill>
                  <a:srgbClr val="00FF00"/>
                </a:solidFill>
              </a:rPr>
              <a:t>“in the image and likeness of God”</a:t>
            </a:r>
          </a:p>
          <a:p>
            <a:pPr>
              <a:buFontTx/>
              <a:buNone/>
            </a:pPr>
            <a:r>
              <a:rPr lang="en-GB" dirty="0"/>
              <a:t>Reason: </a:t>
            </a:r>
            <a:r>
              <a:rPr lang="en-GB" dirty="0">
                <a:solidFill>
                  <a:srgbClr val="00FF00"/>
                </a:solidFill>
              </a:rPr>
              <a:t>God had a special job for man</a:t>
            </a:r>
          </a:p>
        </p:txBody>
      </p:sp>
      <p:pic>
        <p:nvPicPr>
          <p:cNvPr id="8898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11" y="4191000"/>
            <a:ext cx="2046288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98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096" y="4176817"/>
            <a:ext cx="1950367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986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5" t="5746" r="7181" b="6284"/>
          <a:stretch>
            <a:fillRect/>
          </a:stretch>
        </p:blipFill>
        <p:spPr bwMode="auto">
          <a:xfrm>
            <a:off x="3275856" y="3733800"/>
            <a:ext cx="30734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9863" name="Text Box 7"/>
          <p:cNvSpPr txBox="1">
            <a:spLocks noChangeArrowheads="1"/>
          </p:cNvSpPr>
          <p:nvPr/>
        </p:nvSpPr>
        <p:spPr bwMode="auto">
          <a:xfrm>
            <a:off x="7693025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985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Man’s position</a:t>
            </a:r>
            <a:endParaRPr lang="en-GB"/>
          </a:p>
        </p:txBody>
      </p:sp>
      <p:sp>
        <p:nvSpPr>
          <p:cNvPr id="890883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5486400" cy="5638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sz="3200" dirty="0">
                <a:solidFill>
                  <a:srgbClr val="00FF00"/>
                </a:solidFill>
              </a:rPr>
              <a:t>God is king</a:t>
            </a:r>
          </a:p>
          <a:p>
            <a:pPr algn="ctr"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(Ruler Supreme)</a:t>
            </a:r>
            <a:endParaRPr lang="en-GB" sz="3200" dirty="0">
              <a:solidFill>
                <a:srgbClr val="00FF00"/>
              </a:solidFill>
            </a:endParaRPr>
          </a:p>
          <a:p>
            <a:pPr algn="ctr">
              <a:buFontTx/>
              <a:buNone/>
            </a:pPr>
            <a:r>
              <a:rPr lang="nl-NL" sz="4000" b="1" dirty="0">
                <a:solidFill>
                  <a:srgbClr val="00FF00"/>
                </a:solidFill>
                <a:sym typeface="Symbol" pitchFamily="18" charset="2"/>
              </a:rPr>
              <a:t></a:t>
            </a:r>
            <a:endParaRPr lang="en-GB" sz="3200" dirty="0">
              <a:solidFill>
                <a:srgbClr val="00FF00"/>
              </a:solidFill>
            </a:endParaRPr>
          </a:p>
          <a:p>
            <a:pPr algn="ctr">
              <a:buFontTx/>
              <a:buNone/>
            </a:pPr>
            <a:r>
              <a:rPr lang="en-GB" sz="3200" dirty="0">
                <a:solidFill>
                  <a:srgbClr val="00FF00"/>
                </a:solidFill>
              </a:rPr>
              <a:t>Man is vice-regent</a:t>
            </a:r>
          </a:p>
          <a:p>
            <a:pPr algn="ctr"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(Ruler on behalf of God)</a:t>
            </a:r>
            <a:endParaRPr lang="en-GB" sz="3200" dirty="0">
              <a:solidFill>
                <a:srgbClr val="00FF00"/>
              </a:solidFill>
            </a:endParaRPr>
          </a:p>
          <a:p>
            <a:pPr algn="ctr">
              <a:buFontTx/>
              <a:buNone/>
            </a:pPr>
            <a:r>
              <a:rPr lang="nl-NL" sz="4000" b="1" dirty="0">
                <a:solidFill>
                  <a:srgbClr val="00FF00"/>
                </a:solidFill>
                <a:sym typeface="Symbol" pitchFamily="18" charset="2"/>
              </a:rPr>
              <a:t></a:t>
            </a:r>
            <a:endParaRPr lang="en-GB" sz="3200" dirty="0">
              <a:solidFill>
                <a:srgbClr val="00FF00"/>
              </a:solidFill>
            </a:endParaRPr>
          </a:p>
          <a:p>
            <a:pPr algn="ctr">
              <a:buFontTx/>
              <a:buNone/>
            </a:pPr>
            <a:r>
              <a:rPr lang="en-GB" sz="3200" dirty="0">
                <a:solidFill>
                  <a:srgbClr val="00FF00"/>
                </a:solidFill>
              </a:rPr>
              <a:t>Creation is subject</a:t>
            </a:r>
          </a:p>
          <a:p>
            <a:pPr algn="ctr"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(That which is ruled)</a:t>
            </a:r>
          </a:p>
        </p:txBody>
      </p:sp>
      <p:sp>
        <p:nvSpPr>
          <p:cNvPr id="890884" name="Text Box 4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89088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19200"/>
            <a:ext cx="19812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88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953000"/>
            <a:ext cx="2133600" cy="159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888" name="Picture 8" descr="C:\Documents and Settings\Karlo Janssen\Mijn documenten\Mijn afbeeldingen\2010-09-30\Ima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95600"/>
            <a:ext cx="2324100" cy="177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88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Man: perfectly good</a:t>
            </a:r>
          </a:p>
        </p:txBody>
      </p:sp>
      <p:sp>
        <p:nvSpPr>
          <p:cNvPr id="891907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745232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GB" dirty="0"/>
              <a:t>Because man was created to be God’s representative on earth, God gave man:</a:t>
            </a:r>
          </a:p>
          <a:p>
            <a:pPr>
              <a:buFontTx/>
              <a:buNone/>
            </a:pPr>
            <a:r>
              <a:rPr lang="en-GB" dirty="0"/>
              <a:t>	- A mind that is able to learn and understand creation and manage it properly</a:t>
            </a:r>
          </a:p>
          <a:p>
            <a:pPr>
              <a:buFontTx/>
              <a:buNone/>
            </a:pPr>
            <a:r>
              <a:rPr lang="en-GB" dirty="0"/>
              <a:t>	- A will desiring to do as God requests</a:t>
            </a:r>
          </a:p>
          <a:p>
            <a:pPr>
              <a:buFontTx/>
              <a:buNone/>
            </a:pPr>
            <a:r>
              <a:rPr lang="en-GB" dirty="0"/>
              <a:t>	- Insight into good and evil, in order to always do what is right</a:t>
            </a:r>
          </a:p>
          <a:p>
            <a:pPr>
              <a:buFontTx/>
              <a:buNone/>
            </a:pPr>
            <a:endParaRPr lang="en-GB" dirty="0"/>
          </a:p>
          <a:p>
            <a:pPr algn="ctr">
              <a:buFontTx/>
              <a:buNone/>
            </a:pPr>
            <a:endParaRPr lang="en-GB" dirty="0"/>
          </a:p>
        </p:txBody>
      </p:sp>
      <p:pic>
        <p:nvPicPr>
          <p:cNvPr id="89190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636753"/>
            <a:ext cx="2553889" cy="200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:\Documents and Settings\Karlo Janssen\Mijn documenten\Mijn afbeeldingen\Catechism\head-heart-hand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56376" y="1995378"/>
            <a:ext cx="1072828" cy="286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7847856" y="1899584"/>
            <a:ext cx="1296144" cy="115212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847856" y="2998377"/>
            <a:ext cx="1296144" cy="86124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844718" y="3868812"/>
            <a:ext cx="1296144" cy="115212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83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907" grpId="0" build="p"/>
      <p:bldP spid="2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Man: loving and loyal</a:t>
            </a:r>
          </a:p>
        </p:txBody>
      </p:sp>
      <p:sp>
        <p:nvSpPr>
          <p:cNvPr id="900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There are more sides to being the image of God.</a:t>
            </a:r>
          </a:p>
          <a:p>
            <a:pPr>
              <a:buFontTx/>
              <a:buNone/>
            </a:pPr>
            <a:r>
              <a:rPr lang="en-GB" dirty="0"/>
              <a:t>Another is that we are to be as God is.</a:t>
            </a:r>
          </a:p>
          <a:p>
            <a:pPr>
              <a:buFontTx/>
              <a:buNone/>
            </a:pPr>
            <a:r>
              <a:rPr lang="en-GB" dirty="0"/>
              <a:t>God is </a:t>
            </a:r>
            <a:r>
              <a:rPr lang="en-GB" dirty="0">
                <a:solidFill>
                  <a:srgbClr val="00FF00"/>
                </a:solidFill>
              </a:rPr>
              <a:t>a loving and loyal God.</a:t>
            </a:r>
          </a:p>
          <a:p>
            <a:pPr>
              <a:buFontTx/>
              <a:buNone/>
            </a:pPr>
            <a:r>
              <a:rPr lang="en-GB" dirty="0"/>
              <a:t>We are to be </a:t>
            </a:r>
            <a:r>
              <a:rPr lang="en-GB" dirty="0">
                <a:solidFill>
                  <a:srgbClr val="00FF00"/>
                </a:solidFill>
              </a:rPr>
              <a:t>loving and loyal too,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	towards God above all else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	to fellow human beings like to ourselves.</a:t>
            </a:r>
            <a:endParaRPr lang="en-GB" dirty="0"/>
          </a:p>
          <a:p>
            <a:pPr>
              <a:buFontTx/>
              <a:buNone/>
            </a:pPr>
            <a:r>
              <a:rPr lang="en-GB" sz="8800" dirty="0">
                <a:solidFill>
                  <a:srgbClr val="FF0000"/>
                </a:solidFill>
                <a:sym typeface="Monotype Sorts" pitchFamily="2" charset="2"/>
              </a:rPr>
              <a:t>			</a:t>
            </a:r>
            <a:r>
              <a:rPr lang="en-GB" sz="11700" dirty="0">
                <a:solidFill>
                  <a:srgbClr val="FF0000"/>
                </a:solidFill>
                <a:sym typeface="Symbol"/>
              </a:rPr>
              <a:t></a:t>
            </a:r>
            <a:r>
              <a:rPr lang="en-GB" sz="6000" dirty="0">
                <a:solidFill>
                  <a:srgbClr val="FF0000"/>
                </a:solidFill>
                <a:sym typeface="Monotype Sorts" pitchFamily="2" charset="2"/>
              </a:rPr>
              <a:t>    forever</a:t>
            </a:r>
            <a:r>
              <a:rPr lang="en-GB" dirty="0"/>
              <a:t>	</a:t>
            </a:r>
          </a:p>
        </p:txBody>
      </p:sp>
      <p:sp>
        <p:nvSpPr>
          <p:cNvPr id="900100" name="Text Box 4"/>
          <p:cNvSpPr txBox="1">
            <a:spLocks noChangeArrowheads="1"/>
          </p:cNvSpPr>
          <p:nvPr/>
        </p:nvSpPr>
        <p:spPr bwMode="auto">
          <a:xfrm>
            <a:off x="7693025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Not God’s fault</a:t>
            </a:r>
          </a:p>
        </p:txBody>
      </p:sp>
      <p:sp>
        <p:nvSpPr>
          <p:cNvPr id="892931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So: The origin of our fallen nature does not lie with God. For God created us good and in His image.</a:t>
            </a:r>
            <a:endParaRPr lang="en-GB" dirty="0"/>
          </a:p>
          <a:p>
            <a:pPr>
              <a:buFontTx/>
              <a:buNone/>
            </a:pPr>
            <a:endParaRPr lang="en-GB" dirty="0"/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Did God, then, create man so wicked and perverse?</a:t>
            </a:r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No, on the contrary, God created man good and in His image, that is, in true righteousness and holiness, so that he might </a:t>
            </a:r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		rightly know God his Creator, </a:t>
            </a:r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		heartily love Him</a:t>
            </a:r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		and live with Him in eternal blessedness</a:t>
            </a:r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to praise and glorify Him.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892935" name="Picture 7" descr="C:\Documents and Settings\Karlo Janssen\Mijn documenten\Mijn afbeeldingen\Catechism\head-heart-han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4170195"/>
            <a:ext cx="541338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algn="l"/>
            <a:r>
              <a:rPr lang="en-GB"/>
              <a:t>Bible Study: Genesis 3:1-13</a:t>
            </a:r>
          </a:p>
        </p:txBody>
      </p:sp>
      <p:pic>
        <p:nvPicPr>
          <p:cNvPr id="887814" name="Picture 6" descr="G:\Backup - juni 2009\Mijn afbeeldingen\Liturgy\Liturgie\bijbellez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7819" name="Picture 11" descr="E:\Catechism\2005-2006 - Hoek\Ik Geloof 1\Adam, Eve and Snak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95400"/>
            <a:ext cx="4926013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87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 8">
      <a:dk1>
        <a:srgbClr val="C0C0C0"/>
      </a:dk1>
      <a:lt1>
        <a:srgbClr val="FFFFFF"/>
      </a:lt1>
      <a:dk2>
        <a:srgbClr val="000000"/>
      </a:dk2>
      <a:lt2>
        <a:srgbClr val="FFFFFF"/>
      </a:lt2>
      <a:accent1>
        <a:srgbClr val="00CC99"/>
      </a:accent1>
      <a:accent2>
        <a:srgbClr val="3333CC"/>
      </a:accent2>
      <a:accent3>
        <a:srgbClr val="AAAAA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10596</TotalTime>
  <Words>1180</Words>
  <Application>Microsoft Office PowerPoint</Application>
  <PresentationFormat>On-screen Show (4:3)</PresentationFormat>
  <Paragraphs>141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Comic Sans MS</vt:lpstr>
      <vt:lpstr>Times New Roman</vt:lpstr>
      <vt:lpstr>1_Office Theme</vt:lpstr>
      <vt:lpstr>Catechism  The Need for Faith</vt:lpstr>
      <vt:lpstr>Hymn 28:3</vt:lpstr>
      <vt:lpstr>Where are we at?</vt:lpstr>
      <vt:lpstr>Man: a unique creature</vt:lpstr>
      <vt:lpstr>Man’s position</vt:lpstr>
      <vt:lpstr>Man: perfectly good</vt:lpstr>
      <vt:lpstr>Man: loving and loyal</vt:lpstr>
      <vt:lpstr>Not God’s fault</vt:lpstr>
      <vt:lpstr>Bible Study: Genesis 3:1-13</vt:lpstr>
      <vt:lpstr>Bible Study: Genesis 3:1-13</vt:lpstr>
      <vt:lpstr>Plunge or Fall?</vt:lpstr>
      <vt:lpstr>The Plunge into Sin</vt:lpstr>
      <vt:lpstr>Sinfulness</vt:lpstr>
      <vt:lpstr>The Tree of Knowledge  of Good and Evil</vt:lpstr>
      <vt:lpstr>Not God, but we are the reason</vt:lpstr>
      <vt:lpstr>Totally corrupt</vt:lpstr>
      <vt:lpstr>Augustine said</vt:lpstr>
      <vt:lpstr>The disappointment of God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Hoe gedraagt een christen zich?</dc:title>
  <dc:creator>Roelf Janssen</dc:creator>
  <cp:lastModifiedBy>Roelf Janssen</cp:lastModifiedBy>
  <cp:revision>273</cp:revision>
  <cp:lastPrinted>2012-10-02T23:33:08Z</cp:lastPrinted>
  <dcterms:created xsi:type="dcterms:W3CDTF">2008-08-14T09:20:46Z</dcterms:created>
  <dcterms:modified xsi:type="dcterms:W3CDTF">2023-09-25T14:19:21Z</dcterms:modified>
</cp:coreProperties>
</file>