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71" r:id="rId2"/>
    <p:sldId id="568" r:id="rId3"/>
    <p:sldId id="569" r:id="rId4"/>
    <p:sldId id="970" r:id="rId5"/>
    <p:sldId id="984" r:id="rId6"/>
    <p:sldId id="991" r:id="rId7"/>
    <p:sldId id="994" r:id="rId8"/>
    <p:sldId id="985" r:id="rId9"/>
    <p:sldId id="1003" r:id="rId10"/>
    <p:sldId id="987" r:id="rId11"/>
    <p:sldId id="988" r:id="rId12"/>
    <p:sldId id="1004" r:id="rId13"/>
    <p:sldId id="995" r:id="rId14"/>
    <p:sldId id="996" r:id="rId15"/>
    <p:sldId id="997" r:id="rId16"/>
    <p:sldId id="998" r:id="rId17"/>
    <p:sldId id="999" r:id="rId18"/>
    <p:sldId id="1000" r:id="rId19"/>
    <p:sldId id="1001" r:id="rId20"/>
  </p:sldIdLst>
  <p:sldSz cx="9144000" cy="6858000" type="screen4x3"/>
  <p:notesSz cx="6950075" cy="9167813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7">
          <p15:clr>
            <a:srgbClr val="A4A3A4"/>
          </p15:clr>
        </p15:guide>
        <p15:guide id="2" pos="218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00FF"/>
    <a:srgbClr val="99CCFF"/>
    <a:srgbClr val="993300"/>
    <a:srgbClr val="00FF00"/>
    <a:srgbClr val="FFFF00"/>
    <a:srgbClr val="29292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887"/>
        <p:guide pos="218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5E27E8D5-BBCC-4879-BA64-7DD1EF0873DD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014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296068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703263"/>
            <a:ext cx="4595813" cy="3446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360863"/>
            <a:ext cx="5060950" cy="415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1725"/>
            <a:ext cx="3038475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721725"/>
            <a:ext cx="2960687" cy="42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3D3DEBE-72D2-4FEC-BFB1-673D0B35A71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463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9D010-D5C8-46C4-824A-5B405952B6E2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774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0177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187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576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77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001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1858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74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55F3-3C14-47BF-81A9-1E5A1C13A2B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28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CB55F3-3C14-47BF-81A9-1E5A1C13A2B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366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584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39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10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5:07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67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19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D3DEBE-72D2-4FEC-BFB1-673D0B35A712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033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8384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905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531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190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88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96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4687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831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227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4870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19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414540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canrc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981200"/>
            <a:ext cx="7772400" cy="1447800"/>
          </a:xfrm>
        </p:spPr>
        <p:txBody>
          <a:bodyPr/>
          <a:lstStyle/>
          <a:p>
            <a:r>
              <a:rPr lang="en-GB" dirty="0"/>
              <a:t>Catechism </a:t>
            </a:r>
            <a:br>
              <a:rPr lang="en-GB" dirty="0"/>
            </a:br>
            <a:endParaRPr lang="en-GB" dirty="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Profess and Defend Your Faith</a:t>
            </a:r>
          </a:p>
          <a:p>
            <a:r>
              <a:rPr lang="en-GB" dirty="0"/>
              <a:t>Lesson 1 </a:t>
            </a:r>
          </a:p>
        </p:txBody>
      </p:sp>
      <p:pic>
        <p:nvPicPr>
          <p:cNvPr id="4" name="Picture 2" descr="http://www.mouses-house.com/wp-content/uploads/2012/01/nog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099586"/>
            <a:ext cx="1650901" cy="160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chicagopersonalinjurylawyerblog.com/mhiCs9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" y="5164476"/>
            <a:ext cx="1571070" cy="154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 of Faith - 2025-2026</a:t>
            </a:r>
          </a:p>
        </p:txBody>
      </p:sp>
      <p:sp>
        <p:nvSpPr>
          <p:cNvPr id="8601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Starting point: all communicant members catechized in Willoughby Heights will have had at least 6 years of catechism instruction</a:t>
            </a:r>
          </a:p>
          <a:p>
            <a:r>
              <a:rPr lang="en-GB" dirty="0"/>
              <a:t>Those wishing to profess their faith may do so as early as in their sixth year of instruction</a:t>
            </a:r>
          </a:p>
          <a:p>
            <a:r>
              <a:rPr lang="en-GB" dirty="0"/>
              <a:t>The profession of faith course is focused purely on profession of faith, not on instruction</a:t>
            </a:r>
          </a:p>
          <a:p>
            <a:r>
              <a:rPr lang="en-GB" dirty="0"/>
              <a:t>As a rule, profession of faith takes place on a Sunday prior to a Sunday we celebrate the Lord’s Supper on.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Profession of Faith - 2025-2026</a:t>
            </a:r>
          </a:p>
        </p:txBody>
      </p:sp>
      <p:sp>
        <p:nvSpPr>
          <p:cNvPr id="861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course generally exists of 6 one-hour classes, at a time and place that works for all taking &amp; teaching the course </a:t>
            </a:r>
          </a:p>
          <a:p>
            <a:pPr lvl="1"/>
            <a:r>
              <a:rPr lang="en-GB" dirty="0"/>
              <a:t>For example: if all taking the course attend CCHS, we could run the class from 3 to 4pm right after school</a:t>
            </a:r>
          </a:p>
          <a:p>
            <a:r>
              <a:rPr lang="en-GB" dirty="0"/>
              <a:t>There’s a limit of 5 people per class</a:t>
            </a:r>
          </a:p>
          <a:p>
            <a:r>
              <a:rPr lang="en-GB" dirty="0"/>
              <a:t>If only one person signs up for a class, you may need to bring a friend who is willing to take the course too.</a:t>
            </a:r>
          </a:p>
          <a:p>
            <a:endParaRPr lang="en-GB" dirty="0"/>
          </a:p>
          <a:p>
            <a:pPr marL="0" indent="0" algn="r">
              <a:buNone/>
            </a:pPr>
            <a:r>
              <a:rPr lang="en-GB" i="1" u="sng" dirty="0"/>
              <a:t>Professing </a:t>
            </a:r>
            <a:r>
              <a:rPr lang="en-GB" i="1" dirty="0"/>
              <a:t>implies </a:t>
            </a:r>
            <a:r>
              <a:rPr lang="en-GB" i="1" u="sng" dirty="0"/>
              <a:t>defending</a:t>
            </a:r>
            <a:r>
              <a:rPr lang="en-GB" i="1" dirty="0"/>
              <a:t>: apologetics…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C0BE7-4DCE-42EB-BD14-8F2C8FB11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This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A135C-B569-4BF4-BA92-BDF42C97C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September – December: apologetics</a:t>
            </a:r>
          </a:p>
          <a:p>
            <a:r>
              <a:rPr lang="en-CA" dirty="0"/>
              <a:t>January – February/March: the church (Belgic Confession 27-32)</a:t>
            </a:r>
          </a:p>
          <a:p>
            <a:pPr lvl="1"/>
            <a:r>
              <a:rPr lang="en-CA" dirty="0"/>
              <a:t>Includes the church order</a:t>
            </a:r>
          </a:p>
          <a:p>
            <a:r>
              <a:rPr lang="en-CA" dirty="0"/>
              <a:t>March – April: Various Topics (e.g. infant baptism)</a:t>
            </a:r>
            <a:endParaRPr lang="en-CA" i="1" dirty="0"/>
          </a:p>
          <a:p>
            <a:endParaRPr lang="en-CA" dirty="0"/>
          </a:p>
          <a:p>
            <a:r>
              <a:rPr lang="en-CA" dirty="0"/>
              <a:t>If there’s a topic you’d like a lesson on, let me know (via email is best)</a:t>
            </a:r>
          </a:p>
        </p:txBody>
      </p:sp>
    </p:spTree>
    <p:extLst>
      <p:ext uri="{BB962C8B-B14F-4D97-AF65-F5344CB8AC3E}">
        <p14:creationId xmlns:p14="http://schemas.microsoft.com/office/powerpoint/2010/main" val="243601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0710" name="Picture 6" descr="G:\Backup - juni 2009\Catechism\Pictures\Vrag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2514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Catechism\Pictures\Roepie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886200"/>
            <a:ext cx="1568450" cy="245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57200" y="293043"/>
            <a:ext cx="8458200" cy="1947565"/>
          </a:xfrm>
          <a:prstGeom prst="wedgeEllipseCallout">
            <a:avLst>
              <a:gd name="adj1" fmla="val 33225"/>
              <a:gd name="adj2" fmla="val 206657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en-US" sz="2800" i="1" dirty="0">
                <a:latin typeface="Comic Sans MS" pitchFamily="66" charset="0"/>
              </a:rPr>
              <a:t>Apologetics</a:t>
            </a:r>
            <a:r>
              <a:rPr lang="en-US" sz="2800" dirty="0">
                <a:latin typeface="Comic Sans MS" pitchFamily="66" charset="0"/>
              </a:rPr>
              <a:t> is the discipline of defending yourself and your convictions with words</a:t>
            </a:r>
            <a:endParaRPr lang="en-US" sz="4400" dirty="0"/>
          </a:p>
        </p:txBody>
      </p:sp>
      <p:sp>
        <p:nvSpPr>
          <p:cNvPr id="840711" name="AutoShape 7"/>
          <p:cNvSpPr>
            <a:spLocks noChangeArrowheads="1"/>
          </p:cNvSpPr>
          <p:nvPr/>
        </p:nvSpPr>
        <p:spPr bwMode="auto">
          <a:xfrm>
            <a:off x="1113656" y="2564904"/>
            <a:ext cx="3411488" cy="735747"/>
          </a:xfrm>
          <a:prstGeom prst="wedgeEllipseCallout">
            <a:avLst>
              <a:gd name="adj1" fmla="val -32266"/>
              <a:gd name="adj2" fmla="val 323152"/>
            </a:avLst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2800" dirty="0" err="1">
                <a:latin typeface="Comic Sans MS" pitchFamily="66" charset="0"/>
              </a:rPr>
              <a:t>Apolo</a:t>
            </a:r>
            <a:r>
              <a:rPr lang="en-US" sz="2800" dirty="0">
                <a:latin typeface="Comic Sans MS" pitchFamily="66" charset="0"/>
              </a:rPr>
              <a:t>-what</a:t>
            </a:r>
            <a:r>
              <a:rPr lang="en-CA" sz="2800" dirty="0">
                <a:latin typeface="Comic Sans MS" pitchFamily="66" charset="0"/>
              </a:rPr>
              <a:t>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235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Defending one’s faith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56992"/>
            <a:ext cx="9144000" cy="3501008"/>
          </a:xfrm>
        </p:spPr>
        <p:txBody>
          <a:bodyPr/>
          <a:lstStyle/>
          <a:p>
            <a:pPr marL="0" indent="0">
              <a:buNone/>
            </a:pPr>
            <a:r>
              <a:rPr lang="en-CA" i="1" dirty="0"/>
              <a:t>Apologetics</a:t>
            </a:r>
            <a:r>
              <a:rPr lang="en-CA" dirty="0"/>
              <a:t> </a:t>
            </a:r>
            <a:r>
              <a:rPr lang="en-CA" dirty="0">
                <a:solidFill>
                  <a:srgbClr val="00FF00"/>
                </a:solidFill>
              </a:rPr>
              <a:t>is from a Greek word meaning “to defend with words”.</a:t>
            </a:r>
          </a:p>
          <a:p>
            <a:pPr marL="0" indent="0">
              <a:buNone/>
            </a:pPr>
            <a:r>
              <a:rPr lang="en-CA" i="1" dirty="0"/>
              <a:t>	Think of the English verb: to apologize</a:t>
            </a:r>
          </a:p>
          <a:p>
            <a:pPr marL="0" indent="0">
              <a:buNone/>
            </a:pPr>
            <a:r>
              <a:rPr lang="en-CA" dirty="0"/>
              <a:t>In Christian circles, apologetics </a:t>
            </a:r>
            <a:r>
              <a:rPr lang="en-CA" dirty="0">
                <a:solidFill>
                  <a:srgbClr val="00FF00"/>
                </a:solidFill>
              </a:rPr>
              <a:t>deals with the defense of the Christian faith against other religions (e.g. Islam) and systems of thought (e.g. evolutionism).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55422" y="1052736"/>
            <a:ext cx="8735888" cy="1827728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i="1" dirty="0"/>
              <a:t>But in your hearts honor Christ the Lord as holy, always being prepared to make a defense to anyone who asks you for a reason for the hope that is in you; yet do it with gentleness and respect,</a:t>
            </a:r>
          </a:p>
          <a:p>
            <a:pPr algn="r"/>
            <a:r>
              <a:rPr lang="en-US" dirty="0"/>
              <a:t>1 Peter 3:15</a:t>
            </a:r>
          </a:p>
        </p:txBody>
      </p:sp>
      <p:sp>
        <p:nvSpPr>
          <p:cNvPr id="5" name="Oval 4"/>
          <p:cNvSpPr/>
          <p:nvPr/>
        </p:nvSpPr>
        <p:spPr bwMode="auto">
          <a:xfrm>
            <a:off x="2843808" y="1547015"/>
            <a:ext cx="1080120" cy="504056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4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Original title page – Belgic Confession</a:t>
            </a:r>
          </a:p>
        </p:txBody>
      </p:sp>
      <p:pic>
        <p:nvPicPr>
          <p:cNvPr id="1028" name="Picture 4" descr="http://yinkahdinay.files.wordpress.com/2011/05/1561-belgic-confession-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72" y="1157262"/>
            <a:ext cx="2392512" cy="364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/>
          <p:cNvSpPr/>
          <p:nvPr/>
        </p:nvSpPr>
        <p:spPr bwMode="auto">
          <a:xfrm>
            <a:off x="323528" y="3789040"/>
            <a:ext cx="2016224" cy="504056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</a:endParaRPr>
          </a:p>
        </p:txBody>
      </p:sp>
      <p:pic>
        <p:nvPicPr>
          <p:cNvPr id="7" name="Picture 4" descr="http://yinkahdinay.files.wordpress.com/2011/05/1561-belgic-confession-cove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69171" r="9708" b="11066"/>
          <a:stretch/>
        </p:blipFill>
        <p:spPr bwMode="auto">
          <a:xfrm>
            <a:off x="2987824" y="2996952"/>
            <a:ext cx="6048675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>
            <a:stCxn id="5" idx="3"/>
            <a:endCxn id="7" idx="1"/>
          </p:cNvCxnSpPr>
          <p:nvPr/>
        </p:nvCxnSpPr>
        <p:spPr bwMode="auto">
          <a:xfrm>
            <a:off x="2339752" y="4041068"/>
            <a:ext cx="648072" cy="36005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8679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pic>
        <p:nvPicPr>
          <p:cNvPr id="8194" name="Picture 2" descr="http://blog.twoagespilgrims.com/wp-content/uploads/2008/06/raphael_areopag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6963087" cy="558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723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1. The city was full of idols</a:t>
            </a:r>
          </a:p>
          <a:p>
            <a:pPr marL="0" indent="0">
              <a:buNone/>
            </a:pPr>
            <a:r>
              <a:rPr lang="en-CA" dirty="0"/>
              <a:t>2. He reasoned with Jews, devout people (Greeks who believe in Yahweh) and whoever happened to be in the marketplace.</a:t>
            </a:r>
          </a:p>
          <a:p>
            <a:pPr marL="0" indent="0">
              <a:buNone/>
            </a:pPr>
            <a:r>
              <a:rPr lang="en-CA" dirty="0"/>
              <a:t>3. Talking about and listening to the latest ideas </a:t>
            </a:r>
          </a:p>
          <a:p>
            <a:pPr marL="0" indent="0">
              <a:buNone/>
            </a:pPr>
            <a:r>
              <a:rPr lang="en-CA" i="1" dirty="0"/>
              <a:t>		(this was before the Internet…)</a:t>
            </a:r>
          </a:p>
          <a:p>
            <a:pPr marL="0" indent="0">
              <a:buNone/>
            </a:pPr>
            <a:r>
              <a:rPr lang="en-CA" dirty="0"/>
              <a:t>4. To present his teaching</a:t>
            </a:r>
          </a:p>
          <a:p>
            <a:pPr marL="0" indent="0">
              <a:buNone/>
            </a:pPr>
            <a:r>
              <a:rPr lang="en-CA" dirty="0"/>
              <a:t>5. He was prepared to do so.</a:t>
            </a:r>
          </a:p>
          <a:p>
            <a:pPr marL="0" indent="0">
              <a:buNone/>
            </a:pPr>
            <a:r>
              <a:rPr lang="en-CA" dirty="0"/>
              <a:t>6. He began with their situation, and tried to expand their horizon. He chose a non-confrontational approach to have them change their mind.</a:t>
            </a:r>
          </a:p>
        </p:txBody>
      </p:sp>
      <p:pic>
        <p:nvPicPr>
          <p:cNvPr id="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54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7. When he mentioned the resurrection of the dead</a:t>
            </a:r>
          </a:p>
          <a:p>
            <a:pPr marL="0" indent="0">
              <a:buNone/>
            </a:pPr>
            <a:r>
              <a:rPr lang="en-CA" dirty="0"/>
              <a:t>8. Because Greeks believe that the body is a </a:t>
            </a:r>
            <a:br>
              <a:rPr lang="en-CA" dirty="0"/>
            </a:br>
            <a:r>
              <a:rPr lang="en-CA" dirty="0"/>
              <a:t>prison of the spirit, true life is spiritual. So a resurrection of the dead is ridiculous…</a:t>
            </a:r>
          </a:p>
          <a:p>
            <a:pPr marL="0" indent="0">
              <a:buNone/>
            </a:pPr>
            <a:r>
              <a:rPr lang="en-CA" dirty="0"/>
              <a:t>9. Because it doesn’t make human sense (victory through dying) and seems very weak (death).</a:t>
            </a:r>
          </a:p>
          <a:p>
            <a:pPr marL="0" indent="0">
              <a:buNone/>
            </a:pPr>
            <a:r>
              <a:rPr lang="en-CA" dirty="0"/>
              <a:t>10. Wisdom. Something that makes sense and is appealing.</a:t>
            </a:r>
          </a:p>
          <a:p>
            <a:pPr marL="0" indent="0">
              <a:buNone/>
            </a:pPr>
            <a:r>
              <a:rPr lang="en-CA" dirty="0"/>
              <a:t>11. In the Lord.</a:t>
            </a:r>
          </a:p>
          <a:p>
            <a:pPr marL="0" indent="0">
              <a:buNone/>
            </a:pPr>
            <a:r>
              <a:rPr lang="en-CA" dirty="0"/>
              <a:t>12. Lofty speech or superior wisdom</a:t>
            </a:r>
          </a:p>
          <a:p>
            <a:pPr marL="0" indent="0">
              <a:buNone/>
            </a:pPr>
            <a:r>
              <a:rPr lang="en-CA" dirty="0"/>
              <a:t>13. In weakness, in fear and much trembling.</a:t>
            </a:r>
          </a:p>
        </p:txBody>
      </p:sp>
      <p:pic>
        <p:nvPicPr>
          <p:cNvPr id="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55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CA" dirty="0"/>
              <a:t>Bible Study: Acts 17 &amp; 1Cor 1&amp;2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14. We are to be non-confrontational, stand our ground, go by God’s standards, and boast in God.</a:t>
            </a:r>
          </a:p>
        </p:txBody>
      </p:sp>
      <p:pic>
        <p:nvPicPr>
          <p:cNvPr id="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225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log.twoagespilgrims.com/wp-content/uploads/2008/06/raphael_areopag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5400600" cy="4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86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Proverbs 4:10-15,18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908720"/>
            <a:ext cx="7740352" cy="5949280"/>
          </a:xfrm>
        </p:spPr>
        <p:txBody>
          <a:bodyPr/>
          <a:lstStyle/>
          <a:p>
            <a:pPr marL="0" indent="0" algn="r">
              <a:buNone/>
            </a:pPr>
            <a:r>
              <a:rPr lang="en-CA" sz="1800" dirty="0"/>
              <a:t>Melody: Psalm 25</a:t>
            </a:r>
          </a:p>
          <a:p>
            <a:pPr marL="0" indent="0">
              <a:buNone/>
            </a:pPr>
            <a:r>
              <a:rPr lang="en-CA" dirty="0"/>
              <a:t>1. Listen now, o sons and daughters,</a:t>
            </a:r>
          </a:p>
          <a:p>
            <a:pPr marL="0" indent="0">
              <a:buNone/>
            </a:pPr>
            <a:r>
              <a:rPr lang="en-CA" dirty="0"/>
              <a:t>For a life that’s long and blessed.</a:t>
            </a:r>
          </a:p>
          <a:p>
            <a:pPr marL="0" indent="0">
              <a:buNone/>
            </a:pPr>
            <a:r>
              <a:rPr lang="en-CA" dirty="0"/>
              <a:t>God will be your guide in wisdom</a:t>
            </a:r>
          </a:p>
          <a:p>
            <a:pPr marL="0" indent="0">
              <a:buNone/>
            </a:pPr>
            <a:r>
              <a:rPr lang="en-CA" dirty="0"/>
              <a:t>Lead you in the way that’s best.</a:t>
            </a:r>
          </a:p>
          <a:p>
            <a:pPr marL="0" indent="0">
              <a:buNone/>
            </a:pPr>
            <a:r>
              <a:rPr lang="en-CA" dirty="0"/>
              <a:t>All God’s paths are straight and true,</a:t>
            </a:r>
          </a:p>
          <a:p>
            <a:pPr marL="0" indent="0">
              <a:buNone/>
            </a:pPr>
            <a:r>
              <a:rPr lang="en-CA" dirty="0"/>
              <a:t>Follow them, be ever humble.</a:t>
            </a:r>
          </a:p>
          <a:p>
            <a:pPr marL="0" indent="0">
              <a:buNone/>
            </a:pPr>
            <a:r>
              <a:rPr lang="en-CA" dirty="0"/>
              <a:t>When you walk you will not fall,</a:t>
            </a:r>
          </a:p>
          <a:p>
            <a:pPr marL="0" indent="0">
              <a:buNone/>
            </a:pPr>
            <a:r>
              <a:rPr lang="en-CA" dirty="0"/>
              <a:t>When you run you will not stumble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400" dirty="0"/>
              <a:t>Author: Mrs.  LML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158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Proverbs 4:10-15,18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3648" y="908720"/>
            <a:ext cx="7740352" cy="5949280"/>
          </a:xfrm>
        </p:spPr>
        <p:txBody>
          <a:bodyPr/>
          <a:lstStyle/>
          <a:p>
            <a:pPr marL="0" indent="0" algn="r">
              <a:buNone/>
            </a:pPr>
            <a:r>
              <a:rPr lang="en-CA" sz="1800" dirty="0"/>
              <a:t>Melody: Psalm 25</a:t>
            </a:r>
          </a:p>
          <a:p>
            <a:pPr marL="0" indent="0">
              <a:buNone/>
            </a:pPr>
            <a:r>
              <a:rPr lang="en-CA" dirty="0"/>
              <a:t>2. Hold on tight to God’s instruction,</a:t>
            </a:r>
          </a:p>
          <a:p>
            <a:pPr marL="0" indent="0">
              <a:buNone/>
            </a:pPr>
            <a:r>
              <a:rPr lang="en-CA" dirty="0"/>
              <a:t>Guard it, for it is your life.</a:t>
            </a:r>
          </a:p>
          <a:p>
            <a:pPr marL="0" indent="0">
              <a:buNone/>
            </a:pPr>
            <a:r>
              <a:rPr lang="en-CA" dirty="0"/>
              <a:t>Watch your footsteps, watch your pathways;</a:t>
            </a:r>
          </a:p>
          <a:p>
            <a:pPr marL="0" indent="0">
              <a:buNone/>
            </a:pPr>
            <a:r>
              <a:rPr lang="en-CA" dirty="0"/>
              <a:t>Choosing wrong will bring you strife.</a:t>
            </a:r>
          </a:p>
          <a:p>
            <a:pPr marL="0" indent="0">
              <a:buNone/>
            </a:pPr>
            <a:r>
              <a:rPr lang="en-CA" dirty="0"/>
              <a:t>But the path of righteousness –</a:t>
            </a:r>
          </a:p>
          <a:p>
            <a:pPr marL="0" indent="0">
              <a:buNone/>
            </a:pPr>
            <a:r>
              <a:rPr lang="en-CA" dirty="0"/>
              <a:t>Like a new day dawning brightly –</a:t>
            </a:r>
          </a:p>
          <a:p>
            <a:pPr marL="0" indent="0">
              <a:buNone/>
            </a:pPr>
            <a:r>
              <a:rPr lang="en-CA" dirty="0"/>
              <a:t>Is the path that you should take;</a:t>
            </a:r>
          </a:p>
          <a:p>
            <a:pPr marL="0" indent="0">
              <a:buNone/>
            </a:pPr>
            <a:r>
              <a:rPr lang="en-CA" dirty="0"/>
              <a:t>Follow it and walk uprightly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sz="2400" dirty="0"/>
              <a:t>Author: Mrs.  LML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928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go to catechism?</a:t>
            </a:r>
          </a:p>
        </p:txBody>
      </p:sp>
      <p:sp>
        <p:nvSpPr>
          <p:cNvPr id="841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076327"/>
            <a:ext cx="9144000" cy="20574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i="1" dirty="0"/>
              <a:t>Your parents made a promise</a:t>
            </a:r>
          </a:p>
          <a:p>
            <a:pPr algn="ctr">
              <a:buFontTx/>
              <a:buNone/>
            </a:pPr>
            <a:r>
              <a:rPr lang="en-US" i="1" dirty="0"/>
              <a:t>Your parents want you to grow in </a:t>
            </a:r>
            <a:r>
              <a:rPr lang="en-US" i="1" u="sng" dirty="0"/>
              <a:t>faith</a:t>
            </a:r>
            <a:r>
              <a:rPr lang="en-US" i="1" dirty="0"/>
              <a:t>.</a:t>
            </a:r>
          </a:p>
          <a:p>
            <a:pPr algn="ctr">
              <a:buFontTx/>
              <a:buNone/>
            </a:pPr>
            <a:r>
              <a:rPr lang="en-US" i="1" dirty="0"/>
              <a:t>You want to grow in </a:t>
            </a:r>
            <a:r>
              <a:rPr lang="en-US" i="1" u="sng" dirty="0"/>
              <a:t>faith</a:t>
            </a:r>
            <a:r>
              <a:rPr lang="en-US" i="1" dirty="0"/>
              <a:t>.</a:t>
            </a:r>
          </a:p>
        </p:txBody>
      </p:sp>
      <p:pic>
        <p:nvPicPr>
          <p:cNvPr id="841735" name="Picture 7" descr="C:\Documents and Settings\Karlo Janssen\Mijn documenten\Downloads\Dit Koningskind\dop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0538"/>
            <a:ext cx="143827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6" name="Picture 8" descr="C:\Documents and Settings\Karlo Janssen\Mijn documenten\Downloads\Dit Koningskind\kidsmoment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367338"/>
            <a:ext cx="1524000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7" name="Picture 9" descr="G:\Backup - juni 2009\Mijn afbeeldingen\Liturgy\Liturgie\pree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76538"/>
            <a:ext cx="1528763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8" name="Picture 10" descr="C:\Documents and Settings\Karlo Janssen\Mijn documenten\Downloads\Dit Koningskind\belijdenis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48138"/>
            <a:ext cx="1447800" cy="14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1739" name="Picture 11" descr="C:\Documents and Settings\Karlo Janssen\Mijn documenten\Downloads\Dit Koningskind\avondmaal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148138"/>
            <a:ext cx="14478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1740" name="Line 12"/>
          <p:cNvSpPr>
            <a:spLocks noChangeShapeType="1"/>
          </p:cNvSpPr>
          <p:nvPr/>
        </p:nvSpPr>
        <p:spPr bwMode="auto">
          <a:xfrm flipV="1">
            <a:off x="1524000" y="4224338"/>
            <a:ext cx="114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1" name="Line 13"/>
          <p:cNvSpPr>
            <a:spLocks noChangeShapeType="1"/>
          </p:cNvSpPr>
          <p:nvPr/>
        </p:nvSpPr>
        <p:spPr bwMode="auto">
          <a:xfrm>
            <a:off x="1524000" y="5214938"/>
            <a:ext cx="9906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2" name="Line 14"/>
          <p:cNvSpPr>
            <a:spLocks noChangeShapeType="1"/>
          </p:cNvSpPr>
          <p:nvPr/>
        </p:nvSpPr>
        <p:spPr bwMode="auto">
          <a:xfrm flipV="1">
            <a:off x="4343400" y="4910138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3" name="Line 15"/>
          <p:cNvSpPr>
            <a:spLocks noChangeShapeType="1"/>
          </p:cNvSpPr>
          <p:nvPr/>
        </p:nvSpPr>
        <p:spPr bwMode="auto">
          <a:xfrm flipV="1">
            <a:off x="6629400" y="4910138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4" name="Line 16"/>
          <p:cNvSpPr>
            <a:spLocks noChangeShapeType="1"/>
          </p:cNvSpPr>
          <p:nvPr/>
        </p:nvSpPr>
        <p:spPr bwMode="auto">
          <a:xfrm flipH="1">
            <a:off x="3886200" y="4910138"/>
            <a:ext cx="457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841745" name="Line 17"/>
          <p:cNvSpPr>
            <a:spLocks noChangeShapeType="1"/>
          </p:cNvSpPr>
          <p:nvPr/>
        </p:nvSpPr>
        <p:spPr bwMode="auto">
          <a:xfrm flipH="1" flipV="1">
            <a:off x="3733800" y="4300538"/>
            <a:ext cx="6096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/>
              <a:t>What is </a:t>
            </a:r>
            <a:r>
              <a:rPr lang="en-GB" i="1"/>
              <a:t>faith</a:t>
            </a:r>
            <a:r>
              <a:rPr lang="en-GB"/>
              <a:t>?</a:t>
            </a:r>
          </a:p>
        </p:txBody>
      </p:sp>
      <p:sp>
        <p:nvSpPr>
          <p:cNvPr id="857091" name="Rectangle 3"/>
          <p:cNvSpPr>
            <a:spLocks noGrp="1" noChangeArrowheads="1"/>
          </p:cNvSpPr>
          <p:nvPr>
            <p:ph idx="1"/>
          </p:nvPr>
        </p:nvSpPr>
        <p:spPr>
          <a:xfrm>
            <a:off x="0" y="3886200"/>
            <a:ext cx="9144000" cy="2971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Faith has </a:t>
            </a:r>
            <a:r>
              <a:rPr lang="en-GB" dirty="0">
                <a:solidFill>
                  <a:srgbClr val="00FF00"/>
                </a:solidFill>
              </a:rPr>
              <a:t>three sides to it: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a rational side: knowledge, insight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an emotional side: confidence, trust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a practical side: behaviour</a:t>
            </a:r>
          </a:p>
        </p:txBody>
      </p:sp>
      <p:sp>
        <p:nvSpPr>
          <p:cNvPr id="857092" name="AutoShape 4"/>
          <p:cNvSpPr>
            <a:spLocks noChangeArrowheads="1"/>
          </p:cNvSpPr>
          <p:nvPr/>
        </p:nvSpPr>
        <p:spPr bwMode="auto">
          <a:xfrm>
            <a:off x="179512" y="1362611"/>
            <a:ext cx="4248472" cy="1827728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l"/>
            <a:r>
              <a:rPr lang="en-CA" i="1" dirty="0"/>
              <a:t>Now faith is the assurance of things hoped for, the conviction of things not seen.</a:t>
            </a:r>
          </a:p>
          <a:p>
            <a:pPr algn="r"/>
            <a:r>
              <a:rPr lang="en-US" dirty="0"/>
              <a:t>Hebrews 11:1</a:t>
            </a:r>
          </a:p>
        </p:txBody>
      </p:sp>
      <p:pic>
        <p:nvPicPr>
          <p:cNvPr id="857093" name="Picture 5" descr="C:\Documents and Settings\Karlo Janssen\Mijn documenten\Mijn afbeeldingen\Catechism\head-heart-hand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43800" y="3810000"/>
            <a:ext cx="1084263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70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4459288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258" name="Rectangle 1026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64259" name="Rectangle 1027"/>
          <p:cNvSpPr>
            <a:spLocks noGrp="1" noChangeArrowheads="1"/>
          </p:cNvSpPr>
          <p:nvPr>
            <p:ph idx="1"/>
          </p:nvPr>
        </p:nvSpPr>
        <p:spPr>
          <a:xfrm>
            <a:off x="2843808" y="1700808"/>
            <a:ext cx="6300192" cy="4581128"/>
          </a:xfrm>
        </p:spPr>
        <p:txBody>
          <a:bodyPr/>
          <a:lstStyle/>
          <a:p>
            <a:pPr algn="ctr">
              <a:buFontTx/>
              <a:buNone/>
            </a:pPr>
            <a:r>
              <a:rPr lang="en-GB" dirty="0"/>
              <a:t>Faith in </a:t>
            </a:r>
            <a:r>
              <a:rPr lang="en-GB" i="1" dirty="0"/>
              <a:t>faith (believing)</a:t>
            </a:r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OR</a:t>
            </a:r>
          </a:p>
          <a:p>
            <a:pPr algn="ctr">
              <a:buFontTx/>
              <a:buNone/>
            </a:pPr>
            <a:endParaRPr lang="en-GB" dirty="0"/>
          </a:p>
          <a:p>
            <a:pPr algn="ctr">
              <a:buFontTx/>
              <a:buNone/>
            </a:pPr>
            <a:r>
              <a:rPr lang="en-GB" dirty="0"/>
              <a:t>Faith in </a:t>
            </a:r>
            <a:r>
              <a:rPr lang="en-GB" i="1" dirty="0"/>
              <a:t>God</a:t>
            </a:r>
            <a:r>
              <a:rPr lang="en-GB" dirty="0"/>
              <a:t>?</a:t>
            </a:r>
          </a:p>
        </p:txBody>
      </p:sp>
      <p:pic>
        <p:nvPicPr>
          <p:cNvPr id="864261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9" y="692696"/>
            <a:ext cx="3821627" cy="514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Faith in </a:t>
            </a:r>
            <a:r>
              <a:rPr lang="en-CA" i="1" dirty="0"/>
              <a:t>faith </a:t>
            </a:r>
            <a:r>
              <a:rPr lang="en-CA" dirty="0"/>
              <a:t>or </a:t>
            </a:r>
            <a:r>
              <a:rPr lang="en-CA" i="1" dirty="0"/>
              <a:t>God</a:t>
            </a:r>
            <a:r>
              <a:rPr lang="en-CA" dirty="0"/>
              <a:t>?</a:t>
            </a:r>
          </a:p>
        </p:txBody>
      </p:sp>
      <p:pic>
        <p:nvPicPr>
          <p:cNvPr id="3" name="The Prince of EgyptThere Can Be Miracles When You Believ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15" y="980728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5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Faith has a focus</a:t>
            </a:r>
          </a:p>
        </p:txBody>
      </p:sp>
      <p:sp>
        <p:nvSpPr>
          <p:cNvPr id="858115" name="Rectangle 3"/>
          <p:cNvSpPr>
            <a:spLocks noGrp="1" noChangeArrowheads="1"/>
          </p:cNvSpPr>
          <p:nvPr>
            <p:ph idx="1"/>
          </p:nvPr>
        </p:nvSpPr>
        <p:spPr>
          <a:xfrm>
            <a:off x="-1" y="1219200"/>
            <a:ext cx="6550025" cy="5638800"/>
          </a:xfrm>
        </p:spPr>
        <p:txBody>
          <a:bodyPr/>
          <a:lstStyle/>
          <a:p>
            <a:pPr>
              <a:buFontTx/>
              <a:buNone/>
            </a:pPr>
            <a:r>
              <a:rPr lang="en-GB" dirty="0"/>
              <a:t>The faith professed in the Willoughby Heights Canadian Reformed Church is</a:t>
            </a: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Christian: </a:t>
            </a:r>
            <a:r>
              <a:rPr lang="en-GB" sz="2400" dirty="0">
                <a:solidFill>
                  <a:srgbClr val="00FF00"/>
                </a:solidFill>
              </a:rPr>
              <a:t>focuses on  Christ</a:t>
            </a:r>
          </a:p>
          <a:p>
            <a:pPr>
              <a:buFontTx/>
              <a:buNone/>
            </a:pPr>
            <a:endParaRPr lang="en-GB" sz="4400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Protestant: </a:t>
            </a:r>
            <a:r>
              <a:rPr lang="en-GB" sz="2400" dirty="0">
                <a:solidFill>
                  <a:srgbClr val="00FF00"/>
                </a:solidFill>
              </a:rPr>
              <a:t>draws on Scripture alone</a:t>
            </a:r>
          </a:p>
          <a:p>
            <a:pPr>
              <a:buFontTx/>
              <a:buNone/>
            </a:pPr>
            <a:endParaRPr lang="en-GB" sz="6600" dirty="0">
              <a:solidFill>
                <a:srgbClr val="00FF00"/>
              </a:solidFill>
            </a:endParaRPr>
          </a:p>
          <a:p>
            <a:pPr>
              <a:buFontTx/>
              <a:buNone/>
            </a:pPr>
            <a:r>
              <a:rPr lang="en-GB" dirty="0">
                <a:solidFill>
                  <a:srgbClr val="00FF00"/>
                </a:solidFill>
              </a:rPr>
              <a:t>	- Reformed: </a:t>
            </a:r>
            <a:r>
              <a:rPr lang="en-GB" sz="2400" dirty="0">
                <a:solidFill>
                  <a:srgbClr val="00FF00"/>
                </a:solidFill>
              </a:rPr>
              <a:t>proclaims God’s sovereignty </a:t>
            </a:r>
            <a:br>
              <a:rPr lang="en-GB" sz="2400" dirty="0">
                <a:solidFill>
                  <a:srgbClr val="00FF00"/>
                </a:solidFill>
              </a:rPr>
            </a:br>
            <a:r>
              <a:rPr lang="en-GB" sz="2400" dirty="0">
                <a:solidFill>
                  <a:srgbClr val="00FF00"/>
                </a:solidFill>
              </a:rPr>
              <a:t>			and grace</a:t>
            </a:r>
          </a:p>
        </p:txBody>
      </p:sp>
      <p:sp>
        <p:nvSpPr>
          <p:cNvPr id="858117" name="Text Box 5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>
              <a:solidFill>
                <a:schemeClr val="tx1"/>
              </a:solidFill>
            </a:endParaRPr>
          </a:p>
        </p:txBody>
      </p:sp>
      <p:pic>
        <p:nvPicPr>
          <p:cNvPr id="8581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371600"/>
            <a:ext cx="21971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811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276600"/>
            <a:ext cx="2209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812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724400"/>
            <a:ext cx="13144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06CBAF-649F-08EA-DC39-1D4C36DFB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158277"/>
            <a:ext cx="5654759" cy="3760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If you miss a class or lose your homework, you can find all the lesson materials on our church website.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pPr marL="0" indent="0" algn="ctr">
              <a:buNone/>
            </a:pPr>
            <a:r>
              <a:rPr lang="en-CA" sz="4400" dirty="0">
                <a:hlinkClick r:id="rId3"/>
              </a:rPr>
              <a:t>www.whcanrc.com</a:t>
            </a:r>
            <a:endParaRPr lang="en-CA" sz="4400" dirty="0"/>
          </a:p>
          <a:p>
            <a:pPr marL="0" indent="0" algn="ctr">
              <a:buNone/>
            </a:pPr>
            <a:endParaRPr lang="en-CA" sz="3200" dirty="0"/>
          </a:p>
          <a:p>
            <a:pPr marL="0" indent="0" algn="ctr">
              <a:buNone/>
            </a:pPr>
            <a:r>
              <a:rPr lang="en-CA" sz="4400" dirty="0"/>
              <a:t> </a:t>
            </a:r>
            <a:endParaRPr lang="en-CA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96B8C35-264D-490D-9060-F8260C667918}"/>
              </a:ext>
            </a:extLst>
          </p:cNvPr>
          <p:cNvCxnSpPr/>
          <p:nvPr/>
        </p:nvCxnSpPr>
        <p:spPr bwMode="auto">
          <a:xfrm>
            <a:off x="6732240" y="4437112"/>
            <a:ext cx="1728192" cy="0"/>
          </a:xfrm>
          <a:prstGeom prst="straightConnector1">
            <a:avLst/>
          </a:prstGeom>
          <a:solidFill>
            <a:schemeClr val="tx1"/>
          </a:solidFill>
          <a:ln w="76200" cap="flat" cmpd="sng" algn="ctr">
            <a:solidFill>
              <a:srgbClr val="00FF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5687825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10296</TotalTime>
  <Words>940</Words>
  <Application>Microsoft Office PowerPoint</Application>
  <PresentationFormat>On-screen Show (4:3)</PresentationFormat>
  <Paragraphs>130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Comic Sans MS</vt:lpstr>
      <vt:lpstr>Times New Roman</vt:lpstr>
      <vt:lpstr>Wingdings</vt:lpstr>
      <vt:lpstr>1_Office Theme</vt:lpstr>
      <vt:lpstr>Catechism  </vt:lpstr>
      <vt:lpstr>Proverbs 4:10-15,18</vt:lpstr>
      <vt:lpstr>Proverbs 4:10-15,18</vt:lpstr>
      <vt:lpstr>Why go to catechism?</vt:lpstr>
      <vt:lpstr>What is faith?</vt:lpstr>
      <vt:lpstr>PowerPoint Presentation</vt:lpstr>
      <vt:lpstr>Faith in faith or God?</vt:lpstr>
      <vt:lpstr>Faith has a focus</vt:lpstr>
      <vt:lpstr>Website</vt:lpstr>
      <vt:lpstr>Profession of Faith - 2025-2026</vt:lpstr>
      <vt:lpstr>Profession of Faith - 2025-2026</vt:lpstr>
      <vt:lpstr>This year</vt:lpstr>
      <vt:lpstr>PowerPoint Presentation</vt:lpstr>
      <vt:lpstr>Defending one’s faith</vt:lpstr>
      <vt:lpstr>Original title page – Belgic Confession</vt:lpstr>
      <vt:lpstr>Bible Study: Acts 17 &amp; 1Cor 1&amp;2</vt:lpstr>
      <vt:lpstr>Bible Study: Acts 17 &amp; 1Cor 1&amp;2</vt:lpstr>
      <vt:lpstr>Bible Study: Acts 17 &amp; 1Cor 1&amp;2</vt:lpstr>
      <vt:lpstr>Bible Study: Acts 17 &amp; 1Cor 1&amp;2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254</cp:revision>
  <cp:lastPrinted>2016-09-01T00:01:43Z</cp:lastPrinted>
  <dcterms:created xsi:type="dcterms:W3CDTF">2008-08-14T09:20:46Z</dcterms:created>
  <dcterms:modified xsi:type="dcterms:W3CDTF">2025-09-01T20:31:52Z</dcterms:modified>
</cp:coreProperties>
</file>