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71" r:id="rId2"/>
    <p:sldId id="1037" r:id="rId3"/>
    <p:sldId id="998" r:id="rId4"/>
    <p:sldId id="999" r:id="rId5"/>
    <p:sldId id="1000" r:id="rId6"/>
    <p:sldId id="1038" r:id="rId7"/>
    <p:sldId id="1001" r:id="rId8"/>
    <p:sldId id="1002" r:id="rId9"/>
    <p:sldId id="1003" r:id="rId10"/>
    <p:sldId id="1004" r:id="rId11"/>
    <p:sldId id="1005" r:id="rId12"/>
    <p:sldId id="1006" r:id="rId13"/>
    <p:sldId id="1007" r:id="rId14"/>
    <p:sldId id="1009" r:id="rId15"/>
    <p:sldId id="1011" r:id="rId16"/>
    <p:sldId id="1012" r:id="rId17"/>
  </p:sldIdLst>
  <p:sldSz cx="9144000" cy="6858000" type="screen4x3"/>
  <p:notesSz cx="6950075" cy="9167813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7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6600FF"/>
    <a:srgbClr val="99CCFF"/>
    <a:srgbClr val="993300"/>
    <a:srgbClr val="FFFF00"/>
    <a:srgbClr val="29292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887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29606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3038475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721725"/>
            <a:ext cx="2960687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E27E8D5-BBCC-4879-BA64-7DD1EF0873D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014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29606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7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703263"/>
            <a:ext cx="4595813" cy="3446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60863"/>
            <a:ext cx="5060950" cy="415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3038475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21725"/>
            <a:ext cx="2960687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3D3DEBE-72D2-4FEC-BFB1-673D0B35A7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463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89D010-D5C8-46C4-824A-5B405952B6E2}" type="slidenum">
              <a:rPr lang="en-GB"/>
              <a:pPr/>
              <a:t>1</a:t>
            </a:fld>
            <a:endParaRPr lang="en-GB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By U5K0 - Own work, CC BY-SA 4.0, https://commons.wikimedia.org/w/index.php?curid=36129151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091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09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301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2146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273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Source: Wikipedia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FEA1B-CF6B-403E-9E2D-ACF8C0F03BD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404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FEA1B-CF6B-403E-9E2D-ACF8C0F03BDF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922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FEA1B-CF6B-403E-9E2D-ACF8C0F03BDF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234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77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001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185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974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Begin by asking how one might do apologetics.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190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39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3DEBE-72D2-4FEC-BFB1-673D0B35A712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70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862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82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76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25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083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6806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4827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713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70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58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452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185610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 </a:t>
            </a:r>
            <a:br>
              <a:rPr lang="en-GB" dirty="0"/>
            </a:br>
            <a:endParaRPr lang="en-GB" dirty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Apologetics; Existence of God</a:t>
            </a:r>
          </a:p>
          <a:p>
            <a:r>
              <a:rPr lang="en-GB" dirty="0"/>
              <a:t>Lesson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Philosophical &amp; </a:t>
            </a:r>
            <a:r>
              <a:rPr lang="en-CA" dirty="0" err="1"/>
              <a:t>Presuppositionalism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 philosophical approach </a:t>
            </a:r>
            <a:r>
              <a:rPr lang="en-CA" dirty="0">
                <a:solidFill>
                  <a:srgbClr val="00FF00"/>
                </a:solidFill>
              </a:rPr>
              <a:t>seeks to 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prove your faith true/most probable.</a:t>
            </a:r>
          </a:p>
          <a:p>
            <a:pPr marL="0" indent="0">
              <a:buNone/>
            </a:pPr>
            <a:r>
              <a:rPr lang="en-CA" dirty="0" err="1"/>
              <a:t>Presuppositionalism</a:t>
            </a:r>
            <a:r>
              <a:rPr lang="en-CA" dirty="0">
                <a:solidFill>
                  <a:srgbClr val="00FF00"/>
                </a:solidFill>
              </a:rPr>
              <a:t> seeks to 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convince another that his faith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makes no sense and yours does.</a:t>
            </a:r>
          </a:p>
          <a:p>
            <a:pPr marL="0" indent="0">
              <a:buNone/>
            </a:pPr>
            <a:r>
              <a:rPr lang="en-CA" dirty="0"/>
              <a:t>Method: </a:t>
            </a:r>
            <a:r>
              <a:rPr lang="en-CA" dirty="0">
                <a:solidFill>
                  <a:srgbClr val="00FF00"/>
                </a:solidFill>
              </a:rPr>
              <a:t>use reasoning.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6" descr="http://www.cs.odu.edu/~gpd/develop/old/images/clipart/Politicians/debate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398179"/>
            <a:ext cx="257500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veritasdomain.files.wordpress.com/2010/12/41ncwjd9jl-_sl500_aa300_.jpg?w=500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0" r="15907"/>
          <a:stretch/>
        </p:blipFill>
        <p:spPr bwMode="auto">
          <a:xfrm>
            <a:off x="1115616" y="4381613"/>
            <a:ext cx="1554433" cy="2296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2.bp.blogspot.com/_ULYS62ugM98/SfojdsrPjgI/AAAAAAAADxU/V1z69q4rHvE/s320/logic+gordon+clar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381613"/>
            <a:ext cx="1449317" cy="229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photo.goodreads.com/books/1298136692l/719385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697" y="4381613"/>
            <a:ext cx="1385134" cy="210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69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err="1"/>
              <a:t>Presuppositionalism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Drawbacks:</a:t>
            </a:r>
          </a:p>
          <a:p>
            <a:pPr marL="0" indent="0">
              <a:buNone/>
            </a:pPr>
            <a:r>
              <a:rPr lang="en-CA" dirty="0"/>
              <a:t>- reasoning is circular</a:t>
            </a:r>
          </a:p>
          <a:p>
            <a:pPr marL="0" indent="0">
              <a:buNone/>
            </a:pPr>
            <a:r>
              <a:rPr lang="en-CA" dirty="0"/>
              <a:t>- some Biblical truths are beyond reason</a:t>
            </a:r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6" descr="http://www.cs.odu.edu/~gpd/develop/old/images/clipart/Politicians/debate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6672"/>
            <a:ext cx="257500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atheistmemebase.com/wp-content/uploads/2012/03/314-Circular-Reasoning-bible-truth-evidence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5" t="2472" r="4631" b="8717"/>
          <a:stretch/>
        </p:blipFill>
        <p:spPr bwMode="auto">
          <a:xfrm>
            <a:off x="398584" y="3223845"/>
            <a:ext cx="3001107" cy="297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sfodan.files.wordpress.com/2012/06/trinity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360126"/>
            <a:ext cx="28575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 bwMode="auto">
          <a:xfrm>
            <a:off x="5185209" y="3223845"/>
            <a:ext cx="3215258" cy="2996609"/>
          </a:xfrm>
          <a:prstGeom prst="ellipse">
            <a:avLst/>
          </a:prstGeom>
          <a:solidFill>
            <a:srgbClr val="FF0000">
              <a:alpha val="50196"/>
            </a:srgb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39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?</a:t>
            </a:r>
            <a:endParaRPr kumimoji="0" lang="en-CA" sz="4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Fideism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Fideism</a:t>
            </a:r>
            <a:r>
              <a:rPr lang="en-CA" dirty="0">
                <a:solidFill>
                  <a:srgbClr val="00FF00"/>
                </a:solidFill>
              </a:rPr>
              <a:t> is accepting you can’t prove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your faith; all you can do is describe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it.</a:t>
            </a:r>
          </a:p>
          <a:p>
            <a:pPr marL="0" indent="0">
              <a:buNone/>
            </a:pPr>
            <a:r>
              <a:rPr lang="en-CA" dirty="0"/>
              <a:t>Method:</a:t>
            </a:r>
            <a:r>
              <a:rPr lang="en-CA" dirty="0">
                <a:solidFill>
                  <a:srgbClr val="00FF00"/>
                </a:solidFill>
              </a:rPr>
              <a:t> describe your faith and invite others in.</a:t>
            </a:r>
          </a:p>
        </p:txBody>
      </p:sp>
      <p:pic>
        <p:nvPicPr>
          <p:cNvPr id="4" name="Picture 10" descr="http://www.gospelgifs.com/menu_pages/imgs/chapel/bible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003" y="66305"/>
            <a:ext cx="2916324" cy="214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thefreedomcouple.com/wp-content/uploads/2012/03/i-believ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67795"/>
            <a:ext cx="2808312" cy="284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bestclipartblog.com/clipart-pics/church-clip-art-5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515868"/>
            <a:ext cx="3011066" cy="28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828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Fideism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Drawbacks:</a:t>
            </a:r>
          </a:p>
          <a:p>
            <a:pPr marL="0" indent="0">
              <a:buNone/>
            </a:pPr>
            <a:r>
              <a:rPr lang="en-CA" dirty="0"/>
              <a:t>- implies relativism: you can believe</a:t>
            </a:r>
            <a:br>
              <a:rPr lang="en-CA" dirty="0"/>
            </a:br>
            <a:r>
              <a:rPr lang="en-CA" dirty="0"/>
              <a:t>whatever you want (faith in </a:t>
            </a:r>
            <a:r>
              <a:rPr lang="en-CA" i="1" dirty="0"/>
              <a:t>faith</a:t>
            </a:r>
            <a:r>
              <a:rPr lang="en-CA" dirty="0"/>
              <a:t>)</a:t>
            </a:r>
          </a:p>
          <a:p>
            <a:pPr marL="0" indent="0">
              <a:buNone/>
            </a:pPr>
            <a:r>
              <a:rPr lang="en-CA" dirty="0"/>
              <a:t>- won’t convince anyone</a:t>
            </a:r>
          </a:p>
        </p:txBody>
      </p:sp>
      <p:pic>
        <p:nvPicPr>
          <p:cNvPr id="4" name="Picture 10" descr="http://www.gospelgifs.com/menu_pages/imgs/chapel/bible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003" y="66305"/>
            <a:ext cx="2916324" cy="214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thefreedomcouple.com/wp-content/uploads/2012/03/i-believ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67795"/>
            <a:ext cx="2808312" cy="284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bestclipartblog.com/clipart-pics/church-clip-art-5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515868"/>
            <a:ext cx="3011066" cy="28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77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Useful or not?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rgbClr val="00FF00"/>
                </a:solidFill>
              </a:rPr>
              <a:t>It is unwise to </a:t>
            </a:r>
            <a:r>
              <a:rPr lang="en-CA">
                <a:solidFill>
                  <a:srgbClr val="00FF00"/>
                </a:solidFill>
              </a:rPr>
              <a:t>make just one </a:t>
            </a:r>
            <a:r>
              <a:rPr lang="en-CA" dirty="0">
                <a:solidFill>
                  <a:srgbClr val="00FF00"/>
                </a:solidFill>
              </a:rPr>
              <a:t>approach your only approach.</a:t>
            </a:r>
          </a:p>
          <a:p>
            <a:pPr marL="0" indent="0">
              <a:buNone/>
            </a:pPr>
            <a:r>
              <a:rPr lang="en-CA" dirty="0">
                <a:solidFill>
                  <a:srgbClr val="00FF00"/>
                </a:solidFill>
              </a:rPr>
              <a:t>The approach that works best will depend on the issue, the situation, and the opponent.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In coming lessons we’ll see the various apologetic approaches at work.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4" descr="http://archaeology.mrdonn.org/banner_archaeology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5" y="4837658"/>
            <a:ext cx="3072646" cy="1566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www.cs.odu.edu/~gpd/develop/old/images/clipart/Politicians/debate0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821835"/>
            <a:ext cx="2074815" cy="1566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http://www.gospelgifs.com/menu_pages/imgs/chapel/bible1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853483"/>
            <a:ext cx="2088308" cy="1534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327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0BE0C4-7FC3-45F1-9029-44CB7CEDE9DE}"/>
              </a:ext>
            </a:extLst>
          </p:cNvPr>
          <p:cNvSpPr/>
          <p:nvPr/>
        </p:nvSpPr>
        <p:spPr bwMode="auto">
          <a:xfrm>
            <a:off x="323528" y="1052736"/>
            <a:ext cx="4021460" cy="44107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857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Belief in the existence of a divine being</a:t>
            </a:r>
            <a:endParaRPr lang="en-US"/>
          </a:p>
        </p:txBody>
      </p:sp>
      <p:sp>
        <p:nvSpPr>
          <p:cNvPr id="885765" name="Text Box 1029"/>
          <p:cNvSpPr txBox="1">
            <a:spLocks noChangeArrowheads="1"/>
          </p:cNvSpPr>
          <p:nvPr/>
        </p:nvSpPr>
        <p:spPr bwMode="auto">
          <a:xfrm>
            <a:off x="670419" y="5985302"/>
            <a:ext cx="373916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North America – 2010-2012</a:t>
            </a:r>
          </a:p>
          <a:p>
            <a:r>
              <a:rPr lang="en-US" dirty="0">
                <a:solidFill>
                  <a:schemeClr val="tx1"/>
                </a:solidFill>
              </a:rPr>
              <a:t>Light = atheist / not religious</a:t>
            </a:r>
          </a:p>
        </p:txBody>
      </p:sp>
      <p:sp>
        <p:nvSpPr>
          <p:cNvPr id="885766" name="Text Box 1030"/>
          <p:cNvSpPr txBox="1">
            <a:spLocks noChangeArrowheads="1"/>
          </p:cNvSpPr>
          <p:nvPr/>
        </p:nvSpPr>
        <p:spPr bwMode="auto">
          <a:xfrm>
            <a:off x="5174604" y="5985302"/>
            <a:ext cx="371287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Europe – 2010</a:t>
            </a:r>
          </a:p>
          <a:p>
            <a:r>
              <a:rPr lang="en-US" dirty="0">
                <a:solidFill>
                  <a:schemeClr val="tx1"/>
                </a:solidFill>
              </a:rPr>
              <a:t>Dark = atheist / not religious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BD547E1F-EC01-4B7F-92BB-6E1B9297A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5104"/>
            <a:ext cx="3744416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undefined">
            <a:extLst>
              <a:ext uri="{FF2B5EF4-FFF2-40B4-BE49-F238E27FC236}">
                <a16:creationId xmlns:a16="http://schemas.microsoft.com/office/drawing/2014/main" id="{16141D85-1647-7ECC-6670-B8C48E1E32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418" y="1570484"/>
            <a:ext cx="4062062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212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 on the existence of God</a:t>
            </a:r>
          </a:p>
        </p:txBody>
      </p:sp>
      <p:sp>
        <p:nvSpPr>
          <p:cNvPr id="8683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4169"/>
            <a:ext cx="9144000" cy="5638800"/>
          </a:xfrm>
        </p:spPr>
        <p:txBody>
          <a:bodyPr/>
          <a:lstStyle/>
          <a:p>
            <a:pPr>
              <a:buNone/>
            </a:pPr>
            <a:r>
              <a:rPr lang="en-US" dirty="0"/>
              <a:t>Theism: </a:t>
            </a:r>
            <a:r>
              <a:rPr lang="en-US" dirty="0">
                <a:solidFill>
                  <a:srgbClr val="00FF00"/>
                </a:solidFill>
              </a:rPr>
              <a:t>Yes, there’s something out there</a:t>
            </a:r>
          </a:p>
          <a:p>
            <a:pPr>
              <a:buNone/>
            </a:pPr>
            <a:endParaRPr 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US" dirty="0"/>
              <a:t>Atheism: </a:t>
            </a:r>
            <a:r>
              <a:rPr lang="en-US" dirty="0">
                <a:solidFill>
                  <a:srgbClr val="00FF00"/>
                </a:solidFill>
              </a:rPr>
              <a:t>No, God does not ex</a:t>
            </a:r>
            <a:r>
              <a:rPr lang="nl-NL" dirty="0">
                <a:solidFill>
                  <a:srgbClr val="00FF00"/>
                </a:solidFill>
              </a:rPr>
              <a:t>ist</a:t>
            </a:r>
          </a:p>
          <a:p>
            <a:pPr>
              <a:buFontTx/>
              <a:buNone/>
            </a:pPr>
            <a:endParaRPr 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US" dirty="0"/>
              <a:t>Agnosticism: </a:t>
            </a:r>
            <a:r>
              <a:rPr lang="en-US" dirty="0">
                <a:solidFill>
                  <a:srgbClr val="00FF00"/>
                </a:solidFill>
              </a:rPr>
              <a:t>Maybe, we cannot know whether God exists</a:t>
            </a:r>
          </a:p>
          <a:p>
            <a:pPr>
              <a:buFontTx/>
              <a:buNone/>
            </a:pPr>
            <a:endParaRPr 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US" dirty="0" err="1"/>
              <a:t>Apatheism</a:t>
            </a:r>
            <a:r>
              <a:rPr lang="en-US" dirty="0"/>
              <a:t>: </a:t>
            </a:r>
            <a:r>
              <a:rPr lang="en-US" dirty="0">
                <a:solidFill>
                  <a:srgbClr val="00FF00"/>
                </a:solidFill>
              </a:rPr>
              <a:t>It’s not important.</a:t>
            </a:r>
          </a:p>
        </p:txBody>
      </p:sp>
    </p:spTree>
    <p:extLst>
      <p:ext uri="{BB962C8B-B14F-4D97-AF65-F5344CB8AC3E}">
        <p14:creationId xmlns:p14="http://schemas.microsoft.com/office/powerpoint/2010/main" val="302089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3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Psalm 14:1,2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1.The </a:t>
            </a:r>
            <a:r>
              <a:rPr lang="en-US" i="1" dirty="0">
                <a:solidFill>
                  <a:schemeClr val="tx1"/>
                </a:solidFill>
              </a:rPr>
              <a:t>fool says</a:t>
            </a:r>
            <a:r>
              <a:rPr lang="en-US" dirty="0">
                <a:solidFill>
                  <a:schemeClr val="tx1"/>
                </a:solidFill>
              </a:rPr>
              <a:t> in his </a:t>
            </a:r>
            <a:r>
              <a:rPr lang="en-US" i="1" dirty="0">
                <a:solidFill>
                  <a:schemeClr val="tx1"/>
                </a:solidFill>
              </a:rPr>
              <a:t>heart, “There is no</a:t>
            </a:r>
            <a:r>
              <a:rPr lang="en-US" dirty="0">
                <a:solidFill>
                  <a:schemeClr val="tx1"/>
                </a:solidFill>
              </a:rPr>
              <a:t> God.”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They </a:t>
            </a:r>
            <a:r>
              <a:rPr lang="en-US" i="1" dirty="0">
                <a:solidFill>
                  <a:schemeClr val="tx1"/>
                </a:solidFill>
              </a:rPr>
              <a:t>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cor</a:t>
            </a:r>
            <a:r>
              <a:rPr lang="en-US" dirty="0">
                <a:solidFill>
                  <a:schemeClr val="tx1"/>
                </a:solidFill>
              </a:rPr>
              <a:t>rupt, their </a:t>
            </a:r>
            <a:r>
              <a:rPr lang="en-US" i="1" dirty="0">
                <a:solidFill>
                  <a:schemeClr val="tx1"/>
                </a:solidFill>
              </a:rPr>
              <a:t>horrid deeds they</a:t>
            </a:r>
            <a:r>
              <a:rPr lang="en-US" dirty="0">
                <a:solidFill>
                  <a:schemeClr val="tx1"/>
                </a:solidFill>
              </a:rPr>
              <a:t> cherish;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not </a:t>
            </a:r>
            <a:r>
              <a:rPr lang="en-US" i="1" dirty="0">
                <a:solidFill>
                  <a:schemeClr val="tx1"/>
                </a:solidFill>
              </a:rPr>
              <a:t>one of them does good, while just men</a:t>
            </a:r>
            <a:r>
              <a:rPr lang="en-US" dirty="0">
                <a:solidFill>
                  <a:schemeClr val="tx1"/>
                </a:solidFill>
              </a:rPr>
              <a:t> perish.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None </a:t>
            </a:r>
            <a:r>
              <a:rPr lang="en-US" i="1" dirty="0">
                <a:solidFill>
                  <a:schemeClr val="tx1"/>
                </a:solidFill>
              </a:rPr>
              <a:t>calls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up</a:t>
            </a:r>
            <a:r>
              <a:rPr lang="en-US" dirty="0">
                <a:solidFill>
                  <a:schemeClr val="tx1"/>
                </a:solidFill>
              </a:rPr>
              <a:t>on the </a:t>
            </a:r>
            <a:r>
              <a:rPr lang="en-US" i="1" cap="small" dirty="0">
                <a:solidFill>
                  <a:schemeClr val="tx1"/>
                </a:solidFill>
              </a:rPr>
              <a:t>Lord</a:t>
            </a:r>
            <a:r>
              <a:rPr lang="en-US" i="1" dirty="0">
                <a:solidFill>
                  <a:schemeClr val="tx1"/>
                </a:solidFill>
              </a:rPr>
              <a:t>, none sings his</a:t>
            </a:r>
            <a:r>
              <a:rPr lang="en-US" dirty="0">
                <a:solidFill>
                  <a:schemeClr val="tx1"/>
                </a:solidFill>
              </a:rPr>
              <a:t> laud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i="1" dirty="0">
                <a:solidFill>
                  <a:schemeClr val="tx1"/>
                </a:solidFill>
              </a:rPr>
              <a:t>fears his</a:t>
            </a:r>
            <a:r>
              <a:rPr lang="en-US" dirty="0">
                <a:solidFill>
                  <a:schemeClr val="tx1"/>
                </a:solidFill>
              </a:rPr>
              <a:t> rod.</a:t>
            </a:r>
          </a:p>
          <a:p>
            <a:pPr marL="0" indent="0">
              <a:buNone/>
            </a:pPr>
            <a:endParaRPr lang="en-CA" sz="105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2. The </a:t>
            </a:r>
            <a:r>
              <a:rPr lang="en-US" i="1" cap="small" dirty="0">
                <a:solidFill>
                  <a:schemeClr val="tx1"/>
                </a:solidFill>
              </a:rPr>
              <a:t>Lord</a:t>
            </a:r>
            <a:r>
              <a:rPr lang="en-US" i="1" dirty="0">
                <a:solidFill>
                  <a:schemeClr val="tx1"/>
                </a:solidFill>
              </a:rPr>
              <a:t> looks</a:t>
            </a:r>
            <a:r>
              <a:rPr lang="en-US" dirty="0">
                <a:solidFill>
                  <a:schemeClr val="tx1"/>
                </a:solidFill>
              </a:rPr>
              <a:t> down from </a:t>
            </a:r>
            <a:r>
              <a:rPr lang="en-US" i="1" dirty="0">
                <a:solidFill>
                  <a:schemeClr val="tx1"/>
                </a:solidFill>
              </a:rPr>
              <a:t>heaven’s holy</a:t>
            </a:r>
            <a:r>
              <a:rPr lang="en-US" dirty="0">
                <a:solidFill>
                  <a:schemeClr val="tx1"/>
                </a:solidFill>
              </a:rPr>
              <a:t> throne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to </a:t>
            </a:r>
            <a:r>
              <a:rPr lang="en-US" i="1" dirty="0">
                <a:solidFill>
                  <a:schemeClr val="tx1"/>
                </a:solidFill>
              </a:rPr>
              <a:t>see if</a:t>
            </a:r>
            <a:r>
              <a:rPr lang="en-US" dirty="0">
                <a:solidFill>
                  <a:schemeClr val="tx1"/>
                </a:solidFill>
              </a:rPr>
              <a:t> any</a:t>
            </a:r>
            <a:r>
              <a:rPr lang="en-US" i="1" dirty="0">
                <a:solidFill>
                  <a:schemeClr val="tx1"/>
                </a:solidFill>
              </a:rPr>
              <a:t>one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has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under</a:t>
            </a:r>
            <a:r>
              <a:rPr lang="en-US" dirty="0">
                <a:solidFill>
                  <a:schemeClr val="tx1"/>
                </a:solidFill>
              </a:rPr>
              <a:t>standing.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Not </a:t>
            </a:r>
            <a:r>
              <a:rPr lang="en-US" i="1" dirty="0">
                <a:solidFill>
                  <a:schemeClr val="tx1"/>
                </a:solidFill>
              </a:rPr>
              <a:t>one seeks God, but wickedness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in</a:t>
            </a:r>
            <a:r>
              <a:rPr lang="en-US" dirty="0">
                <a:solidFill>
                  <a:schemeClr val="tx1"/>
                </a:solidFill>
              </a:rPr>
              <a:t>tending,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the </a:t>
            </a:r>
            <a:r>
              <a:rPr lang="en-US" i="1" dirty="0">
                <a:solidFill>
                  <a:schemeClr val="tx1"/>
                </a:solidFill>
              </a:rPr>
              <a:t>sons of</a:t>
            </a:r>
            <a:r>
              <a:rPr lang="en-US" dirty="0">
                <a:solidFill>
                  <a:schemeClr val="tx1"/>
                </a:solidFill>
              </a:rPr>
              <a:t> men, to </a:t>
            </a:r>
            <a:r>
              <a:rPr lang="en-US" i="1" dirty="0">
                <a:solidFill>
                  <a:schemeClr val="tx1"/>
                </a:solidFill>
              </a:rPr>
              <a:t>sin and evil</a:t>
            </a:r>
            <a:r>
              <a:rPr lang="en-US" dirty="0">
                <a:solidFill>
                  <a:schemeClr val="tx1"/>
                </a:solidFill>
              </a:rPr>
              <a:t> prone,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his </a:t>
            </a:r>
            <a:r>
              <a:rPr lang="en-US" i="1" dirty="0">
                <a:solidFill>
                  <a:schemeClr val="tx1"/>
                </a:solidFill>
              </a:rPr>
              <a:t>law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dis</a:t>
            </a:r>
            <a:r>
              <a:rPr lang="en-US" dirty="0">
                <a:solidFill>
                  <a:schemeClr val="tx1"/>
                </a:solidFill>
              </a:rPr>
              <a:t>own.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93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Bible Study: Acts 17 &amp; 1Cor 1&amp;2</a:t>
            </a:r>
          </a:p>
        </p:txBody>
      </p:sp>
      <p:pic>
        <p:nvPicPr>
          <p:cNvPr id="8194" name="Picture 2" descr="http://blog.twoagespilgrims.com/wp-content/uploads/2008/06/raphael_areopag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24744"/>
            <a:ext cx="6963087" cy="558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72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Bible Study: Acts 17 &amp; 1Cor 1&amp;2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1. The city was full of idols</a:t>
            </a:r>
          </a:p>
          <a:p>
            <a:pPr marL="0" indent="0">
              <a:buNone/>
            </a:pPr>
            <a:r>
              <a:rPr lang="en-CA" dirty="0"/>
              <a:t>2. He reasoned with Jews, devout people (Greeks who believe in Yahweh) and whoever happened to be in the marketplace.</a:t>
            </a:r>
          </a:p>
          <a:p>
            <a:pPr marL="0" indent="0">
              <a:buNone/>
            </a:pPr>
            <a:r>
              <a:rPr lang="en-CA" dirty="0"/>
              <a:t>3. Talking about and listening to the latest ideas </a:t>
            </a:r>
          </a:p>
          <a:p>
            <a:pPr marL="0" indent="0">
              <a:buNone/>
            </a:pPr>
            <a:r>
              <a:rPr lang="en-CA" i="1" dirty="0"/>
              <a:t>		(this was before the Internet…)</a:t>
            </a:r>
          </a:p>
          <a:p>
            <a:pPr marL="0" indent="0">
              <a:buNone/>
            </a:pPr>
            <a:r>
              <a:rPr lang="en-CA" dirty="0"/>
              <a:t>4. To present his teaching</a:t>
            </a:r>
          </a:p>
          <a:p>
            <a:pPr marL="0" indent="0">
              <a:buNone/>
            </a:pPr>
            <a:r>
              <a:rPr lang="en-CA" dirty="0"/>
              <a:t>5. He was prepared to do so.</a:t>
            </a:r>
          </a:p>
          <a:p>
            <a:pPr marL="0" indent="0">
              <a:buNone/>
            </a:pPr>
            <a:r>
              <a:rPr lang="en-CA" dirty="0"/>
              <a:t>6. He began with their situation, and tried to expand their horizon. He chose a non-confrontational approach to have them change their mind.</a:t>
            </a:r>
          </a:p>
        </p:txBody>
      </p:sp>
      <p:pic>
        <p:nvPicPr>
          <p:cNvPr id="4" name="Picture 4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54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Bible Study: Acts 17 &amp; 1Cor 1&amp;2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7. When he mentioned the resurrection of the dead</a:t>
            </a:r>
          </a:p>
          <a:p>
            <a:pPr marL="0" indent="0">
              <a:buNone/>
            </a:pPr>
            <a:r>
              <a:rPr lang="en-CA" dirty="0"/>
              <a:t>8. Because Greeks believe that the body is a </a:t>
            </a:r>
            <a:br>
              <a:rPr lang="en-CA" dirty="0"/>
            </a:br>
            <a:r>
              <a:rPr lang="en-CA" dirty="0"/>
              <a:t>prison of the spirit, true life is spiritual. So a resurrection of the dead is ridiculous…</a:t>
            </a:r>
          </a:p>
          <a:p>
            <a:pPr marL="0" indent="0">
              <a:buNone/>
            </a:pPr>
            <a:r>
              <a:rPr lang="en-CA" dirty="0"/>
              <a:t>9. Because it doesn’t make human sense (victory through dying) and seems very weak (death).</a:t>
            </a:r>
          </a:p>
          <a:p>
            <a:pPr marL="0" indent="0">
              <a:buNone/>
            </a:pPr>
            <a:r>
              <a:rPr lang="en-CA" dirty="0"/>
              <a:t>10. Wisdom. Something that makes sense and is appealing.</a:t>
            </a:r>
          </a:p>
          <a:p>
            <a:pPr marL="0" indent="0">
              <a:buNone/>
            </a:pPr>
            <a:r>
              <a:rPr lang="en-CA" dirty="0"/>
              <a:t>11. In the Lord.</a:t>
            </a:r>
          </a:p>
          <a:p>
            <a:pPr marL="0" indent="0">
              <a:buNone/>
            </a:pPr>
            <a:r>
              <a:rPr lang="en-CA" dirty="0"/>
              <a:t>12. Lofty speech or superior wisdom</a:t>
            </a:r>
          </a:p>
          <a:p>
            <a:pPr marL="0" indent="0">
              <a:buNone/>
            </a:pPr>
            <a:r>
              <a:rPr lang="en-CA" dirty="0"/>
              <a:t>13. In weakness, in fear and much trembling.</a:t>
            </a:r>
          </a:p>
        </p:txBody>
      </p:sp>
      <p:pic>
        <p:nvPicPr>
          <p:cNvPr id="4" name="Picture 4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55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/>
              <a:t>Bible Study: Acts 17 &amp; 1Cor 1&amp;2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14. We are to be non-confrontational, stand our ground, go by God’s standards, and boast in God.</a:t>
            </a:r>
          </a:p>
        </p:txBody>
      </p:sp>
      <p:pic>
        <p:nvPicPr>
          <p:cNvPr id="4" name="Picture 4" descr="G:\Backup - juni 2009\Mijn afbeeldingen\Liturgy\Liturgie\bijbellez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225" y="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blog.twoagespilgrims.com/wp-content/uploads/2008/06/raphael_areopagu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76872"/>
            <a:ext cx="5400600" cy="433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86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Three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820472" cy="5638800"/>
          </a:xfrm>
        </p:spPr>
        <p:txBody>
          <a:bodyPr/>
          <a:lstStyle/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		</a:t>
            </a:r>
            <a:r>
              <a:rPr lang="en-CA" dirty="0" err="1"/>
              <a:t>Evidentialism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			Philosophical &amp; </a:t>
            </a:r>
            <a:r>
              <a:rPr lang="en-CA" dirty="0" err="1"/>
              <a:t>Presuppositionalism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				Fideism</a:t>
            </a:r>
          </a:p>
        </p:txBody>
      </p:sp>
      <p:pic>
        <p:nvPicPr>
          <p:cNvPr id="2052" name="Picture 4" descr="http://archaeology.mrdonn.org/banner_archaeology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868" y="1052737"/>
            <a:ext cx="3813391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cs.odu.edu/~gpd/develop/old/images/clipart/Politicians/debate0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4" y="2636912"/>
            <a:ext cx="257500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gospelgifs.com/menu_pages/imgs/chapel/bible1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194" y="3933056"/>
            <a:ext cx="2916324" cy="214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75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err="1"/>
              <a:t>Evidentialism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err="1"/>
              <a:t>Evidentialism</a:t>
            </a:r>
            <a:r>
              <a:rPr lang="en-CA" dirty="0"/>
              <a:t> </a:t>
            </a:r>
            <a:r>
              <a:rPr lang="en-CA" dirty="0">
                <a:solidFill>
                  <a:srgbClr val="00FF00"/>
                </a:solidFill>
              </a:rPr>
              <a:t>seeks to </a:t>
            </a:r>
            <a:r>
              <a:rPr lang="en-CA" i="1" dirty="0">
                <a:solidFill>
                  <a:srgbClr val="00FF00"/>
                </a:solidFill>
              </a:rPr>
              <a:t>prove</a:t>
            </a:r>
            <a:br>
              <a:rPr lang="en-CA" dirty="0">
                <a:solidFill>
                  <a:srgbClr val="00FF00"/>
                </a:solidFill>
              </a:rPr>
            </a:br>
            <a:r>
              <a:rPr lang="en-CA" dirty="0">
                <a:solidFill>
                  <a:srgbClr val="00FF00"/>
                </a:solidFill>
              </a:rPr>
              <a:t>that your faith is correct.</a:t>
            </a:r>
          </a:p>
          <a:p>
            <a:pPr marL="0" indent="0">
              <a:buNone/>
            </a:pPr>
            <a:r>
              <a:rPr lang="en-CA" dirty="0"/>
              <a:t>Method: </a:t>
            </a:r>
            <a:r>
              <a:rPr lang="en-CA" dirty="0">
                <a:solidFill>
                  <a:srgbClr val="00FF00"/>
                </a:solidFill>
              </a:rPr>
              <a:t>use means acceptable to the opponent.</a:t>
            </a:r>
          </a:p>
          <a:p>
            <a:pPr marL="0" indent="0">
              <a:buNone/>
            </a:pPr>
            <a:r>
              <a:rPr lang="en-CA" dirty="0"/>
              <a:t>Common forms:</a:t>
            </a:r>
          </a:p>
          <a:p>
            <a:pPr marL="0" indent="0">
              <a:buNone/>
            </a:pPr>
            <a:r>
              <a:rPr lang="en-CA" dirty="0"/>
              <a:t>	- archaeological evidence for Bible history</a:t>
            </a:r>
          </a:p>
          <a:p>
            <a:pPr marL="0" indent="0">
              <a:buNone/>
            </a:pPr>
            <a:r>
              <a:rPr lang="en-CA" dirty="0"/>
              <a:t>	- scientific proof for Bible doctrine</a:t>
            </a:r>
          </a:p>
        </p:txBody>
      </p:sp>
      <p:pic>
        <p:nvPicPr>
          <p:cNvPr id="4" name="Picture 4" descr="http://archaeology.mrdonn.org/banner_archaeology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83260"/>
            <a:ext cx="3813391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poster.4teachers.org/imgFilePoster/3847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550902"/>
            <a:ext cx="3552329" cy="2189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answersingenesis.org/assets/images/articles/nab/opposing-view-din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562575"/>
            <a:ext cx="3510558" cy="218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292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err="1"/>
              <a:t>Evidentialism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Drawbacks:</a:t>
            </a:r>
          </a:p>
          <a:p>
            <a:pPr marL="0" indent="0">
              <a:buNone/>
            </a:pPr>
            <a:r>
              <a:rPr lang="en-CA" dirty="0"/>
              <a:t>- not everything has been proven</a:t>
            </a:r>
          </a:p>
          <a:p>
            <a:pPr marL="0" indent="0">
              <a:buNone/>
            </a:pPr>
            <a:r>
              <a:rPr lang="en-CA" dirty="0"/>
              <a:t>- not everything can be proven (miracles)</a:t>
            </a:r>
          </a:p>
          <a:p>
            <a:pPr marL="0" indent="0">
              <a:buNone/>
            </a:pPr>
            <a:r>
              <a:rPr lang="en-CA" dirty="0"/>
              <a:t>- overstating one’s case (fundamentalism)</a:t>
            </a:r>
          </a:p>
        </p:txBody>
      </p:sp>
      <p:pic>
        <p:nvPicPr>
          <p:cNvPr id="4" name="Picture 4" descr="http://archaeology.mrdonn.org/banner_archaeology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83260"/>
            <a:ext cx="3813391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poster.4teachers.org/imgFilePoster/3847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550902"/>
            <a:ext cx="3552329" cy="2189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answersingenesis.org/assets/images/articles/nab/opposing-view-din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562575"/>
            <a:ext cx="3510558" cy="218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16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10348</TotalTime>
  <Words>707</Words>
  <Application>Microsoft Office PowerPoint</Application>
  <PresentationFormat>On-screen Show (4:3)</PresentationFormat>
  <Paragraphs>107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Comic Sans MS</vt:lpstr>
      <vt:lpstr>Times New Roman</vt:lpstr>
      <vt:lpstr>1_Office Theme</vt:lpstr>
      <vt:lpstr>Catechism  </vt:lpstr>
      <vt:lpstr>Psalm 14:1,2</vt:lpstr>
      <vt:lpstr>Bible Study: Acts 17 &amp; 1Cor 1&amp;2</vt:lpstr>
      <vt:lpstr>Bible Study: Acts 17 &amp; 1Cor 1&amp;2</vt:lpstr>
      <vt:lpstr>Bible Study: Acts 17 &amp; 1Cor 1&amp;2</vt:lpstr>
      <vt:lpstr>Bible Study: Acts 17 &amp; 1Cor 1&amp;2</vt:lpstr>
      <vt:lpstr>Three Approaches</vt:lpstr>
      <vt:lpstr>Evidentialism</vt:lpstr>
      <vt:lpstr>Evidentialism</vt:lpstr>
      <vt:lpstr>Philosophical &amp; Presuppositionalism</vt:lpstr>
      <vt:lpstr>Presuppositionalism</vt:lpstr>
      <vt:lpstr>Fideism</vt:lpstr>
      <vt:lpstr>Fideism</vt:lpstr>
      <vt:lpstr>Useful or not?</vt:lpstr>
      <vt:lpstr>Belief in the existence of a divine being</vt:lpstr>
      <vt:lpstr>Views on the existence of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268</cp:revision>
  <cp:lastPrinted>2016-09-01T00:01:43Z</cp:lastPrinted>
  <dcterms:created xsi:type="dcterms:W3CDTF">2008-08-14T09:20:46Z</dcterms:created>
  <dcterms:modified xsi:type="dcterms:W3CDTF">2025-09-10T16:18:49Z</dcterms:modified>
</cp:coreProperties>
</file>