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371" r:id="rId2"/>
    <p:sldId id="1045" r:id="rId3"/>
    <p:sldId id="1046" r:id="rId4"/>
    <p:sldId id="1031" r:id="rId5"/>
    <p:sldId id="1047" r:id="rId6"/>
    <p:sldId id="1044" r:id="rId7"/>
    <p:sldId id="1033" r:id="rId8"/>
    <p:sldId id="1037" r:id="rId9"/>
    <p:sldId id="1032" r:id="rId10"/>
    <p:sldId id="1048" r:id="rId11"/>
    <p:sldId id="1034" r:id="rId12"/>
    <p:sldId id="1035" r:id="rId13"/>
    <p:sldId id="1036" r:id="rId14"/>
    <p:sldId id="1038" r:id="rId15"/>
    <p:sldId id="1039" r:id="rId16"/>
    <p:sldId id="1043" r:id="rId17"/>
  </p:sldIdLst>
  <p:sldSz cx="9144000" cy="6858000" type="screen4x3"/>
  <p:notesSz cx="6950075" cy="9167813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7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990000"/>
    <a:srgbClr val="FFFF99"/>
    <a:srgbClr val="FF0000"/>
    <a:srgbClr val="FFFF66"/>
    <a:srgbClr val="FFFF00"/>
    <a:srgbClr val="FF33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666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650" y="-84"/>
      </p:cViewPr>
      <p:guideLst>
        <p:guide orient="horz" pos="2887"/>
        <p:guide pos="218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F28DD43C-667A-42DC-8367-7C2B4818932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239870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57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703263"/>
            <a:ext cx="4595813" cy="3446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360863"/>
            <a:ext cx="5060950" cy="415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7850794-3A2F-44F7-B6DD-BC6F758FC65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404645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C0F26D-16A3-4FD0-980F-0CBFB4FA9FBC}" type="slidenum">
              <a:rPr lang="en-GB" altLang="en-US"/>
              <a:pPr/>
              <a:t>1</a:t>
            </a:fld>
            <a:endParaRPr lang="en-GB" altLang="en-US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5855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227E6-B611-4E56-AAED-4C014944789B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627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227E6-B611-4E56-AAED-4C014944789B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3883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227E6-B611-4E56-AAED-4C014944789B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321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Over 5:00 minutes long.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227E6-B611-4E56-AAED-4C014944789B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244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3985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0739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0613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2974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7795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6532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9172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8843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995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7746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5833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215987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447800"/>
          </a:xfrm>
        </p:spPr>
        <p:txBody>
          <a:bodyPr anchor="ctr"/>
          <a:lstStyle/>
          <a:p>
            <a:r>
              <a:rPr lang="en-GB" altLang="en-US" sz="4000"/>
              <a:t>Catechism </a:t>
            </a:r>
            <a:br>
              <a:rPr lang="en-GB" altLang="en-US" sz="4000"/>
            </a:br>
            <a:r>
              <a:rPr lang="en-GB" altLang="en-US" sz="4000"/>
              <a:t>The Need for Faith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GB" altLang="en-US" sz="2800"/>
          </a:p>
          <a:p>
            <a:r>
              <a:rPr lang="en-GB" altLang="en-US" sz="2800"/>
              <a:t>Lesson 5</a:t>
            </a:r>
          </a:p>
          <a:p>
            <a:r>
              <a:rPr lang="en-GB" altLang="en-US" sz="2800"/>
              <a:t>God keeps His Word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Adam, where are you?</a:t>
            </a:r>
          </a:p>
        </p:txBody>
      </p:sp>
      <p:pic>
        <p:nvPicPr>
          <p:cNvPr id="4" name="Don Francisco - Adam Where Are You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08" y="980728"/>
            <a:ext cx="7272808" cy="545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7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altLang="en-US"/>
              <a:t>God punishes sin</a:t>
            </a:r>
          </a:p>
        </p:txBody>
      </p:sp>
      <p:sp>
        <p:nvSpPr>
          <p:cNvPr id="909315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4191000" cy="5638800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dirty="0"/>
              <a:t>We’ll read Genesis 6:1-13</a:t>
            </a:r>
          </a:p>
          <a:p>
            <a:pPr>
              <a:buFontTx/>
              <a:buNone/>
            </a:pPr>
            <a:endParaRPr lang="en-GB" altLang="en-US" dirty="0"/>
          </a:p>
          <a:p>
            <a:pPr>
              <a:buFontTx/>
              <a:buNone/>
            </a:pPr>
            <a:r>
              <a:rPr lang="en-GB" altLang="en-US" dirty="0"/>
              <a:t>Write down some thoughts on these questions:</a:t>
            </a:r>
          </a:p>
          <a:p>
            <a:pPr>
              <a:buFontTx/>
              <a:buNone/>
            </a:pPr>
            <a:r>
              <a:rPr lang="en-GB" altLang="en-US" dirty="0"/>
              <a:t>- Was God’s punishment deserved?</a:t>
            </a:r>
          </a:p>
          <a:p>
            <a:pPr>
              <a:buFontTx/>
              <a:buChar char="-"/>
            </a:pPr>
            <a:r>
              <a:rPr lang="en-GB" altLang="en-US" dirty="0"/>
              <a:t>Was God’s punishment fair?</a:t>
            </a:r>
          </a:p>
          <a:p>
            <a:pPr>
              <a:buFontTx/>
              <a:buChar char="-"/>
            </a:pPr>
            <a:endParaRPr lang="en-GB" altLang="en-US" dirty="0"/>
          </a:p>
          <a:p>
            <a:pPr marL="0" indent="0">
              <a:buNone/>
            </a:pPr>
            <a:r>
              <a:rPr lang="en-GB" altLang="en-US" dirty="0"/>
              <a:t>We will discuss them</a:t>
            </a:r>
          </a:p>
          <a:p>
            <a:pPr>
              <a:buFontTx/>
              <a:buNone/>
            </a:pPr>
            <a:endParaRPr lang="en-GB" altLang="en-US" dirty="0"/>
          </a:p>
          <a:p>
            <a:pPr>
              <a:buFontTx/>
              <a:buNone/>
            </a:pPr>
            <a:endParaRPr lang="en-GB" altLang="en-US" dirty="0"/>
          </a:p>
          <a:p>
            <a:pPr>
              <a:buFontTx/>
              <a:buNone/>
            </a:pPr>
            <a:endParaRPr lang="en-GB" altLang="en-US" dirty="0"/>
          </a:p>
          <a:p>
            <a:pPr>
              <a:buFontTx/>
              <a:buNone/>
            </a:pPr>
            <a:endParaRPr lang="en-GB" altLang="en-US" dirty="0"/>
          </a:p>
        </p:txBody>
      </p:sp>
      <p:pic>
        <p:nvPicPr>
          <p:cNvPr id="909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 r="4532"/>
          <a:stretch>
            <a:fillRect/>
          </a:stretch>
        </p:blipFill>
        <p:spPr bwMode="auto">
          <a:xfrm>
            <a:off x="4788024" y="1414396"/>
            <a:ext cx="4355976" cy="544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G:\Backup - juni 2009\Mijn afbeeldingen\Liturgy\Liturgie\bijbellez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Just punishments</a:t>
            </a:r>
          </a:p>
        </p:txBody>
      </p:sp>
      <p:sp>
        <p:nvSpPr>
          <p:cNvPr id="910339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9144000" cy="990600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dirty="0"/>
              <a:t>Think of other accounts in the Bible that describe a sin and the punishment of God for that sin.</a:t>
            </a:r>
          </a:p>
        </p:txBody>
      </p:sp>
      <p:sp>
        <p:nvSpPr>
          <p:cNvPr id="910340" name="Rectangle 4"/>
          <p:cNvSpPr>
            <a:spLocks noChangeArrowheads="1"/>
          </p:cNvSpPr>
          <p:nvPr/>
        </p:nvSpPr>
        <p:spPr bwMode="auto">
          <a:xfrm>
            <a:off x="0" y="2514600"/>
            <a:ext cx="9144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buFontTx/>
              <a:buNone/>
            </a:pPr>
            <a:r>
              <a:rPr lang="en-GB" altLang="en-US" b="1" u="sng" dirty="0">
                <a:solidFill>
                  <a:srgbClr val="FF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</a:t>
            </a:r>
            <a:r>
              <a:rPr lang="en-GB" altLang="en-US" b="1" dirty="0">
                <a:solidFill>
                  <a:srgbClr val="FF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</a:t>
            </a:r>
            <a:r>
              <a:rPr lang="en-GB" altLang="en-US" b="1" u="sng" dirty="0">
                <a:solidFill>
                  <a:srgbClr val="FF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Punishment</a:t>
            </a:r>
            <a:endParaRPr lang="en-GB" altLang="en-US" dirty="0">
              <a:solidFill>
                <a:srgbClr val="FF99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en-GB" altLang="en-US" dirty="0">
                <a:solidFill>
                  <a:srgbClr val="FF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Violence and corruption		World wide flood</a:t>
            </a:r>
          </a:p>
          <a:p>
            <a:pPr>
              <a:buFontTx/>
              <a:buNone/>
            </a:pPr>
            <a:r>
              <a:rPr lang="en-GB" altLang="en-US" dirty="0">
                <a:solidFill>
                  <a:srgbClr val="FF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Tower of Babel			Confusion of languages</a:t>
            </a:r>
          </a:p>
          <a:p>
            <a:pPr>
              <a:buFontTx/>
              <a:buNone/>
            </a:pPr>
            <a:r>
              <a:rPr lang="en-GB" altLang="en-US" dirty="0">
                <a:solidFill>
                  <a:srgbClr val="FF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Sodom and Gomorrah		Destruction</a:t>
            </a:r>
          </a:p>
          <a:p>
            <a:pPr>
              <a:buFontTx/>
              <a:buNone/>
            </a:pPr>
            <a:r>
              <a:rPr lang="en-GB" altLang="en-US" dirty="0">
                <a:solidFill>
                  <a:srgbClr val="FF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Golden Calf				Israelites killed</a:t>
            </a:r>
          </a:p>
          <a:p>
            <a:pPr>
              <a:buFontTx/>
              <a:buNone/>
            </a:pPr>
            <a:r>
              <a:rPr lang="en-GB" altLang="en-US" dirty="0">
                <a:solidFill>
                  <a:srgbClr val="FF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David counts the people		3 days of pestilence</a:t>
            </a:r>
          </a:p>
          <a:p>
            <a:pPr>
              <a:buFontTx/>
              <a:buNone/>
            </a:pPr>
            <a:r>
              <a:rPr lang="en-GB" altLang="en-US" dirty="0">
                <a:solidFill>
                  <a:srgbClr val="FF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Apostasy				Philistines, Babylon</a:t>
            </a:r>
          </a:p>
          <a:p>
            <a:pPr>
              <a:buFontTx/>
              <a:buNone/>
            </a:pPr>
            <a:r>
              <a:rPr lang="en-GB" altLang="en-US" dirty="0">
                <a:solidFill>
                  <a:srgbClr val="FF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Rejection of Messiah		Destruction of temple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0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0340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Catechism</a:t>
            </a:r>
          </a:p>
        </p:txBody>
      </p:sp>
      <p:sp>
        <p:nvSpPr>
          <p:cNvPr id="911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 i="1">
                <a:solidFill>
                  <a:srgbClr val="FFFF00"/>
                </a:solidFill>
              </a:rPr>
              <a:t>10. Q. Will God allow such disobedience and apostasy</a:t>
            </a:r>
          </a:p>
          <a:p>
            <a:pPr>
              <a:buFontTx/>
              <a:buNone/>
            </a:pPr>
            <a:r>
              <a:rPr lang="en-GB" altLang="en-US" i="1">
                <a:solidFill>
                  <a:srgbClr val="FFFF00"/>
                </a:solidFill>
              </a:rPr>
              <a:t>to go unpunished?</a:t>
            </a:r>
          </a:p>
          <a:p>
            <a:pPr>
              <a:buFontTx/>
              <a:buNone/>
            </a:pPr>
            <a:r>
              <a:rPr lang="en-GB" altLang="en-US" i="1">
                <a:solidFill>
                  <a:srgbClr val="FFFF00"/>
                </a:solidFill>
              </a:rPr>
              <a:t>A. Certainly not. He is terribly displeased </a:t>
            </a:r>
          </a:p>
          <a:p>
            <a:pPr>
              <a:buFontTx/>
              <a:buNone/>
            </a:pPr>
            <a:r>
              <a:rPr lang="en-GB" altLang="en-US" i="1">
                <a:solidFill>
                  <a:srgbClr val="FFFF00"/>
                </a:solidFill>
              </a:rPr>
              <a:t>	with our original sin </a:t>
            </a:r>
          </a:p>
          <a:p>
            <a:pPr>
              <a:buFontTx/>
              <a:buNone/>
            </a:pPr>
            <a:r>
              <a:rPr lang="en-GB" altLang="en-US" i="1">
                <a:solidFill>
                  <a:srgbClr val="FFFF00"/>
                </a:solidFill>
              </a:rPr>
              <a:t>	as well as our actual sins.</a:t>
            </a:r>
          </a:p>
          <a:p>
            <a:pPr>
              <a:buFontTx/>
              <a:buNone/>
            </a:pPr>
            <a:r>
              <a:rPr lang="en-GB" altLang="en-US" i="1">
                <a:solidFill>
                  <a:srgbClr val="FFFF00"/>
                </a:solidFill>
              </a:rPr>
              <a:t>Therefore He will punish them by a just judgment</a:t>
            </a:r>
          </a:p>
          <a:p>
            <a:pPr>
              <a:buFontTx/>
              <a:buNone/>
            </a:pPr>
            <a:r>
              <a:rPr lang="en-GB" altLang="en-US" i="1">
                <a:solidFill>
                  <a:srgbClr val="FFFF00"/>
                </a:solidFill>
              </a:rPr>
              <a:t>both now and eternally, as He has declared:</a:t>
            </a:r>
          </a:p>
          <a:p>
            <a:pPr>
              <a:buFontTx/>
              <a:buNone/>
            </a:pPr>
            <a:r>
              <a:rPr lang="en-GB" altLang="en-US" i="1">
                <a:solidFill>
                  <a:srgbClr val="FF9933"/>
                </a:solidFill>
              </a:rPr>
              <a:t>Cursed is everyone who does not continue to do everything written in the Book of the Law (Galatians 3:10).</a:t>
            </a:r>
            <a:endParaRPr lang="en-GB" altLang="en-US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Our sinfulness</a:t>
            </a:r>
          </a:p>
        </p:txBody>
      </p:sp>
      <p:sp>
        <p:nvSpPr>
          <p:cNvPr id="913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GB" altLang="en-US" dirty="0">
                <a:solidFill>
                  <a:srgbClr val="00FF00"/>
                </a:solidFill>
              </a:rPr>
              <a:t>a. The origin of sin, our sinful nature. </a:t>
            </a:r>
          </a:p>
          <a:p>
            <a:pPr marL="0" indent="0">
              <a:buNone/>
            </a:pPr>
            <a:r>
              <a:rPr lang="en-GB" altLang="en-US" dirty="0">
                <a:solidFill>
                  <a:srgbClr val="00FF00"/>
                </a:solidFill>
              </a:rPr>
              <a:t>     b. This is the same for everyone.</a:t>
            </a:r>
          </a:p>
          <a:p>
            <a:pPr marL="514350" indent="-514350">
              <a:buFontTx/>
              <a:buAutoNum type="arabicPeriod" startAt="2"/>
            </a:pPr>
            <a:r>
              <a:rPr lang="en-GB" altLang="en-US" dirty="0">
                <a:solidFill>
                  <a:srgbClr val="00FF00"/>
                </a:solidFill>
              </a:rPr>
              <a:t>a. The sins of commission and omission, the wrongs we do and the good we do not do. </a:t>
            </a:r>
          </a:p>
          <a:p>
            <a:pPr marL="0" indent="0">
              <a:buNone/>
            </a:pPr>
            <a:r>
              <a:rPr lang="en-GB" altLang="en-US" dirty="0">
                <a:solidFill>
                  <a:srgbClr val="00FF00"/>
                </a:solidFill>
              </a:rPr>
              <a:t>     b. This is different per person.</a:t>
            </a:r>
          </a:p>
          <a:p>
            <a:pPr>
              <a:buFontTx/>
              <a:buNone/>
            </a:pPr>
            <a:r>
              <a:rPr lang="en-GB" altLang="en-US" dirty="0">
                <a:solidFill>
                  <a:srgbClr val="00FF00"/>
                </a:solidFill>
              </a:rPr>
              <a:t>3. Actual sins arise from original sin.</a:t>
            </a:r>
          </a:p>
          <a:p>
            <a:pPr>
              <a:buFontTx/>
              <a:buNone/>
            </a:pPr>
            <a:r>
              <a:rPr lang="en-GB" altLang="en-US" dirty="0">
                <a:solidFill>
                  <a:srgbClr val="00FF00"/>
                </a:solidFill>
              </a:rPr>
              <a:t>4. As everybody sins against the law, by nature all are cursed by God.</a:t>
            </a:r>
          </a:p>
        </p:txBody>
      </p:sp>
      <p:pic>
        <p:nvPicPr>
          <p:cNvPr id="5" name="Picture 5" descr="C:\Documents and Settings\Karlo Janssen\Mijn documenten\Downloads\Dit Koningskind\kidsmoment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6632"/>
            <a:ext cx="1524000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34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A counter argument</a:t>
            </a:r>
          </a:p>
        </p:txBody>
      </p:sp>
      <p:sp>
        <p:nvSpPr>
          <p:cNvPr id="914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 i="1">
                <a:solidFill>
                  <a:srgbClr val="FFFF00"/>
                </a:solidFill>
              </a:rPr>
              <a:t>11. Q. But is God not also merciful?</a:t>
            </a:r>
          </a:p>
          <a:p>
            <a:pPr>
              <a:buFontTx/>
              <a:buNone/>
            </a:pPr>
            <a:endParaRPr lang="en-GB" altLang="en-US" i="1">
              <a:solidFill>
                <a:srgbClr val="FFFF00"/>
              </a:solidFill>
            </a:endParaRPr>
          </a:p>
          <a:p>
            <a:pPr>
              <a:buFontTx/>
              <a:buNone/>
            </a:pPr>
            <a:r>
              <a:rPr lang="en-GB" altLang="en-US" i="1">
                <a:solidFill>
                  <a:srgbClr val="FFFF00"/>
                </a:solidFill>
              </a:rPr>
              <a:t>A. God is indeed merciful, but He is also just.</a:t>
            </a:r>
          </a:p>
          <a:p>
            <a:pPr>
              <a:buFontTx/>
              <a:buNone/>
            </a:pPr>
            <a:r>
              <a:rPr lang="en-GB" altLang="en-US" i="1">
                <a:solidFill>
                  <a:srgbClr val="FFFF00"/>
                </a:solidFill>
              </a:rPr>
              <a:t>His justice requires that sin committed</a:t>
            </a:r>
          </a:p>
          <a:p>
            <a:pPr>
              <a:buFontTx/>
              <a:buNone/>
            </a:pPr>
            <a:r>
              <a:rPr lang="en-GB" altLang="en-US" i="1">
                <a:solidFill>
                  <a:srgbClr val="FFFF00"/>
                </a:solidFill>
              </a:rPr>
              <a:t>		against the most high majesty of God</a:t>
            </a:r>
          </a:p>
          <a:p>
            <a:pPr>
              <a:buFontTx/>
              <a:buNone/>
            </a:pPr>
            <a:r>
              <a:rPr lang="en-GB" altLang="en-US" i="1">
                <a:solidFill>
                  <a:srgbClr val="FFFF00"/>
                </a:solidFill>
              </a:rPr>
              <a:t>	also be punished with the most severe,</a:t>
            </a:r>
          </a:p>
          <a:p>
            <a:pPr>
              <a:buFontTx/>
              <a:buNone/>
            </a:pPr>
            <a:r>
              <a:rPr lang="en-GB" altLang="en-US" i="1">
                <a:solidFill>
                  <a:srgbClr val="FFFF00"/>
                </a:solidFill>
              </a:rPr>
              <a:t>		that is, </a:t>
            </a:r>
          </a:p>
          <a:p>
            <a:pPr>
              <a:buFontTx/>
              <a:buNone/>
            </a:pPr>
            <a:r>
              <a:rPr lang="en-GB" altLang="en-US" i="1">
                <a:solidFill>
                  <a:srgbClr val="FFFF00"/>
                </a:solidFill>
              </a:rPr>
              <a:t>		with everlasting, punishment of body and soul.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Mercy and Justice</a:t>
            </a:r>
          </a:p>
        </p:txBody>
      </p:sp>
      <p:sp>
        <p:nvSpPr>
          <p:cNvPr id="918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 dirty="0"/>
              <a:t>God is </a:t>
            </a:r>
            <a:r>
              <a:rPr lang="en-GB" altLang="en-US" dirty="0">
                <a:solidFill>
                  <a:srgbClr val="00FF00"/>
                </a:solidFill>
              </a:rPr>
              <a:t>just </a:t>
            </a:r>
            <a:r>
              <a:rPr lang="en-GB" altLang="en-US" dirty="0"/>
              <a:t>in His </a:t>
            </a:r>
            <a:r>
              <a:rPr lang="en-GB" altLang="en-US" dirty="0">
                <a:solidFill>
                  <a:srgbClr val="00FF00"/>
                </a:solidFill>
              </a:rPr>
              <a:t>mercy </a:t>
            </a:r>
            <a:r>
              <a:rPr lang="en-GB" altLang="en-US" dirty="0"/>
              <a:t>and</a:t>
            </a:r>
            <a:r>
              <a:rPr lang="en-GB" altLang="en-US" dirty="0">
                <a:solidFill>
                  <a:srgbClr val="00FF00"/>
                </a:solidFill>
              </a:rPr>
              <a:t> merciful </a:t>
            </a:r>
            <a:r>
              <a:rPr lang="en-GB" altLang="en-US" dirty="0"/>
              <a:t>in His </a:t>
            </a:r>
            <a:r>
              <a:rPr lang="en-GB" altLang="en-US" dirty="0">
                <a:solidFill>
                  <a:srgbClr val="00FF00"/>
                </a:solidFill>
              </a:rPr>
              <a:t>justice. </a:t>
            </a:r>
          </a:p>
          <a:p>
            <a:pPr>
              <a:buFontTx/>
              <a:buNone/>
            </a:pPr>
            <a:r>
              <a:rPr lang="en-GB" altLang="en-US" dirty="0"/>
              <a:t>His justice is: </a:t>
            </a:r>
            <a:r>
              <a:rPr lang="en-GB" altLang="en-US" dirty="0">
                <a:solidFill>
                  <a:srgbClr val="00FF00"/>
                </a:solidFill>
              </a:rPr>
              <a:t>the punishment will be meted out.</a:t>
            </a:r>
          </a:p>
          <a:p>
            <a:pPr>
              <a:buFontTx/>
              <a:buNone/>
            </a:pPr>
            <a:r>
              <a:rPr lang="en-GB" altLang="en-US" dirty="0"/>
              <a:t>His mercy is: </a:t>
            </a:r>
            <a:r>
              <a:rPr lang="en-GB" altLang="en-US" dirty="0">
                <a:solidFill>
                  <a:srgbClr val="00FF00"/>
                </a:solidFill>
              </a:rPr>
              <a:t>the Son of God undergoes it for God’s chosen.</a:t>
            </a:r>
          </a:p>
        </p:txBody>
      </p:sp>
      <p:sp>
        <p:nvSpPr>
          <p:cNvPr id="918532" name="Text Box 4"/>
          <p:cNvSpPr txBox="1">
            <a:spLocks noChangeArrowheads="1"/>
          </p:cNvSpPr>
          <p:nvPr/>
        </p:nvSpPr>
        <p:spPr bwMode="auto">
          <a:xfrm>
            <a:off x="769620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91853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98" y="3021759"/>
            <a:ext cx="3016093" cy="3836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853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" t="5881" r="2382" b="4378"/>
          <a:stretch>
            <a:fillRect/>
          </a:stretch>
        </p:blipFill>
        <p:spPr bwMode="auto">
          <a:xfrm>
            <a:off x="4953000" y="3021759"/>
            <a:ext cx="3224158" cy="3836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8531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Psalm 98:1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664" y="1219200"/>
            <a:ext cx="7596336" cy="56388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Sing to the </a:t>
            </a:r>
            <a:r>
              <a:rPr lang="en-US" cap="small" dirty="0">
                <a:solidFill>
                  <a:schemeClr val="tx1"/>
                </a:solidFill>
              </a:rPr>
              <a:t>Lord</a:t>
            </a:r>
            <a:r>
              <a:rPr lang="en-US" dirty="0">
                <a:solidFill>
                  <a:schemeClr val="tx1"/>
                </a:solidFill>
              </a:rPr>
              <a:t>, a new song voicing,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for mighty wonders he has done.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His right hand and his arm most holy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the victory for him have won.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The L</a:t>
            </a:r>
            <a:r>
              <a:rPr lang="en-US" cap="small" dirty="0">
                <a:solidFill>
                  <a:schemeClr val="tx1"/>
                </a:solidFill>
              </a:rPr>
              <a:t>ord</a:t>
            </a:r>
            <a:r>
              <a:rPr lang="en-US" dirty="0">
                <a:solidFill>
                  <a:schemeClr val="tx1"/>
                </a:solidFill>
              </a:rPr>
              <a:t> has blessed us with salvation;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his righteousness has he made known.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He has revealed to all the nations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that justice issues from his throne.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93454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218" name="Rectangle 307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The Plunge into Sin</a:t>
            </a:r>
          </a:p>
        </p:txBody>
      </p:sp>
      <p:sp>
        <p:nvSpPr>
          <p:cNvPr id="905219" name="Rectangle 3075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6629400" cy="5638800"/>
          </a:xfrm>
        </p:spPr>
        <p:txBody>
          <a:bodyPr/>
          <a:lstStyle/>
          <a:p>
            <a:pPr>
              <a:buFontTx/>
              <a:buNone/>
            </a:pPr>
            <a:r>
              <a:rPr lang="en-GB" dirty="0"/>
              <a:t>At the </a:t>
            </a:r>
            <a:r>
              <a:rPr lang="en-GB" dirty="0">
                <a:solidFill>
                  <a:srgbClr val="00FF00"/>
                </a:solidFill>
              </a:rPr>
              <a:t>instigation of the serpent</a:t>
            </a:r>
            <a:br>
              <a:rPr lang="en-GB" dirty="0"/>
            </a:br>
            <a:r>
              <a:rPr lang="en-GB" dirty="0"/>
              <a:t>(the serpent lied to the woman)</a:t>
            </a:r>
          </a:p>
          <a:p>
            <a:pPr>
              <a:buFontTx/>
              <a:buNone/>
            </a:pPr>
            <a:r>
              <a:rPr lang="en-GB" dirty="0"/>
              <a:t>in </a:t>
            </a:r>
            <a:r>
              <a:rPr lang="en-GB" dirty="0">
                <a:solidFill>
                  <a:srgbClr val="00FF00"/>
                </a:solidFill>
              </a:rPr>
              <a:t>deliberate disobedience</a:t>
            </a:r>
            <a:br>
              <a:rPr lang="en-GB" dirty="0"/>
            </a:br>
            <a:r>
              <a:rPr lang="en-GB" dirty="0"/>
              <a:t>(the man and the woman knew what</a:t>
            </a:r>
            <a:br>
              <a:rPr lang="en-GB" dirty="0"/>
            </a:br>
            <a:r>
              <a:rPr lang="en-GB" dirty="0"/>
              <a:t> they were doing)</a:t>
            </a:r>
          </a:p>
          <a:p>
            <a:pPr>
              <a:buFontTx/>
              <a:buNone/>
            </a:pPr>
            <a:r>
              <a:rPr lang="en-GB" dirty="0"/>
              <a:t>humanity </a:t>
            </a:r>
            <a:r>
              <a:rPr lang="en-GB" dirty="0">
                <a:solidFill>
                  <a:srgbClr val="00FF00"/>
                </a:solidFill>
              </a:rPr>
              <a:t>plunged itself into sin.</a:t>
            </a:r>
            <a:endParaRPr lang="en-GB" dirty="0"/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/>
              <a:t>The man and woman </a:t>
            </a:r>
            <a:r>
              <a:rPr lang="en-GB" dirty="0">
                <a:solidFill>
                  <a:srgbClr val="00FF00"/>
                </a:solidFill>
              </a:rPr>
              <a:t>‘hide’ from each other and hide from God.</a:t>
            </a:r>
          </a:p>
          <a:p>
            <a:pPr>
              <a:buFontTx/>
              <a:buNone/>
            </a:pPr>
            <a:r>
              <a:rPr lang="en-GB" dirty="0"/>
              <a:t>God, however, </a:t>
            </a:r>
            <a:r>
              <a:rPr lang="en-GB" dirty="0">
                <a:solidFill>
                  <a:srgbClr val="00FF00"/>
                </a:solidFill>
              </a:rPr>
              <a:t>comes to find them.</a:t>
            </a:r>
            <a:endParaRPr lang="en-GB" dirty="0"/>
          </a:p>
        </p:txBody>
      </p:sp>
      <p:pic>
        <p:nvPicPr>
          <p:cNvPr id="905221" name="Picture 3077" descr="E:\Catechism\2005-2006 - Hoek\Ik Geloof 1\Adam, Eve and Snak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963" y="0"/>
            <a:ext cx="2459037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5222" name="Picture 30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3200400"/>
            <a:ext cx="245745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631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521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With the Fall into Sin</a:t>
            </a:r>
          </a:p>
        </p:txBody>
      </p:sp>
      <p:sp>
        <p:nvSpPr>
          <p:cNvPr id="906243" name="Rectangle 3"/>
          <p:cNvSpPr>
            <a:spLocks noGrp="1" noChangeArrowheads="1"/>
          </p:cNvSpPr>
          <p:nvPr>
            <p:ph idx="1"/>
          </p:nvPr>
        </p:nvSpPr>
        <p:spPr>
          <a:xfrm>
            <a:off x="0" y="4648200"/>
            <a:ext cx="9144000" cy="2209800"/>
          </a:xfrm>
        </p:spPr>
        <p:txBody>
          <a:bodyPr/>
          <a:lstStyle/>
          <a:p>
            <a:pPr algn="ctr">
              <a:buFontTx/>
              <a:buNone/>
            </a:pPr>
            <a:r>
              <a:rPr lang="en-GB" altLang="en-US" dirty="0"/>
              <a:t>How will God react?</a:t>
            </a:r>
          </a:p>
          <a:p>
            <a:pPr>
              <a:buFontTx/>
              <a:buNone/>
            </a:pPr>
            <a:r>
              <a:rPr lang="en-GB" altLang="en-US" dirty="0"/>
              <a:t>	</a:t>
            </a:r>
            <a:endParaRPr lang="en-GB" altLang="en-US" dirty="0">
              <a:solidFill>
                <a:srgbClr val="00FF00"/>
              </a:solidFill>
            </a:endParaRPr>
          </a:p>
        </p:txBody>
      </p:sp>
      <p:sp>
        <p:nvSpPr>
          <p:cNvPr id="906244" name="Rectangle 4"/>
          <p:cNvSpPr>
            <a:spLocks noChangeArrowheads="1"/>
          </p:cNvSpPr>
          <p:nvPr/>
        </p:nvSpPr>
        <p:spPr bwMode="auto">
          <a:xfrm>
            <a:off x="609600" y="1295400"/>
            <a:ext cx="3886200" cy="27432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buFontTx/>
              <a:buNone/>
            </a:pPr>
            <a:r>
              <a:rPr lang="nl-NL" altLang="en-US">
                <a:solidFill>
                  <a:srgbClr val="000000"/>
                </a:solidFill>
              </a:rPr>
              <a:t>God</a:t>
            </a:r>
          </a:p>
          <a:p>
            <a:pPr algn="ctr">
              <a:buFontTx/>
              <a:buNone/>
            </a:pPr>
            <a:endParaRPr lang="nl-NL" altLang="en-US"/>
          </a:p>
        </p:txBody>
      </p:sp>
      <p:sp>
        <p:nvSpPr>
          <p:cNvPr id="906245" name="Rectangle 5"/>
          <p:cNvSpPr>
            <a:spLocks noChangeArrowheads="1"/>
          </p:cNvSpPr>
          <p:nvPr/>
        </p:nvSpPr>
        <p:spPr bwMode="auto">
          <a:xfrm>
            <a:off x="4616450" y="1295400"/>
            <a:ext cx="4146550" cy="2705100"/>
          </a:xfrm>
          <a:prstGeom prst="rect">
            <a:avLst/>
          </a:prstGeom>
          <a:solidFill>
            <a:srgbClr val="000000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buFontTx/>
              <a:buNone/>
            </a:pPr>
            <a:r>
              <a:rPr lang="nl-NL" altLang="en-US" sz="2800">
                <a:solidFill>
                  <a:schemeClr val="bg2"/>
                </a:solidFill>
              </a:rPr>
              <a:t>Satan</a:t>
            </a:r>
          </a:p>
          <a:p>
            <a:pPr algn="ctr">
              <a:buFontTx/>
              <a:buNone/>
            </a:pPr>
            <a:r>
              <a:rPr lang="nl-NL" altLang="en-US" sz="2800">
                <a:solidFill>
                  <a:schemeClr val="bg2"/>
                </a:solidFill>
              </a:rPr>
              <a:t>+</a:t>
            </a:r>
          </a:p>
          <a:p>
            <a:pPr algn="ctr">
              <a:buFontTx/>
              <a:buNone/>
            </a:pPr>
            <a:r>
              <a:rPr lang="nl-NL" altLang="en-US" sz="2800">
                <a:solidFill>
                  <a:schemeClr val="bg2"/>
                </a:solidFill>
              </a:rPr>
              <a:t>mankind</a:t>
            </a:r>
            <a:endParaRPr lang="nl-NL" altLang="en-US">
              <a:solidFill>
                <a:schemeClr val="bg2"/>
              </a:solidFill>
            </a:endParaRPr>
          </a:p>
          <a:p>
            <a:pPr algn="ctr">
              <a:buFontTx/>
              <a:buNone/>
            </a:pPr>
            <a:endParaRPr lang="nl-NL" altLang="en-US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pPr algn="l"/>
            <a:r>
              <a:rPr lang="en-GB"/>
              <a:t>Bible Study: Genesis 3:14-19</a:t>
            </a:r>
          </a:p>
        </p:txBody>
      </p:sp>
      <p:pic>
        <p:nvPicPr>
          <p:cNvPr id="899076" name="Picture 4" descr="G:\Backup - juni 2009\Mijn afbeeldingen\Liturgy\Liturgie\bijbellez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88" y="1342360"/>
            <a:ext cx="8388424" cy="540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30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pPr algn="l"/>
            <a:r>
              <a:rPr lang="en-GB" altLang="en-US"/>
              <a:t>Bible Study: Genesis 3:14-19</a:t>
            </a:r>
          </a:p>
        </p:txBody>
      </p:sp>
      <p:sp>
        <p:nvSpPr>
          <p:cNvPr id="919555" name="Rectangle 3"/>
          <p:cNvSpPr>
            <a:spLocks noGrp="1" noChangeArrowheads="1"/>
          </p:cNvSpPr>
          <p:nvPr>
            <p:ph idx="1"/>
          </p:nvPr>
        </p:nvSpPr>
        <p:spPr>
          <a:xfrm>
            <a:off x="0" y="1371600"/>
            <a:ext cx="9144000" cy="5486400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dirty="0">
                <a:solidFill>
                  <a:srgbClr val="00FF00"/>
                </a:solidFill>
              </a:rPr>
              <a:t>1. The serpent became the lowest of all creatures.</a:t>
            </a:r>
          </a:p>
          <a:p>
            <a:pPr>
              <a:buFontTx/>
              <a:buNone/>
            </a:pPr>
            <a:r>
              <a:rPr lang="en-GB" altLang="en-US" dirty="0">
                <a:solidFill>
                  <a:srgbClr val="00FF00"/>
                </a:solidFill>
              </a:rPr>
              <a:t>2. One of enmity (being enemies)</a:t>
            </a:r>
          </a:p>
          <a:p>
            <a:pPr>
              <a:buFontTx/>
              <a:buNone/>
            </a:pPr>
            <a:r>
              <a:rPr lang="en-GB" altLang="en-US" dirty="0">
                <a:solidFill>
                  <a:srgbClr val="00FF00"/>
                </a:solidFill>
              </a:rPr>
              <a:t>3. The enmity between followers of God and rebels against God.</a:t>
            </a:r>
          </a:p>
          <a:p>
            <a:pPr>
              <a:buFontTx/>
              <a:buNone/>
            </a:pPr>
            <a:r>
              <a:rPr lang="en-GB" altLang="en-US" dirty="0">
                <a:solidFill>
                  <a:srgbClr val="00FF00"/>
                </a:solidFill>
              </a:rPr>
              <a:t>4. Pregnancy and child-rearing will be filled with labour. </a:t>
            </a:r>
          </a:p>
          <a:p>
            <a:pPr>
              <a:buFontTx/>
              <a:buNone/>
            </a:pPr>
            <a:r>
              <a:rPr lang="en-GB" altLang="en-US" dirty="0">
                <a:solidFill>
                  <a:srgbClr val="00FF00"/>
                </a:solidFill>
              </a:rPr>
              <a:t>5. The relationship between man and woman is filled with tension.</a:t>
            </a:r>
          </a:p>
          <a:p>
            <a:pPr>
              <a:buFontTx/>
              <a:buNone/>
            </a:pPr>
            <a:r>
              <a:rPr lang="en-GB" altLang="en-US" dirty="0">
                <a:solidFill>
                  <a:srgbClr val="00FF00"/>
                </a:solidFill>
              </a:rPr>
              <a:t>6. Leading the family and providing for them will be filled with labour.</a:t>
            </a:r>
          </a:p>
          <a:p>
            <a:pPr>
              <a:buFontTx/>
              <a:buNone/>
            </a:pPr>
            <a:r>
              <a:rPr lang="en-GB" altLang="en-US" dirty="0">
                <a:solidFill>
                  <a:srgbClr val="00FF00"/>
                </a:solidFill>
              </a:rPr>
              <a:t>7. Death would be a certainty. </a:t>
            </a:r>
          </a:p>
        </p:txBody>
      </p:sp>
      <p:pic>
        <p:nvPicPr>
          <p:cNvPr id="919556" name="Picture 4" descr="G:\Backup - juni 2009\Mijn afbeeldingen\Liturgy\Liturgie\bijbellez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9555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GO!</a:t>
            </a:r>
          </a:p>
        </p:txBody>
      </p:sp>
      <p:sp>
        <p:nvSpPr>
          <p:cNvPr id="908291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4419600" cy="5638800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dirty="0"/>
              <a:t>Man no longer </a:t>
            </a:r>
            <a:r>
              <a:rPr lang="en-GB" altLang="en-US" dirty="0">
                <a:solidFill>
                  <a:srgbClr val="00FF00"/>
                </a:solidFill>
              </a:rPr>
              <a:t>had the right to eat from the tree of life.  </a:t>
            </a:r>
          </a:p>
          <a:p>
            <a:pPr>
              <a:buFontTx/>
              <a:buNone/>
            </a:pPr>
            <a:r>
              <a:rPr lang="en-GB" altLang="en-US" dirty="0"/>
              <a:t>Life is only </a:t>
            </a:r>
            <a:r>
              <a:rPr lang="en-GB" altLang="en-US" dirty="0">
                <a:solidFill>
                  <a:srgbClr val="00FF00"/>
                </a:solidFill>
              </a:rPr>
              <a:t>for those who serve God perfectly.</a:t>
            </a:r>
          </a:p>
          <a:p>
            <a:pPr>
              <a:buFontTx/>
              <a:buNone/>
            </a:pPr>
            <a:r>
              <a:rPr lang="en-GB" altLang="en-US" dirty="0"/>
              <a:t>Hence</a:t>
            </a:r>
            <a:r>
              <a:rPr lang="en-GB" altLang="en-US" dirty="0">
                <a:solidFill>
                  <a:srgbClr val="00FF00"/>
                </a:solidFill>
              </a:rPr>
              <a:t> man was banished from Paradise.</a:t>
            </a:r>
          </a:p>
          <a:p>
            <a:pPr>
              <a:buFontTx/>
              <a:buNone/>
            </a:pPr>
            <a:r>
              <a:rPr lang="en-GB" altLang="en-US" dirty="0"/>
              <a:t>God did </a:t>
            </a:r>
            <a:r>
              <a:rPr lang="en-GB" altLang="en-US" dirty="0">
                <a:solidFill>
                  <a:srgbClr val="00FF00"/>
                </a:solidFill>
              </a:rPr>
              <a:t>allow man durable clothes made of animal skins.</a:t>
            </a:r>
          </a:p>
        </p:txBody>
      </p:sp>
      <p:sp>
        <p:nvSpPr>
          <p:cNvPr id="908292" name="Text Box 4"/>
          <p:cNvSpPr txBox="1">
            <a:spLocks noChangeArrowheads="1"/>
          </p:cNvSpPr>
          <p:nvPr/>
        </p:nvSpPr>
        <p:spPr bwMode="auto">
          <a:xfrm>
            <a:off x="769620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908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1143000"/>
            <a:ext cx="4494212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8291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Catechism</a:t>
            </a:r>
          </a:p>
        </p:txBody>
      </p:sp>
      <p:sp>
        <p:nvSpPr>
          <p:cNvPr id="912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 i="1">
                <a:solidFill>
                  <a:srgbClr val="FFFF00"/>
                </a:solidFill>
              </a:rPr>
              <a:t>9. Q. But does not God do man an injustice by requiring in His law what man cannot do?</a:t>
            </a:r>
          </a:p>
          <a:p>
            <a:pPr>
              <a:buFontTx/>
              <a:buNone/>
            </a:pPr>
            <a:r>
              <a:rPr lang="en-GB" altLang="en-US" i="1">
                <a:solidFill>
                  <a:srgbClr val="FFFF00"/>
                </a:solidFill>
              </a:rPr>
              <a:t>A. No,</a:t>
            </a:r>
          </a:p>
          <a:p>
            <a:pPr>
              <a:buFontTx/>
              <a:buNone/>
            </a:pPr>
            <a:r>
              <a:rPr lang="en-GB" altLang="en-US" i="1">
                <a:solidFill>
                  <a:srgbClr val="FFFF00"/>
                </a:solidFill>
              </a:rPr>
              <a:t>	for God so created man that he was able to do it.</a:t>
            </a:r>
          </a:p>
          <a:p>
            <a:pPr>
              <a:buFontTx/>
              <a:buNone/>
            </a:pPr>
            <a:r>
              <a:rPr lang="en-GB" altLang="en-US" i="1">
                <a:solidFill>
                  <a:srgbClr val="FFFF00"/>
                </a:solidFill>
              </a:rPr>
              <a:t>But man, </a:t>
            </a:r>
          </a:p>
          <a:p>
            <a:pPr>
              <a:buFontTx/>
              <a:buNone/>
            </a:pPr>
            <a:r>
              <a:rPr lang="en-GB" altLang="en-US" i="1">
                <a:solidFill>
                  <a:srgbClr val="FFFF00"/>
                </a:solidFill>
              </a:rPr>
              <a:t>		at the instigation of the devil,</a:t>
            </a:r>
          </a:p>
          <a:p>
            <a:pPr>
              <a:buFontTx/>
              <a:buNone/>
            </a:pPr>
            <a:r>
              <a:rPr lang="en-GB" altLang="en-US" i="1">
                <a:solidFill>
                  <a:srgbClr val="FFFF00"/>
                </a:solidFill>
              </a:rPr>
              <a:t>		in deliberate disobedience</a:t>
            </a:r>
          </a:p>
          <a:p>
            <a:pPr>
              <a:buFontTx/>
              <a:buNone/>
            </a:pPr>
            <a:r>
              <a:rPr lang="en-GB" altLang="en-US" i="1">
                <a:solidFill>
                  <a:srgbClr val="FFFF00"/>
                </a:solidFill>
              </a:rPr>
              <a:t>	robbed himself and all his descendants of these gifts.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The righteousness of God</a:t>
            </a:r>
          </a:p>
        </p:txBody>
      </p:sp>
      <p:sp>
        <p:nvSpPr>
          <p:cNvPr id="907267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7467600" cy="5638800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dirty="0"/>
              <a:t>God had clearly forbidden man</a:t>
            </a:r>
            <a:r>
              <a:rPr lang="en-GB" altLang="en-US" dirty="0">
                <a:solidFill>
                  <a:srgbClr val="00FF00"/>
                </a:solidFill>
              </a:rPr>
              <a:t> to eat from the Tree of Knowledge of Good and Evil.</a:t>
            </a:r>
          </a:p>
          <a:p>
            <a:pPr>
              <a:buFontTx/>
              <a:buNone/>
            </a:pPr>
            <a:r>
              <a:rPr lang="en-GB" altLang="en-US" dirty="0"/>
              <a:t>God had indicated </a:t>
            </a:r>
            <a:r>
              <a:rPr lang="en-GB" altLang="en-US" dirty="0">
                <a:solidFill>
                  <a:srgbClr val="00FF00"/>
                </a:solidFill>
              </a:rPr>
              <a:t>the penalty on eating would be death.</a:t>
            </a:r>
          </a:p>
          <a:p>
            <a:pPr>
              <a:buFontTx/>
              <a:buNone/>
            </a:pPr>
            <a:r>
              <a:rPr lang="en-GB" altLang="en-US" dirty="0"/>
              <a:t>The man and the woman</a:t>
            </a:r>
            <a:r>
              <a:rPr lang="en-GB" altLang="en-US" dirty="0">
                <a:solidFill>
                  <a:srgbClr val="00FF00"/>
                </a:solidFill>
              </a:rPr>
              <a:t> </a:t>
            </a:r>
            <a:r>
              <a:rPr lang="en-GB" altLang="en-US">
                <a:solidFill>
                  <a:srgbClr val="00FF00"/>
                </a:solidFill>
              </a:rPr>
              <a:t>sinned </a:t>
            </a:r>
            <a:br>
              <a:rPr lang="en-GB" altLang="en-US">
                <a:solidFill>
                  <a:srgbClr val="00FF00"/>
                </a:solidFill>
              </a:rPr>
            </a:br>
            <a:r>
              <a:rPr lang="en-GB" altLang="en-US" i="1">
                <a:solidFill>
                  <a:srgbClr val="00FF00"/>
                </a:solidFill>
              </a:rPr>
              <a:t>deliberately</a:t>
            </a:r>
            <a:r>
              <a:rPr lang="en-GB" altLang="en-US" dirty="0">
                <a:solidFill>
                  <a:srgbClr val="00FF00"/>
                </a:solidFill>
              </a:rPr>
              <a:t>, </a:t>
            </a:r>
            <a:r>
              <a:rPr lang="en-GB" altLang="en-US" dirty="0"/>
              <a:t>they could be </a:t>
            </a:r>
            <a:r>
              <a:rPr lang="en-GB" altLang="en-US">
                <a:solidFill>
                  <a:srgbClr val="00FF00"/>
                </a:solidFill>
              </a:rPr>
              <a:t>held </a:t>
            </a:r>
            <a:br>
              <a:rPr lang="en-GB" altLang="en-US">
                <a:solidFill>
                  <a:srgbClr val="00FF00"/>
                </a:solidFill>
              </a:rPr>
            </a:br>
            <a:r>
              <a:rPr lang="en-GB" altLang="en-US">
                <a:solidFill>
                  <a:srgbClr val="00FF00"/>
                </a:solidFill>
              </a:rPr>
              <a:t>accountable</a:t>
            </a:r>
            <a:r>
              <a:rPr lang="en-GB" altLang="en-US" dirty="0">
                <a:solidFill>
                  <a:srgbClr val="00FF00"/>
                </a:solidFill>
              </a:rPr>
              <a:t>.</a:t>
            </a:r>
          </a:p>
          <a:p>
            <a:pPr>
              <a:buFontTx/>
              <a:buNone/>
            </a:pPr>
            <a:endParaRPr lang="en-GB" alt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altLang="en-US" dirty="0"/>
              <a:t>Thus God was </a:t>
            </a:r>
            <a:r>
              <a:rPr lang="en-GB" altLang="en-US" dirty="0">
                <a:solidFill>
                  <a:srgbClr val="00FF00"/>
                </a:solidFill>
              </a:rPr>
              <a:t>perfectly fair in what He did.</a:t>
            </a:r>
          </a:p>
          <a:p>
            <a:pPr>
              <a:buFontTx/>
              <a:buNone/>
            </a:pPr>
            <a:r>
              <a:rPr lang="en-GB" altLang="en-US" dirty="0"/>
              <a:t>The LORD God is </a:t>
            </a:r>
            <a:r>
              <a:rPr lang="en-GB" altLang="en-US" dirty="0">
                <a:solidFill>
                  <a:srgbClr val="00FF00"/>
                </a:solidFill>
              </a:rPr>
              <a:t>a </a:t>
            </a:r>
            <a:r>
              <a:rPr lang="en-GB" altLang="en-US" i="1" dirty="0">
                <a:solidFill>
                  <a:srgbClr val="00FF00"/>
                </a:solidFill>
              </a:rPr>
              <a:t>righteous </a:t>
            </a:r>
            <a:r>
              <a:rPr lang="en-GB" altLang="en-US" dirty="0">
                <a:solidFill>
                  <a:srgbClr val="00FF00"/>
                </a:solidFill>
              </a:rPr>
              <a:t>God</a:t>
            </a:r>
            <a:r>
              <a:rPr lang="en-GB" altLang="en-US" i="1" dirty="0">
                <a:solidFill>
                  <a:srgbClr val="00FF00"/>
                </a:solidFill>
              </a:rPr>
              <a:t>, </a:t>
            </a:r>
            <a:r>
              <a:rPr lang="en-GB" altLang="en-US" dirty="0"/>
              <a:t>He does what is </a:t>
            </a:r>
            <a:r>
              <a:rPr lang="en-GB" altLang="en-US" dirty="0">
                <a:solidFill>
                  <a:srgbClr val="00FF00"/>
                </a:solidFill>
              </a:rPr>
              <a:t>right, proper, just.</a:t>
            </a:r>
            <a:endParaRPr lang="en-GB" altLang="en-US" dirty="0"/>
          </a:p>
        </p:txBody>
      </p:sp>
      <p:pic>
        <p:nvPicPr>
          <p:cNvPr id="907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633663"/>
            <a:ext cx="3276600" cy="236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7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7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7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7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7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7267" grpId="0" build="p" autoUpdateAnimBg="0"/>
    </p:bldLst>
  </p:timing>
</p:sld>
</file>

<file path=ppt/theme/theme1.xml><?xml version="1.0" encoding="utf-8"?>
<a:theme xmlns:a="http://schemas.openxmlformats.org/drawingml/2006/main" name="1_Office Theme">
  <a:themeElements>
    <a:clrScheme name="Office Theme 8">
      <a:dk1>
        <a:srgbClr val="C0C0C0"/>
      </a:dk1>
      <a:lt1>
        <a:srgbClr val="FFFFFF"/>
      </a:lt1>
      <a:dk2>
        <a:srgbClr val="000000"/>
      </a:dk2>
      <a:lt2>
        <a:srgbClr val="FFFFFF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10920</TotalTime>
  <Words>834</Words>
  <Application>Microsoft Office PowerPoint</Application>
  <PresentationFormat>On-screen Show (4:3)</PresentationFormat>
  <Paragraphs>114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Comic Sans MS</vt:lpstr>
      <vt:lpstr>Times New Roman</vt:lpstr>
      <vt:lpstr>1_Office Theme</vt:lpstr>
      <vt:lpstr>Catechism  The Need for Faith</vt:lpstr>
      <vt:lpstr>Psalm 98:1</vt:lpstr>
      <vt:lpstr>The Plunge into Sin</vt:lpstr>
      <vt:lpstr>With the Fall into Sin</vt:lpstr>
      <vt:lpstr>Bible Study: Genesis 3:14-19</vt:lpstr>
      <vt:lpstr>Bible Study: Genesis 3:14-19</vt:lpstr>
      <vt:lpstr>GO!</vt:lpstr>
      <vt:lpstr>Catechism</vt:lpstr>
      <vt:lpstr>The righteousness of God</vt:lpstr>
      <vt:lpstr>Adam, where are you?</vt:lpstr>
      <vt:lpstr>God punishes sin</vt:lpstr>
      <vt:lpstr>Just punishments</vt:lpstr>
      <vt:lpstr>Catechism</vt:lpstr>
      <vt:lpstr>Our sinfulness</vt:lpstr>
      <vt:lpstr>A counter argument</vt:lpstr>
      <vt:lpstr>Mercy and Justice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gedraagt een christen zich?</dc:title>
  <dc:creator>Roelf Janssen</dc:creator>
  <cp:lastModifiedBy>Roelf Janssen</cp:lastModifiedBy>
  <cp:revision>265</cp:revision>
  <cp:lastPrinted>2010-02-18T18:14:08Z</cp:lastPrinted>
  <dcterms:created xsi:type="dcterms:W3CDTF">2008-08-14T09:20:46Z</dcterms:created>
  <dcterms:modified xsi:type="dcterms:W3CDTF">2023-09-29T22:40:54Z</dcterms:modified>
</cp:coreProperties>
</file>