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71" r:id="rId2"/>
    <p:sldId id="1089" r:id="rId3"/>
    <p:sldId id="1090" r:id="rId4"/>
    <p:sldId id="1063" r:id="rId5"/>
    <p:sldId id="1091" r:id="rId6"/>
    <p:sldId id="1092" r:id="rId7"/>
    <p:sldId id="1067" r:id="rId8"/>
    <p:sldId id="1068" r:id="rId9"/>
    <p:sldId id="1085" r:id="rId10"/>
    <p:sldId id="1064" r:id="rId11"/>
    <p:sldId id="1093" r:id="rId12"/>
    <p:sldId id="1087" r:id="rId13"/>
    <p:sldId id="1088" r:id="rId14"/>
    <p:sldId id="1071" r:id="rId15"/>
    <p:sldId id="1072" r:id="rId16"/>
    <p:sldId id="1086" r:id="rId17"/>
    <p:sldId id="1074" r:id="rId18"/>
    <p:sldId id="1076" r:id="rId19"/>
    <p:sldId id="1075" r:id="rId20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00"/>
    <a:srgbClr val="FFFF99"/>
    <a:srgbClr val="FF0000"/>
    <a:srgbClr val="FFFF66"/>
    <a:srgbClr val="FFFF00"/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5AC3E47-1C08-4935-B5CA-E777F1A3EC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557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2F3F856-3391-4038-8FB3-C703717636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3281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9C8E9-D05C-47C4-B3C0-5EE03133F574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34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10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947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341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319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5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153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777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722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279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83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152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434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880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9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473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24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06962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 anchor="ctr"/>
          <a:lstStyle/>
          <a:p>
            <a:r>
              <a:rPr lang="en-GB" altLang="en-US" sz="4000"/>
              <a:t>Catechism </a:t>
            </a:r>
            <a:br>
              <a:rPr lang="en-GB" altLang="en-US" sz="4000"/>
            </a:br>
            <a:r>
              <a:rPr lang="en-GB" altLang="en-US" sz="4000"/>
              <a:t>The Need for Faith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305800" cy="1752600"/>
          </a:xfrm>
        </p:spPr>
        <p:txBody>
          <a:bodyPr/>
          <a:lstStyle/>
          <a:p>
            <a:endParaRPr lang="en-GB" altLang="en-US" sz="2800" dirty="0"/>
          </a:p>
          <a:p>
            <a:r>
              <a:rPr lang="en-GB" altLang="en-US" sz="2800" dirty="0"/>
              <a:t>Lesson 7 – </a:t>
            </a:r>
            <a:r>
              <a:rPr lang="en-GB" altLang="en-US" sz="2800"/>
              <a:t>LD 5b-6a</a:t>
            </a:r>
            <a:endParaRPr lang="en-GB" altLang="en-US" sz="2800" dirty="0"/>
          </a:p>
          <a:p>
            <a:r>
              <a:rPr lang="en-GB" altLang="en-US" sz="2800" dirty="0"/>
              <a:t>God Sends The True Mediator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Given by God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God</a:t>
            </a:r>
            <a:r>
              <a:rPr lang="en-GB" altLang="en-US" dirty="0">
                <a:solidFill>
                  <a:srgbClr val="00FF00"/>
                </a:solidFill>
              </a:rPr>
              <a:t> sent His Son to save us.</a:t>
            </a:r>
          </a:p>
          <a:p>
            <a:pPr>
              <a:buFontTx/>
              <a:buNone/>
            </a:pPr>
            <a:r>
              <a:rPr lang="en-GB" altLang="en-US" dirty="0"/>
              <a:t>This is proof of </a:t>
            </a:r>
            <a:r>
              <a:rPr lang="en-GB" altLang="en-US" dirty="0">
                <a:solidFill>
                  <a:srgbClr val="00FF00"/>
                </a:solidFill>
              </a:rPr>
              <a:t>God’s love for us.</a:t>
            </a:r>
          </a:p>
        </p:txBody>
      </p:sp>
      <p:sp>
        <p:nvSpPr>
          <p:cNvPr id="941060" name="AutoShape 4"/>
          <p:cNvSpPr>
            <a:spLocks noChangeArrowheads="1"/>
          </p:cNvSpPr>
          <p:nvPr/>
        </p:nvSpPr>
        <p:spPr bwMode="auto">
          <a:xfrm>
            <a:off x="107504" y="2358198"/>
            <a:ext cx="8826500" cy="1325999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i="1" dirty="0"/>
              <a:t>For God so loved the world that He gave His only-begotten Son, that whoever believes in Him should not perish but have eternal life.</a:t>
            </a:r>
          </a:p>
          <a:p>
            <a:pPr algn="r"/>
            <a:r>
              <a:rPr lang="en-US" altLang="en-US" sz="1800" dirty="0"/>
              <a:t>John 3:16</a:t>
            </a:r>
            <a:endParaRPr lang="en-US" altLang="en-US" sz="3600" dirty="0">
              <a:solidFill>
                <a:schemeClr val="tx2"/>
              </a:solidFill>
            </a:endParaRPr>
          </a:p>
        </p:txBody>
      </p:sp>
      <p:sp>
        <p:nvSpPr>
          <p:cNvPr id="941061" name="AutoShape 5"/>
          <p:cNvSpPr>
            <a:spLocks noChangeArrowheads="1"/>
          </p:cNvSpPr>
          <p:nvPr/>
        </p:nvSpPr>
        <p:spPr bwMode="auto">
          <a:xfrm>
            <a:off x="107504" y="4186998"/>
            <a:ext cx="8826500" cy="1325999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i="1" dirty="0"/>
              <a:t>Greater love has no one than this, that someone lay down his life for his friends.</a:t>
            </a:r>
          </a:p>
          <a:p>
            <a:pPr algn="r"/>
            <a:r>
              <a:rPr lang="en-US" altLang="en-US" sz="1800" dirty="0"/>
              <a:t>John 15:13</a:t>
            </a:r>
            <a:endParaRPr lang="en-US" altLang="en-US" sz="3600" dirty="0">
              <a:solidFill>
                <a:schemeClr val="tx2"/>
              </a:solidFill>
            </a:endParaRPr>
          </a:p>
        </p:txBody>
      </p:sp>
      <p:sp>
        <p:nvSpPr>
          <p:cNvPr id="941062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60" grpId="0" animBg="1" autoUpdateAnimBg="0"/>
      <p:bldP spid="94106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Jesus did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FF00"/>
                </a:solidFill>
              </a:rPr>
              <a:t>Though God, He became a human being</a:t>
            </a:r>
            <a:endParaRPr lang="en-GB" dirty="0"/>
          </a:p>
          <a:p>
            <a:pPr lvl="1"/>
            <a:r>
              <a:rPr lang="en-GB" dirty="0"/>
              <a:t>Would you be prepared to become a worm </a:t>
            </a:r>
            <a:br>
              <a:rPr lang="en-GB" dirty="0"/>
            </a:br>
            <a:r>
              <a:rPr lang="en-GB" dirty="0"/>
              <a:t>to save all worms?</a:t>
            </a:r>
          </a:p>
          <a:p>
            <a:r>
              <a:rPr lang="en-GB" dirty="0">
                <a:solidFill>
                  <a:srgbClr val="00FF00"/>
                </a:solidFill>
              </a:rPr>
              <a:t>He was born into the poorest of families</a:t>
            </a:r>
            <a:endParaRPr lang="en-GB" dirty="0"/>
          </a:p>
          <a:p>
            <a:pPr lvl="1"/>
            <a:r>
              <a:rPr lang="en-GB" dirty="0"/>
              <a:t>If you had everything, would you be </a:t>
            </a:r>
            <a:r>
              <a:rPr lang="en-GB"/>
              <a:t>willing to give </a:t>
            </a:r>
            <a:r>
              <a:rPr lang="en-GB" dirty="0"/>
              <a:t>it up?</a:t>
            </a:r>
          </a:p>
          <a:p>
            <a:r>
              <a:rPr lang="en-GB" dirty="0">
                <a:solidFill>
                  <a:srgbClr val="00FF00"/>
                </a:solidFill>
              </a:rPr>
              <a:t>He lived a life of popularity and rejection</a:t>
            </a:r>
            <a:endParaRPr lang="en-GB" dirty="0"/>
          </a:p>
          <a:p>
            <a:pPr lvl="1"/>
            <a:r>
              <a:rPr lang="en-GB" dirty="0"/>
              <a:t>Would you tell the truth, or try to keep your friends?</a:t>
            </a:r>
          </a:p>
          <a:p>
            <a:r>
              <a:rPr lang="en-US" dirty="0">
                <a:solidFill>
                  <a:srgbClr val="00FF00"/>
                </a:solidFill>
              </a:rPr>
              <a:t>He died the most ignoble of deaths</a:t>
            </a:r>
            <a:endParaRPr lang="en-US" dirty="0"/>
          </a:p>
          <a:p>
            <a:pPr lvl="1"/>
            <a:r>
              <a:rPr lang="en-GB" dirty="0"/>
              <a:t>Would you be prepared to die for a good cause?</a:t>
            </a:r>
          </a:p>
        </p:txBody>
      </p:sp>
      <p:sp>
        <p:nvSpPr>
          <p:cNvPr id="946180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5595472"/>
            <a:ext cx="1368152" cy="102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95472"/>
            <a:ext cx="1368152" cy="102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51" y="5595472"/>
            <a:ext cx="1368152" cy="102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127" y="5595472"/>
            <a:ext cx="1368152" cy="102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02" y="5595472"/>
            <a:ext cx="1368152" cy="102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22" name="Picture 2" descr="Worms to the Left Worms to the Right — i love those silly worms!! they&amp;#39;re  so silly!! They...">
            <a:extLst>
              <a:ext uri="{FF2B5EF4-FFF2-40B4-BE49-F238E27FC236}">
                <a16:creationId xmlns:a16="http://schemas.microsoft.com/office/drawing/2014/main" id="{154B60C6-26D9-4101-BDCF-0FE84A87C2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2747">
            <a:off x="6424062" y="404247"/>
            <a:ext cx="2740334" cy="274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Romans 5:6-11</a:t>
            </a:r>
          </a:p>
        </p:txBody>
      </p:sp>
      <p:pic>
        <p:nvPicPr>
          <p:cNvPr id="964612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46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54864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Romans 5:6-11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1. </a:t>
            </a:r>
            <a:r>
              <a:rPr lang="en-GB" altLang="en-US" dirty="0">
                <a:solidFill>
                  <a:srgbClr val="00FF00"/>
                </a:solidFill>
              </a:rPr>
              <a:t>Weak</a:t>
            </a:r>
            <a:r>
              <a:rPr lang="en-GB" altLang="en-US" dirty="0"/>
              <a:t> (can’t save ourselves) and </a:t>
            </a:r>
            <a:r>
              <a:rPr lang="en-GB" altLang="en-US" dirty="0">
                <a:solidFill>
                  <a:srgbClr val="00FF00"/>
                </a:solidFill>
              </a:rPr>
              <a:t>ungodly</a:t>
            </a:r>
            <a:r>
              <a:rPr lang="en-GB" altLang="en-US" dirty="0"/>
              <a:t> (unloving)</a:t>
            </a:r>
          </a:p>
          <a:p>
            <a:pPr>
              <a:buFontTx/>
              <a:buNone/>
            </a:pPr>
            <a:r>
              <a:rPr lang="en-GB" altLang="en-US" dirty="0"/>
              <a:t>2. </a:t>
            </a:r>
            <a:r>
              <a:rPr lang="en-GB" altLang="en-US" dirty="0">
                <a:solidFill>
                  <a:srgbClr val="00FF00"/>
                </a:solidFill>
              </a:rPr>
              <a:t>His love for us</a:t>
            </a:r>
            <a:endParaRPr lang="en-GB" altLang="en-US" dirty="0"/>
          </a:p>
          <a:p>
            <a:pPr>
              <a:buFontTx/>
              <a:buNone/>
            </a:pPr>
            <a:r>
              <a:rPr lang="en-GB" altLang="en-US" dirty="0"/>
              <a:t>3. </a:t>
            </a:r>
            <a:r>
              <a:rPr lang="en-GB" altLang="en-US" dirty="0">
                <a:solidFill>
                  <a:srgbClr val="00FF00"/>
                </a:solidFill>
              </a:rPr>
              <a:t>We, at that time were sinners, God’s enemies!</a:t>
            </a:r>
            <a:endParaRPr lang="en-GB" altLang="en-US" dirty="0"/>
          </a:p>
          <a:p>
            <a:pPr>
              <a:buFontTx/>
              <a:buNone/>
            </a:pPr>
            <a:r>
              <a:rPr lang="en-GB" altLang="en-US" dirty="0"/>
              <a:t>4. </a:t>
            </a:r>
            <a:r>
              <a:rPr lang="en-GB" altLang="en-US" dirty="0">
                <a:solidFill>
                  <a:srgbClr val="00FF00"/>
                </a:solidFill>
              </a:rPr>
              <a:t>By the death of Christ</a:t>
            </a:r>
            <a:endParaRPr lang="en-GB" altLang="en-US" dirty="0"/>
          </a:p>
          <a:p>
            <a:pPr>
              <a:buFontTx/>
              <a:buNone/>
            </a:pPr>
            <a:r>
              <a:rPr lang="en-GB" altLang="en-US" dirty="0"/>
              <a:t>5. </a:t>
            </a:r>
            <a:r>
              <a:rPr lang="en-GB" altLang="en-US" dirty="0">
                <a:solidFill>
                  <a:srgbClr val="00FF00"/>
                </a:solidFill>
              </a:rPr>
              <a:t>By the life of Christ</a:t>
            </a:r>
            <a:br>
              <a:rPr lang="en-GB" altLang="en-US" dirty="0"/>
            </a:br>
            <a:r>
              <a:rPr lang="en-GB" altLang="en-US" dirty="0"/>
              <a:t>(Christ is now alive and pleads our case before God. So when we sin and seek forgiveness, Christ will ensure that God indeed forgives our sins.)</a:t>
            </a:r>
          </a:p>
          <a:p>
            <a:pPr>
              <a:buFontTx/>
              <a:buNone/>
            </a:pPr>
            <a:r>
              <a:rPr lang="en-GB" altLang="en-US" dirty="0"/>
              <a:t>6. </a:t>
            </a:r>
            <a:r>
              <a:rPr lang="en-GB" altLang="en-US" dirty="0">
                <a:solidFill>
                  <a:srgbClr val="00FF00"/>
                </a:solidFill>
              </a:rPr>
              <a:t>Joy: we rejoice because of reconciliation.</a:t>
            </a: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</p:txBody>
      </p:sp>
      <p:pic>
        <p:nvPicPr>
          <p:cNvPr id="965636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Delivered</a:t>
            </a:r>
          </a:p>
        </p:txBody>
      </p:sp>
      <p:sp>
        <p:nvSpPr>
          <p:cNvPr id="948227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9800"/>
            <a:ext cx="9144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It is </a:t>
            </a:r>
            <a:r>
              <a:rPr lang="en-GB" altLang="en-US" dirty="0">
                <a:solidFill>
                  <a:srgbClr val="00FF00"/>
                </a:solidFill>
              </a:rPr>
              <a:t>through Christ’s death on the cross </a:t>
            </a:r>
            <a:r>
              <a:rPr lang="en-GB" altLang="en-US" dirty="0"/>
              <a:t>that true atonement for sin was made.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His blood flowed, that ours might never have to flow.</a:t>
            </a:r>
          </a:p>
        </p:txBody>
      </p:sp>
      <p:pic>
        <p:nvPicPr>
          <p:cNvPr id="948228" name="Picture 4" descr="E:\Catechism\2005-2006 - Hoek\Ik Geloof 1\kruiz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9050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8229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8C5EE6D0-F74F-4D0B-BFD7-B98DE923D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" y="3834804"/>
            <a:ext cx="8872538" cy="2150269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i="1" dirty="0"/>
              <a:t>God put forward Christ Jesus as a propitiation (sacrifice of atonement) by his blood, to be received by faith. This was to show God’s righteousness because in His divine forbearance He had passed over former sins.</a:t>
            </a:r>
          </a:p>
          <a:p>
            <a:pPr algn="r"/>
            <a:r>
              <a:rPr lang="en-US" altLang="en-US" sz="1800" dirty="0"/>
              <a:t>Romans 3:25a</a:t>
            </a:r>
            <a:endParaRPr lang="en-US" altLang="en-US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canyon bridged</a:t>
            </a:r>
          </a:p>
        </p:txBody>
      </p:sp>
      <p:sp>
        <p:nvSpPr>
          <p:cNvPr id="949251" name="Rectangle 3"/>
          <p:cNvSpPr>
            <a:spLocks noChangeArrowheads="1"/>
          </p:cNvSpPr>
          <p:nvPr/>
        </p:nvSpPr>
        <p:spPr bwMode="auto">
          <a:xfrm>
            <a:off x="609600" y="2667000"/>
            <a:ext cx="2743200" cy="3962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49252" name="Text Box 4"/>
          <p:cNvSpPr txBox="1">
            <a:spLocks noChangeArrowheads="1"/>
          </p:cNvSpPr>
          <p:nvPr/>
        </p:nvSpPr>
        <p:spPr bwMode="auto">
          <a:xfrm>
            <a:off x="1524000" y="4298950"/>
            <a:ext cx="1058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nl-NL" altLang="en-US" sz="4000">
                <a:solidFill>
                  <a:srgbClr val="000000"/>
                </a:solidFill>
              </a:rPr>
              <a:t>God</a:t>
            </a:r>
            <a:endParaRPr lang="nl-NL" altLang="en-US">
              <a:solidFill>
                <a:schemeClr val="tx1"/>
              </a:solidFill>
            </a:endParaRPr>
          </a:p>
        </p:txBody>
      </p:sp>
      <p:sp>
        <p:nvSpPr>
          <p:cNvPr id="949253" name="Rectangle 5"/>
          <p:cNvSpPr>
            <a:spLocks noChangeArrowheads="1"/>
          </p:cNvSpPr>
          <p:nvPr/>
        </p:nvSpPr>
        <p:spPr bwMode="auto">
          <a:xfrm>
            <a:off x="6248400" y="2667000"/>
            <a:ext cx="2590800" cy="396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49254" name="Text Box 6"/>
          <p:cNvSpPr txBox="1">
            <a:spLocks noChangeArrowheads="1"/>
          </p:cNvSpPr>
          <p:nvPr/>
        </p:nvSpPr>
        <p:spPr bwMode="auto">
          <a:xfrm>
            <a:off x="7162800" y="4267200"/>
            <a:ext cx="74930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nl-NL" altLang="en-US" sz="4000"/>
              <a:t>Us</a:t>
            </a:r>
            <a:endParaRPr lang="nl-NL" altLang="en-US"/>
          </a:p>
        </p:txBody>
      </p:sp>
      <p:sp>
        <p:nvSpPr>
          <p:cNvPr id="949255" name="Text Box 7"/>
          <p:cNvSpPr txBox="1">
            <a:spLocks noChangeArrowheads="1"/>
          </p:cNvSpPr>
          <p:nvPr/>
        </p:nvSpPr>
        <p:spPr bwMode="auto">
          <a:xfrm>
            <a:off x="3048000" y="2133600"/>
            <a:ext cx="3395663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en-US" sz="3200"/>
              <a:t>Jesus Christ</a:t>
            </a:r>
            <a:endParaRPr lang="nl-NL" altLang="en-US"/>
          </a:p>
        </p:txBody>
      </p:sp>
      <p:sp>
        <p:nvSpPr>
          <p:cNvPr id="949256" name="Text Box 8"/>
          <p:cNvSpPr txBox="1">
            <a:spLocks noChangeArrowheads="1"/>
          </p:cNvSpPr>
          <p:nvPr/>
        </p:nvSpPr>
        <p:spPr bwMode="auto">
          <a:xfrm>
            <a:off x="4343400" y="4419600"/>
            <a:ext cx="681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nl-NL" altLang="en-US" sz="3200" b="1">
                <a:solidFill>
                  <a:srgbClr val="FF0000"/>
                </a:solidFill>
              </a:rPr>
              <a:t>sin</a:t>
            </a:r>
            <a:endParaRPr lang="nl-NL" altLang="en-US">
              <a:solidFill>
                <a:schemeClr val="tx1"/>
              </a:solidFill>
            </a:endParaRPr>
          </a:p>
        </p:txBody>
      </p:sp>
      <p:pic>
        <p:nvPicPr>
          <p:cNvPr id="9492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878513"/>
            <a:ext cx="1817688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Catechism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18. Q. But who is that Mediator who at the same time is true God and a true and righteous man?</a:t>
            </a:r>
          </a:p>
          <a:p>
            <a:pPr>
              <a:buFontTx/>
              <a:buNone/>
            </a:pPr>
            <a:endParaRPr lang="en-GB" altLang="en-US" i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A. Our Lord Jesus Christ,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	who has become for us wisdom from God – that is,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	our righteousness, holiness and redemption (1 Corinthians 1:30).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1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381754"/>
              </p:ext>
            </p:extLst>
          </p:nvPr>
        </p:nvGraphicFramePr>
        <p:xfrm>
          <a:off x="1475656" y="1920535"/>
          <a:ext cx="6545883" cy="493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15580" imgH="3407015" progId="PowerPoint.Slide.8">
                  <p:embed/>
                </p:oleObj>
              </mc:Choice>
              <mc:Fallback>
                <p:oleObj name="Slide" r:id="rId2" imgW="4515580" imgH="3407015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920535"/>
                        <a:ext cx="6545883" cy="4937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Mediator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28956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The position of Jesus Christ is that </a:t>
            </a:r>
            <a:r>
              <a:rPr lang="en-GB" altLang="en-US" dirty="0">
                <a:solidFill>
                  <a:srgbClr val="00FF00"/>
                </a:solidFill>
              </a:rPr>
              <a:t>He stands between God and God’s people.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That’s why He is called the </a:t>
            </a:r>
            <a:r>
              <a:rPr lang="en-GB" altLang="en-US" i="1" dirty="0">
                <a:solidFill>
                  <a:srgbClr val="00FF00"/>
                </a:solidFill>
              </a:rPr>
              <a:t>Mediator</a:t>
            </a:r>
            <a:r>
              <a:rPr lang="en-GB" altLang="en-US" dirty="0">
                <a:solidFill>
                  <a:srgbClr val="00FF00"/>
                </a:solidFill>
              </a:rPr>
              <a:t>.</a:t>
            </a:r>
          </a:p>
          <a:p>
            <a:pPr>
              <a:buFontTx/>
              <a:buNone/>
            </a:pPr>
            <a:endParaRPr lang="en-GB" altLang="en-US" dirty="0"/>
          </a:p>
        </p:txBody>
      </p:sp>
      <p:sp>
        <p:nvSpPr>
          <p:cNvPr id="951302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True Atonement is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- that </a:t>
            </a:r>
            <a:r>
              <a:rPr lang="en-GB" altLang="en-US" dirty="0">
                <a:solidFill>
                  <a:srgbClr val="00FF00"/>
                </a:solidFill>
              </a:rPr>
              <a:t>everything is good again between God and people; God and man are reconciled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</a:t>
            </a:r>
          </a:p>
          <a:p>
            <a:pPr>
              <a:buFontTx/>
              <a:buNone/>
            </a:pPr>
            <a:r>
              <a:rPr lang="en-GB" altLang="en-US" dirty="0"/>
              <a:t>- that </a:t>
            </a:r>
            <a:r>
              <a:rPr lang="en-GB" altLang="en-US" dirty="0">
                <a:solidFill>
                  <a:srgbClr val="00FF00"/>
                </a:solidFill>
              </a:rPr>
              <a:t>Jesus the Christ </a:t>
            </a:r>
            <a:r>
              <a:rPr lang="en-GB" altLang="en-US">
                <a:solidFill>
                  <a:srgbClr val="00FF00"/>
                </a:solidFill>
              </a:rPr>
              <a:t>has borne </a:t>
            </a:r>
            <a:r>
              <a:rPr lang="en-GB" altLang="en-US" dirty="0">
                <a:solidFill>
                  <a:srgbClr val="00FF00"/>
                </a:solidFill>
              </a:rPr>
              <a:t>the penalty for our sins and now has us changed to become perfectly loving and loyal people.</a:t>
            </a:r>
            <a:endParaRPr lang="en-GB" altLang="en-US" dirty="0"/>
          </a:p>
        </p:txBody>
      </p:sp>
      <p:sp>
        <p:nvSpPr>
          <p:cNvPr id="953348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9533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2438400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33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29718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saves us?</a:t>
            </a:r>
          </a:p>
        </p:txBody>
      </p:sp>
      <p:sp>
        <p:nvSpPr>
          <p:cNvPr id="952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Praying lots?</a:t>
            </a:r>
          </a:p>
          <a:p>
            <a:pPr>
              <a:buFontTx/>
              <a:buNone/>
            </a:pPr>
            <a:r>
              <a:rPr lang="en-GB" altLang="en-US" dirty="0"/>
              <a:t>Going to church often?</a:t>
            </a:r>
          </a:p>
          <a:p>
            <a:pPr>
              <a:buFontTx/>
              <a:buNone/>
            </a:pPr>
            <a:r>
              <a:rPr lang="en-GB" altLang="en-US" dirty="0"/>
              <a:t>Paying much money to church and charity?</a:t>
            </a:r>
          </a:p>
          <a:p>
            <a:pPr>
              <a:buFontTx/>
              <a:buNone/>
            </a:pPr>
            <a:r>
              <a:rPr lang="en-GB" altLang="en-US" dirty="0"/>
              <a:t>Living a good and holy life?</a:t>
            </a:r>
          </a:p>
          <a:p>
            <a:pPr>
              <a:buFontTx/>
              <a:buNone/>
            </a:pPr>
            <a:r>
              <a:rPr lang="en-GB" altLang="en-US" dirty="0"/>
              <a:t>NO! They’re important, but they don’t save us.</a:t>
            </a:r>
          </a:p>
          <a:p>
            <a:pPr algn="ctr">
              <a:buFontTx/>
              <a:buNone/>
            </a:pPr>
            <a:endParaRPr lang="en-GB" altLang="en-US" dirty="0"/>
          </a:p>
          <a:p>
            <a:pPr algn="ctr">
              <a:buFontTx/>
              <a:buNone/>
            </a:pPr>
            <a:r>
              <a:rPr lang="en-GB" altLang="en-US" dirty="0"/>
              <a:t>What saves us is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sz="3600" i="1" dirty="0">
                <a:solidFill>
                  <a:srgbClr val="00FF00"/>
                </a:solidFill>
              </a:rPr>
              <a:t>God’s love proven in Jesus Christ</a:t>
            </a:r>
            <a:endParaRPr lang="en-GB" altLang="en-US" dirty="0"/>
          </a:p>
        </p:txBody>
      </p:sp>
      <p:sp>
        <p:nvSpPr>
          <p:cNvPr id="952324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2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39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9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23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Hymn 23:</a:t>
            </a:r>
            <a:r>
              <a:rPr lang="en-CA" u="sng" dirty="0"/>
              <a:t>1</a:t>
            </a:r>
            <a:r>
              <a:rPr lang="en-CA" dirty="0"/>
              <a:t>,</a:t>
            </a:r>
            <a:r>
              <a:rPr lang="en-CA" u="sng" dirty="0"/>
              <a:t>2</a:t>
            </a:r>
            <a:r>
              <a:rPr lang="en-CA" dirty="0"/>
              <a:t>,3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19200"/>
            <a:ext cx="8028384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Let us of Christ our Lord and </a:t>
            </a:r>
            <a:r>
              <a:rPr lang="en-US" dirty="0" err="1">
                <a:solidFill>
                  <a:schemeClr val="tx1"/>
                </a:solidFill>
              </a:rPr>
              <a:t>Saviour</a:t>
            </a:r>
            <a:r>
              <a:rPr lang="en-US" dirty="0">
                <a:solidFill>
                  <a:schemeClr val="tx1"/>
                </a:solidFill>
              </a:rPr>
              <a:t> sing,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for, though God’s equal, though eternal King,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he did not to his rightful glory cling.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Hallelujah, hallelujah!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Himself he emptied that he us might save;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himself for us, God’s chosen ones, he gave,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and, born as man, our Lord became a slave.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Hallelujah, hallelujah!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131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Hymn 23:1,2,</a:t>
            </a:r>
            <a:r>
              <a:rPr lang="en-CA" u="sng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19200"/>
            <a:ext cx="81724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He bore the weakness of our human frame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he obedient unto death became,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for on a cross he died, in bitter shame.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Hallelujah, hallelujah!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351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0039" name="Object 7"/>
          <p:cNvGraphicFramePr>
            <a:graphicFrameLocks noChangeAspect="1"/>
          </p:cNvGraphicFramePr>
          <p:nvPr/>
        </p:nvGraphicFramePr>
        <p:xfrm>
          <a:off x="5334000" y="3984625"/>
          <a:ext cx="38100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15580" imgH="3407015" progId="PowerPoint.Slide.8">
                  <p:embed/>
                </p:oleObj>
              </mc:Choice>
              <mc:Fallback>
                <p:oleObj name="Slide" r:id="rId2" imgW="4515580" imgH="3407015" progId="PowerPoint.Slid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984625"/>
                        <a:ext cx="3810000" cy="287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we have seen so far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572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Through the Plunge into Sin, </a:t>
            </a:r>
            <a:r>
              <a:rPr lang="en-GB" altLang="en-US" dirty="0">
                <a:solidFill>
                  <a:srgbClr val="00FF00"/>
                </a:solidFill>
              </a:rPr>
              <a:t>Sin and Death entered the world.</a:t>
            </a:r>
          </a:p>
          <a:p>
            <a:pPr>
              <a:buFontTx/>
              <a:buNone/>
            </a:pPr>
            <a:r>
              <a:rPr lang="en-GB" altLang="en-US" dirty="0"/>
              <a:t>God is </a:t>
            </a:r>
            <a:r>
              <a:rPr lang="en-GB" altLang="en-US" dirty="0">
                <a:solidFill>
                  <a:srgbClr val="00FF00"/>
                </a:solidFill>
              </a:rPr>
              <a:t>just: sin will be punished.</a:t>
            </a:r>
          </a:p>
          <a:p>
            <a:pPr>
              <a:buFontTx/>
              <a:buNone/>
            </a:pPr>
            <a:r>
              <a:rPr lang="en-GB" altLang="en-US" dirty="0"/>
              <a:t>Atonement is </a:t>
            </a:r>
            <a:r>
              <a:rPr lang="en-GB" altLang="en-US" dirty="0">
                <a:solidFill>
                  <a:srgbClr val="00FF00"/>
                </a:solidFill>
              </a:rPr>
              <a:t>only possible by complete payment.</a:t>
            </a:r>
          </a:p>
          <a:p>
            <a:pPr>
              <a:buFontTx/>
              <a:buNone/>
            </a:pPr>
            <a:r>
              <a:rPr lang="en-GB" altLang="en-US" dirty="0"/>
              <a:t>Neither</a:t>
            </a:r>
            <a:r>
              <a:rPr lang="en-GB" altLang="en-US" dirty="0">
                <a:solidFill>
                  <a:srgbClr val="00FF00"/>
                </a:solidFill>
              </a:rPr>
              <a:t> we humans nor another creature can pay that price.</a:t>
            </a:r>
          </a:p>
        </p:txBody>
      </p:sp>
      <p:pic>
        <p:nvPicPr>
          <p:cNvPr id="940036" name="Picture 4" descr="E:\Catechism\2005-2006 - Hoek\Ik Geloof 1\Adam, Eve and Snak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1066800"/>
            <a:ext cx="19526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00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25161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0040" name="Text Box 8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needed for a real Mediator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Man sinned </a:t>
            </a:r>
            <a:r>
              <a:rPr lang="en-GB" dirty="0">
                <a:solidFill>
                  <a:srgbClr val="00FF00"/>
                </a:solidFill>
              </a:rPr>
              <a:t>so man must pay the penalty</a:t>
            </a:r>
          </a:p>
          <a:p>
            <a:pPr>
              <a:buFontTx/>
              <a:buNone/>
            </a:pPr>
            <a:r>
              <a:rPr lang="en-GB" dirty="0"/>
              <a:t>	Therefore, the mediator must be </a:t>
            </a:r>
            <a:r>
              <a:rPr lang="en-GB" dirty="0">
                <a:solidFill>
                  <a:srgbClr val="00FF00"/>
                </a:solidFill>
              </a:rPr>
              <a:t>a </a:t>
            </a:r>
            <a:r>
              <a:rPr lang="en-GB" u="sng" dirty="0">
                <a:solidFill>
                  <a:srgbClr val="00FF00"/>
                </a:solidFill>
              </a:rPr>
              <a:t>true man</a:t>
            </a:r>
            <a:r>
              <a:rPr lang="en-GB" dirty="0"/>
              <a:t>.</a:t>
            </a:r>
          </a:p>
          <a:p>
            <a:pPr>
              <a:buFontTx/>
              <a:buNone/>
            </a:pPr>
            <a:endParaRPr lang="en-GB" dirty="0"/>
          </a:p>
        </p:txBody>
      </p:sp>
      <p:pic>
        <p:nvPicPr>
          <p:cNvPr id="9420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22860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0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981200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r="66335" b="18503"/>
          <a:stretch>
            <a:fillRect/>
          </a:stretch>
        </p:blipFill>
        <p:spPr bwMode="auto">
          <a:xfrm>
            <a:off x="7555706" y="3276600"/>
            <a:ext cx="633413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61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needed for a real Mediator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Man owes </a:t>
            </a:r>
            <a:r>
              <a:rPr lang="en-GB" dirty="0">
                <a:solidFill>
                  <a:srgbClr val="00FF00"/>
                </a:solidFill>
              </a:rPr>
              <a:t>God perfect love</a:t>
            </a:r>
          </a:p>
          <a:p>
            <a:pPr>
              <a:buFontTx/>
              <a:buNone/>
            </a:pPr>
            <a:r>
              <a:rPr lang="en-GB" dirty="0"/>
              <a:t>	Therefore, the mediator must be </a:t>
            </a:r>
            <a:r>
              <a:rPr lang="en-GB" u="sng" dirty="0">
                <a:solidFill>
                  <a:srgbClr val="00FF00"/>
                </a:solidFill>
              </a:rPr>
              <a:t>a righteous man</a:t>
            </a:r>
            <a:r>
              <a:rPr lang="en-GB" dirty="0"/>
              <a:t>.</a:t>
            </a:r>
          </a:p>
          <a:p>
            <a:pPr>
              <a:buFontTx/>
              <a:buNone/>
            </a:pPr>
            <a:endParaRPr lang="en-GB" dirty="0"/>
          </a:p>
        </p:txBody>
      </p:sp>
      <p:pic>
        <p:nvPicPr>
          <p:cNvPr id="943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2766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3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3528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3110" name="Text Box 6"/>
          <p:cNvSpPr txBox="1">
            <a:spLocks noChangeArrowheads="1"/>
          </p:cNvSpPr>
          <p:nvPr/>
        </p:nvSpPr>
        <p:spPr bwMode="auto">
          <a:xfrm>
            <a:off x="1531938" y="2941638"/>
            <a:ext cx="9112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12900">
                <a:solidFill>
                  <a:srgbClr val="FF0000"/>
                </a:solidFill>
              </a:rPr>
              <a:t>?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943111" name="Text Box 7"/>
          <p:cNvSpPr txBox="1">
            <a:spLocks noChangeArrowheads="1"/>
          </p:cNvSpPr>
          <p:nvPr/>
        </p:nvSpPr>
        <p:spPr bwMode="auto">
          <a:xfrm>
            <a:off x="3605213" y="2590800"/>
            <a:ext cx="17843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18900">
                <a:solidFill>
                  <a:srgbClr val="FF0000"/>
                </a:solidFill>
                <a:latin typeface="Arial" charset="0"/>
              </a:rPr>
              <a:t>X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r="66335" b="18503"/>
          <a:stretch>
            <a:fillRect/>
          </a:stretch>
        </p:blipFill>
        <p:spPr bwMode="auto">
          <a:xfrm>
            <a:off x="7555706" y="3276600"/>
            <a:ext cx="633413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899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needed for a real Mediator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The penalty </a:t>
            </a:r>
            <a:r>
              <a:rPr lang="en-GB" altLang="en-US" dirty="0">
                <a:solidFill>
                  <a:srgbClr val="00FF00"/>
                </a:solidFill>
              </a:rPr>
              <a:t>to be undergone is eternal death</a:t>
            </a:r>
          </a:p>
          <a:p>
            <a:pPr>
              <a:buFontTx/>
              <a:buNone/>
            </a:pPr>
            <a:r>
              <a:rPr lang="en-GB" altLang="en-US" dirty="0"/>
              <a:t>	Therefore, the mediator must have </a:t>
            </a:r>
            <a:r>
              <a:rPr lang="en-GB" altLang="en-US" dirty="0">
                <a:solidFill>
                  <a:srgbClr val="00FF00"/>
                </a:solidFill>
              </a:rPr>
              <a:t>power beyond that of creatures, He must be </a:t>
            </a:r>
            <a:r>
              <a:rPr lang="en-GB" altLang="en-US" u="sng" dirty="0">
                <a:solidFill>
                  <a:srgbClr val="00FF00"/>
                </a:solidFill>
              </a:rPr>
              <a:t>true God</a:t>
            </a:r>
            <a:r>
              <a:rPr lang="en-GB" altLang="en-US" dirty="0">
                <a:solidFill>
                  <a:srgbClr val="00FF00"/>
                </a:solidFill>
              </a:rPr>
              <a:t>.</a:t>
            </a:r>
          </a:p>
          <a:p>
            <a:pPr>
              <a:buFontTx/>
              <a:buNone/>
            </a:pPr>
            <a:endParaRPr lang="en-GB" altLang="en-US" dirty="0"/>
          </a:p>
        </p:txBody>
      </p:sp>
      <p:graphicFrame>
        <p:nvGraphicFramePr>
          <p:cNvPr id="944132" name="Object 4"/>
          <p:cNvGraphicFramePr>
            <a:graphicFrameLocks noChangeAspect="1"/>
          </p:cNvGraphicFramePr>
          <p:nvPr/>
        </p:nvGraphicFramePr>
        <p:xfrm>
          <a:off x="1905000" y="2603500"/>
          <a:ext cx="5410200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15580" imgH="3407015" progId="PowerPoint.Slide.8">
                  <p:embed/>
                </p:oleObj>
              </mc:Choice>
              <mc:Fallback>
                <p:oleObj name="Slide" r:id="rId2" imgW="4515580" imgH="3407015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03500"/>
                        <a:ext cx="5410200" cy="407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/>
              <a:t>What makes a good mediator?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Man sinned so </a:t>
            </a:r>
            <a:r>
              <a:rPr lang="en-GB" altLang="en-US" dirty="0">
                <a:solidFill>
                  <a:srgbClr val="00FF00"/>
                </a:solidFill>
              </a:rPr>
              <a:t>man must pay the penalty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</a:t>
            </a:r>
            <a:r>
              <a:rPr lang="en-GB" altLang="en-US" dirty="0"/>
              <a:t>Therefore, the mediator must be </a:t>
            </a:r>
            <a:r>
              <a:rPr lang="en-GB" altLang="en-US" dirty="0">
                <a:solidFill>
                  <a:srgbClr val="00FF00"/>
                </a:solidFill>
              </a:rPr>
              <a:t>a true man.</a:t>
            </a: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altLang="en-US" dirty="0"/>
              <a:t>Man owes </a:t>
            </a:r>
            <a:r>
              <a:rPr lang="en-GB" altLang="en-US" dirty="0">
                <a:solidFill>
                  <a:srgbClr val="00FF00"/>
                </a:solidFill>
              </a:rPr>
              <a:t>God perfect love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</a:t>
            </a:r>
            <a:r>
              <a:rPr lang="en-GB" altLang="en-US" dirty="0"/>
              <a:t>Therefore, the mediator must </a:t>
            </a:r>
            <a:r>
              <a:rPr lang="en-GB" altLang="en-US" dirty="0">
                <a:solidFill>
                  <a:srgbClr val="00FF00"/>
                </a:solidFill>
              </a:rPr>
              <a:t>be a righteous man.</a:t>
            </a: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altLang="en-US" dirty="0"/>
              <a:t>The penalty </a:t>
            </a:r>
            <a:r>
              <a:rPr lang="en-GB" altLang="en-US" dirty="0">
                <a:solidFill>
                  <a:srgbClr val="00FF00"/>
                </a:solidFill>
              </a:rPr>
              <a:t>to be undergone is eternal death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</a:t>
            </a:r>
            <a:r>
              <a:rPr lang="en-GB" altLang="en-US" dirty="0"/>
              <a:t>Therefore, the mediator must have </a:t>
            </a:r>
            <a:r>
              <a:rPr lang="en-GB" altLang="en-US" dirty="0">
                <a:solidFill>
                  <a:srgbClr val="00FF00"/>
                </a:solidFill>
              </a:rPr>
              <a:t>power beyond that of creatures, he must be true God.</a:t>
            </a: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</p:txBody>
      </p:sp>
      <p:sp>
        <p:nvSpPr>
          <p:cNvPr id="945156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Catechism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15. Q. What kind of mediator and deliverer must we seek?</a:t>
            </a:r>
          </a:p>
          <a:p>
            <a:pPr>
              <a:buFontTx/>
              <a:buNone/>
            </a:pPr>
            <a:endParaRPr lang="en-GB" altLang="en-US" i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A. One who is a true and righteous man,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and yet more powerful than all creatures;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that is, one who is at the same time true God.</a:t>
            </a:r>
            <a:endParaRPr lang="en-GB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11255</TotalTime>
  <Words>887</Words>
  <Application>Microsoft Office PowerPoint</Application>
  <PresentationFormat>On-screen Show (4:3)</PresentationFormat>
  <Paragraphs>119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1_Office Theme</vt:lpstr>
      <vt:lpstr>Slide</vt:lpstr>
      <vt:lpstr>Catechism  The Need for Faith</vt:lpstr>
      <vt:lpstr>Hymn 23:1,2,3</vt:lpstr>
      <vt:lpstr>Hymn 23:1,2,3</vt:lpstr>
      <vt:lpstr>What we have seen so far</vt:lpstr>
      <vt:lpstr>What is needed for a real Mediator</vt:lpstr>
      <vt:lpstr>What is needed for a real Mediator</vt:lpstr>
      <vt:lpstr>What is needed for a real Mediator</vt:lpstr>
      <vt:lpstr>What makes a good mediator?</vt:lpstr>
      <vt:lpstr>Catechism</vt:lpstr>
      <vt:lpstr>Given by God</vt:lpstr>
      <vt:lpstr>What Jesus did</vt:lpstr>
      <vt:lpstr>Bible Study: Romans 5:6-11</vt:lpstr>
      <vt:lpstr>Bible Study: Romans 5:6-11</vt:lpstr>
      <vt:lpstr>Delivered</vt:lpstr>
      <vt:lpstr>The canyon bridged</vt:lpstr>
      <vt:lpstr>Catechism</vt:lpstr>
      <vt:lpstr>Mediator</vt:lpstr>
      <vt:lpstr>True Atonement is</vt:lpstr>
      <vt:lpstr>What saves us?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272</cp:revision>
  <cp:lastPrinted>2010-02-18T18:14:08Z</cp:lastPrinted>
  <dcterms:created xsi:type="dcterms:W3CDTF">2008-08-14T09:20:46Z</dcterms:created>
  <dcterms:modified xsi:type="dcterms:W3CDTF">2023-10-25T02:47:13Z</dcterms:modified>
</cp:coreProperties>
</file>