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371" r:id="rId2"/>
    <p:sldId id="1044" r:id="rId3"/>
    <p:sldId id="1030" r:id="rId4"/>
    <p:sldId id="1031" r:id="rId5"/>
    <p:sldId id="1024" r:id="rId6"/>
    <p:sldId id="1046" r:id="rId7"/>
    <p:sldId id="1033" r:id="rId8"/>
    <p:sldId id="1037" r:id="rId9"/>
    <p:sldId id="1032" r:id="rId10"/>
    <p:sldId id="1045" r:id="rId11"/>
    <p:sldId id="1036" r:id="rId12"/>
    <p:sldId id="1038" r:id="rId13"/>
    <p:sldId id="1039" r:id="rId14"/>
    <p:sldId id="1040" r:id="rId15"/>
    <p:sldId id="1043" r:id="rId16"/>
    <p:sldId id="1041" r:id="rId17"/>
  </p:sldIdLst>
  <p:sldSz cx="9144000" cy="6858000" type="screen4x3"/>
  <p:notesSz cx="6950075" cy="9167813"/>
  <p:defaultTextStyle>
    <a:defPPr>
      <a:defRPr lang="en-GB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7">
          <p15:clr>
            <a:srgbClr val="A4A3A4"/>
          </p15:clr>
        </p15:guide>
        <p15:guide id="2" pos="218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990000"/>
    <a:srgbClr val="FFFF99"/>
    <a:srgbClr val="FF0000"/>
    <a:srgbClr val="FFFF66"/>
    <a:srgbClr val="FFFF00"/>
    <a:srgbClr val="FF33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650" y="-84"/>
      </p:cViewPr>
      <p:guideLst>
        <p:guide orient="horz" pos="2887"/>
        <p:guide pos="218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296068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21725"/>
            <a:ext cx="30384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721725"/>
            <a:ext cx="2960687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B165FC0-3620-4A25-A4DA-A0024FD23E2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69126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296068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703263"/>
            <a:ext cx="4595813" cy="3446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7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360863"/>
            <a:ext cx="5060950" cy="415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7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21725"/>
            <a:ext cx="30384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721725"/>
            <a:ext cx="2960687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7CA227E6-B611-4E56-AAED-4C014944789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0975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58AF9C-28E3-4C6B-9314-CAC77699FDD3}" type="slidenum">
              <a:rPr lang="en-GB"/>
              <a:pPr/>
              <a:t>1</a:t>
            </a:fld>
            <a:endParaRPr lang="en-GB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1744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</a:t>
            </a:r>
            <a:r>
              <a:rPr lang="en-CA" baseline="0" dirty="0"/>
              <a:t> little over 5 minutes long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227E6-B611-4E56-AAED-4C014944789B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8919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227E6-B611-4E56-AAED-4C014944789B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04685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227E6-B611-4E56-AAED-4C014944789B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6937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227E6-B611-4E56-AAED-4C014944789B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6539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227E6-B611-4E56-AAED-4C014944789B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04865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227E6-B611-4E56-AAED-4C014944789B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8661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227E6-B611-4E56-AAED-4C014944789B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417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227E6-B611-4E56-AAED-4C014944789B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094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227E6-B611-4E56-AAED-4C014944789B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988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227E6-B611-4E56-AAED-4C014944789B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954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227E6-B611-4E56-AAED-4C014944789B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1569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227E6-B611-4E56-AAED-4C014944789B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165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227E6-B611-4E56-AAED-4C014944789B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499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227E6-B611-4E56-AAED-4C014944789B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67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227E6-B611-4E56-AAED-4C014944789B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998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5412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7008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0243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7394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2334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7651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5512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784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8884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3797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4918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  <a:p>
            <a:pPr lvl="4"/>
            <a:r>
              <a:rPr lang="en-GB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47786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447800"/>
          </a:xfrm>
        </p:spPr>
        <p:txBody>
          <a:bodyPr/>
          <a:lstStyle/>
          <a:p>
            <a:r>
              <a:rPr lang="en-GB"/>
              <a:t>Catechism </a:t>
            </a:r>
            <a:br>
              <a:rPr lang="en-GB"/>
            </a:br>
            <a:r>
              <a:rPr lang="en-GB"/>
              <a:t>The Need for Faith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Lesson 5 – LD 4</a:t>
            </a:r>
          </a:p>
          <a:p>
            <a:r>
              <a:rPr lang="en-GB" dirty="0"/>
              <a:t>God Keeps His Word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Adam, where are you?</a:t>
            </a:r>
          </a:p>
        </p:txBody>
      </p:sp>
      <p:pic>
        <p:nvPicPr>
          <p:cNvPr id="4" name="Don Francisco - Adam Where Are You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608" y="980728"/>
            <a:ext cx="7272808" cy="545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7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Catechism</a:t>
            </a:r>
          </a:p>
        </p:txBody>
      </p:sp>
      <p:sp>
        <p:nvSpPr>
          <p:cNvPr id="911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i="1">
                <a:solidFill>
                  <a:srgbClr val="FFFF00"/>
                </a:solidFill>
              </a:rPr>
              <a:t>10. Q. Will God allow such disobedience and apostasy</a:t>
            </a:r>
          </a:p>
          <a:p>
            <a:pPr>
              <a:buFontTx/>
              <a:buNone/>
            </a:pPr>
            <a:r>
              <a:rPr lang="en-GB" i="1">
                <a:solidFill>
                  <a:srgbClr val="FFFF00"/>
                </a:solidFill>
              </a:rPr>
              <a:t>to go unpunished?</a:t>
            </a:r>
          </a:p>
          <a:p>
            <a:pPr>
              <a:buFontTx/>
              <a:buNone/>
            </a:pPr>
            <a:r>
              <a:rPr lang="en-GB" i="1">
                <a:solidFill>
                  <a:srgbClr val="FFFF00"/>
                </a:solidFill>
              </a:rPr>
              <a:t>A. Certainly not. He is terribly displeased </a:t>
            </a:r>
          </a:p>
          <a:p>
            <a:pPr>
              <a:buFontTx/>
              <a:buNone/>
            </a:pPr>
            <a:r>
              <a:rPr lang="en-GB" i="1">
                <a:solidFill>
                  <a:srgbClr val="FFFF00"/>
                </a:solidFill>
              </a:rPr>
              <a:t>	with our original sin </a:t>
            </a:r>
          </a:p>
          <a:p>
            <a:pPr>
              <a:buFontTx/>
              <a:buNone/>
            </a:pPr>
            <a:r>
              <a:rPr lang="en-GB" i="1">
                <a:solidFill>
                  <a:srgbClr val="FFFF00"/>
                </a:solidFill>
              </a:rPr>
              <a:t>	as well as our actual sins.</a:t>
            </a:r>
          </a:p>
          <a:p>
            <a:pPr>
              <a:buFontTx/>
              <a:buNone/>
            </a:pPr>
            <a:r>
              <a:rPr lang="en-GB" i="1">
                <a:solidFill>
                  <a:srgbClr val="FFFF00"/>
                </a:solidFill>
              </a:rPr>
              <a:t>Therefore He will punish them by a just judgment</a:t>
            </a:r>
          </a:p>
          <a:p>
            <a:pPr>
              <a:buFontTx/>
              <a:buNone/>
            </a:pPr>
            <a:r>
              <a:rPr lang="en-GB" i="1">
                <a:solidFill>
                  <a:srgbClr val="FFFF00"/>
                </a:solidFill>
              </a:rPr>
              <a:t>both now and eternally, as He has declared:</a:t>
            </a:r>
          </a:p>
          <a:p>
            <a:pPr>
              <a:buFontTx/>
              <a:buNone/>
            </a:pPr>
            <a:r>
              <a:rPr lang="en-GB" i="1">
                <a:solidFill>
                  <a:srgbClr val="FF9933"/>
                </a:solidFill>
              </a:rPr>
              <a:t>Cursed is everyone who does not continue to do everything written in the Book of the Law (Galatians 3:10).</a:t>
            </a:r>
            <a:endParaRPr lang="en-GB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Our sinfulness</a:t>
            </a:r>
          </a:p>
        </p:txBody>
      </p:sp>
      <p:sp>
        <p:nvSpPr>
          <p:cNvPr id="913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1. a. The origin of sin, our sinful nature. 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b. This is the same for everyone.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2. a. The sins of commission and omission, the wrongs we do and the good we do not do. 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b. This is different per person.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3. Actual sins arise from original sin.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4. Everybody sins, so because of their nature all are cursed by God.</a:t>
            </a:r>
            <a:endParaRPr lang="en-GB" dirty="0"/>
          </a:p>
        </p:txBody>
      </p:sp>
      <p:pic>
        <p:nvPicPr>
          <p:cNvPr id="5" name="Picture 5" descr="C:\Documents and Settings\Karlo Janssen\Mijn documenten\Downloads\Dit Koningskind\kidsmoment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16632"/>
            <a:ext cx="1524000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341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 counter argument</a:t>
            </a:r>
          </a:p>
        </p:txBody>
      </p:sp>
      <p:sp>
        <p:nvSpPr>
          <p:cNvPr id="914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i="1" dirty="0">
                <a:solidFill>
                  <a:srgbClr val="FFFF00"/>
                </a:solidFill>
              </a:rPr>
              <a:t>11. Q. But is God not also merciful?</a:t>
            </a:r>
          </a:p>
          <a:p>
            <a:pPr>
              <a:buFontTx/>
              <a:buNone/>
            </a:pPr>
            <a:endParaRPr lang="en-GB" i="1" dirty="0">
              <a:solidFill>
                <a:srgbClr val="FFFF00"/>
              </a:solidFill>
            </a:endParaRPr>
          </a:p>
          <a:p>
            <a:pPr>
              <a:buFontTx/>
              <a:buNone/>
            </a:pPr>
            <a:r>
              <a:rPr lang="en-GB" i="1" dirty="0">
                <a:solidFill>
                  <a:srgbClr val="FFFF00"/>
                </a:solidFill>
              </a:rPr>
              <a:t>A. God is indeed merciful, but He is also just.</a:t>
            </a:r>
          </a:p>
          <a:p>
            <a:pPr>
              <a:buFontTx/>
              <a:buNone/>
            </a:pPr>
            <a:r>
              <a:rPr lang="en-GB" i="1" dirty="0">
                <a:solidFill>
                  <a:srgbClr val="FFFF00"/>
                </a:solidFill>
              </a:rPr>
              <a:t>His justice requires that sin committed</a:t>
            </a:r>
          </a:p>
          <a:p>
            <a:pPr>
              <a:buFontTx/>
              <a:buNone/>
            </a:pPr>
            <a:r>
              <a:rPr lang="en-GB" i="1" dirty="0">
                <a:solidFill>
                  <a:srgbClr val="FFFF00"/>
                </a:solidFill>
              </a:rPr>
              <a:t>		against the most high majesty of God</a:t>
            </a:r>
          </a:p>
          <a:p>
            <a:pPr>
              <a:buFontTx/>
              <a:buNone/>
            </a:pPr>
            <a:r>
              <a:rPr lang="en-GB" i="1" dirty="0">
                <a:solidFill>
                  <a:srgbClr val="FFFF00"/>
                </a:solidFill>
              </a:rPr>
              <a:t>	also be punished with the most severe,</a:t>
            </a:r>
          </a:p>
          <a:p>
            <a:pPr>
              <a:buFontTx/>
              <a:buNone/>
            </a:pPr>
            <a:r>
              <a:rPr lang="en-GB" i="1" dirty="0">
                <a:solidFill>
                  <a:srgbClr val="FFFF00"/>
                </a:solidFill>
              </a:rPr>
              <a:t>		that is, </a:t>
            </a:r>
          </a:p>
          <a:p>
            <a:pPr>
              <a:buFontTx/>
              <a:buNone/>
            </a:pPr>
            <a:r>
              <a:rPr lang="en-GB" i="1" dirty="0">
                <a:solidFill>
                  <a:srgbClr val="FFFF00"/>
                </a:solidFill>
              </a:rPr>
              <a:t>		with everlasting, punishment of body and soul.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Mercy and Justice</a:t>
            </a:r>
          </a:p>
        </p:txBody>
      </p:sp>
      <p:sp>
        <p:nvSpPr>
          <p:cNvPr id="915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God’s mercy and justice </a:t>
            </a:r>
            <a:r>
              <a:rPr lang="en-GB" dirty="0">
                <a:solidFill>
                  <a:srgbClr val="00FF00"/>
                </a:solidFill>
              </a:rPr>
              <a:t>are not two different things.</a:t>
            </a:r>
          </a:p>
          <a:p>
            <a:pPr>
              <a:buFontTx/>
              <a:buNone/>
            </a:pPr>
            <a:r>
              <a:rPr lang="en-GB" dirty="0"/>
              <a:t>Those who contrast them see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	</a:t>
            </a:r>
            <a:r>
              <a:rPr lang="en-GB" dirty="0"/>
              <a:t>Mercy = </a:t>
            </a:r>
            <a:r>
              <a:rPr lang="en-GB" dirty="0">
                <a:solidFill>
                  <a:srgbClr val="00FF00"/>
                </a:solidFill>
              </a:rPr>
              <a:t>easy going, turn a blind eye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</a:t>
            </a:r>
            <a:r>
              <a:rPr lang="en-GB" dirty="0"/>
              <a:t>	Justice = </a:t>
            </a:r>
            <a:r>
              <a:rPr lang="en-GB" dirty="0">
                <a:solidFill>
                  <a:srgbClr val="00FF00"/>
                </a:solidFill>
              </a:rPr>
              <a:t>strict, lay down the law</a:t>
            </a:r>
          </a:p>
        </p:txBody>
      </p:sp>
      <p:sp>
        <p:nvSpPr>
          <p:cNvPr id="915460" name="Text Box 4"/>
          <p:cNvSpPr txBox="1">
            <a:spLocks noChangeArrowheads="1"/>
          </p:cNvSpPr>
          <p:nvPr/>
        </p:nvSpPr>
        <p:spPr bwMode="auto">
          <a:xfrm>
            <a:off x="7696200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91546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492500"/>
            <a:ext cx="4979988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5459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Mercy and Justice</a:t>
            </a:r>
          </a:p>
        </p:txBody>
      </p:sp>
      <p:sp>
        <p:nvSpPr>
          <p:cNvPr id="918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But God is</a:t>
            </a:r>
            <a:r>
              <a:rPr lang="en-GB" dirty="0">
                <a:solidFill>
                  <a:srgbClr val="00FF00"/>
                </a:solidFill>
              </a:rPr>
              <a:t> just in His mercy and merciful in His justice. </a:t>
            </a:r>
          </a:p>
          <a:p>
            <a:pPr>
              <a:buFontTx/>
              <a:buNone/>
            </a:pPr>
            <a:r>
              <a:rPr lang="en-GB" dirty="0"/>
              <a:t>The two go together.</a:t>
            </a:r>
          </a:p>
          <a:p>
            <a:pPr>
              <a:buFontTx/>
              <a:buNone/>
            </a:pPr>
            <a:r>
              <a:rPr lang="en-GB" dirty="0"/>
              <a:t>His justice is: </a:t>
            </a:r>
            <a:r>
              <a:rPr lang="en-GB" dirty="0">
                <a:solidFill>
                  <a:srgbClr val="00FF00"/>
                </a:solidFill>
              </a:rPr>
              <a:t>the punishment will happen.</a:t>
            </a:r>
          </a:p>
          <a:p>
            <a:pPr>
              <a:buFontTx/>
              <a:buNone/>
            </a:pPr>
            <a:r>
              <a:rPr lang="en-GB" dirty="0"/>
              <a:t>His mercy is: </a:t>
            </a:r>
            <a:r>
              <a:rPr lang="en-GB" dirty="0">
                <a:solidFill>
                  <a:srgbClr val="00FF00"/>
                </a:solidFill>
              </a:rPr>
              <a:t>the Son of God undergoes it for God’s chosen.</a:t>
            </a:r>
          </a:p>
        </p:txBody>
      </p:sp>
      <p:sp>
        <p:nvSpPr>
          <p:cNvPr id="918532" name="Text Box 4"/>
          <p:cNvSpPr txBox="1">
            <a:spLocks noChangeArrowheads="1"/>
          </p:cNvSpPr>
          <p:nvPr/>
        </p:nvSpPr>
        <p:spPr bwMode="auto">
          <a:xfrm>
            <a:off x="7696200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9185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657600"/>
            <a:ext cx="2516188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853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" t="5881" r="2382" b="4378"/>
          <a:stretch>
            <a:fillRect/>
          </a:stretch>
        </p:blipFill>
        <p:spPr bwMode="auto">
          <a:xfrm>
            <a:off x="4953000" y="3733800"/>
            <a:ext cx="2625725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8531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The severity of the punishment</a:t>
            </a:r>
          </a:p>
        </p:txBody>
      </p:sp>
      <p:sp>
        <p:nvSpPr>
          <p:cNvPr id="916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God created this world and God created us.</a:t>
            </a:r>
          </a:p>
          <a:p>
            <a:pPr>
              <a:buFontTx/>
              <a:buNone/>
            </a:pPr>
            <a:r>
              <a:rPr lang="en-GB" dirty="0"/>
              <a:t>God</a:t>
            </a:r>
            <a:r>
              <a:rPr lang="en-GB" dirty="0">
                <a:solidFill>
                  <a:srgbClr val="00FF00"/>
                </a:solidFill>
              </a:rPr>
              <a:t> gave us an important position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- to govern creation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- to serve and glorify God</a:t>
            </a:r>
          </a:p>
          <a:p>
            <a:pPr>
              <a:buFontTx/>
              <a:buNone/>
            </a:pPr>
            <a:r>
              <a:rPr lang="en-GB" dirty="0"/>
              <a:t>We </a:t>
            </a:r>
            <a:r>
              <a:rPr lang="en-GB" dirty="0">
                <a:solidFill>
                  <a:srgbClr val="00FF00"/>
                </a:solidFill>
              </a:rPr>
              <a:t>turned our backs on God.</a:t>
            </a:r>
          </a:p>
          <a:p>
            <a:pPr>
              <a:buFontTx/>
              <a:buNone/>
            </a:pPr>
            <a:r>
              <a:rPr lang="en-GB" dirty="0"/>
              <a:t>It would be </a:t>
            </a:r>
            <a:r>
              <a:rPr lang="en-GB" dirty="0">
                <a:solidFill>
                  <a:srgbClr val="00FF00"/>
                </a:solidFill>
              </a:rPr>
              <a:t>totally fair for God to </a:t>
            </a:r>
            <a:br>
              <a:rPr lang="en-GB" dirty="0">
                <a:solidFill>
                  <a:srgbClr val="00FF00"/>
                </a:solidFill>
              </a:rPr>
            </a:br>
            <a:r>
              <a:rPr lang="en-GB" dirty="0">
                <a:solidFill>
                  <a:srgbClr val="00FF00"/>
                </a:solidFill>
              </a:rPr>
              <a:t>turn His back on us </a:t>
            </a:r>
            <a:r>
              <a:rPr lang="en-GB" i="1" dirty="0"/>
              <a:t>(CoD I.1)</a:t>
            </a:r>
            <a:endParaRPr lang="en-GB" dirty="0"/>
          </a:p>
          <a:p>
            <a:pPr>
              <a:buFontTx/>
              <a:buNone/>
            </a:pPr>
            <a:endParaRPr lang="en-GB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dirty="0"/>
              <a:t>Eternal death means </a:t>
            </a:r>
            <a:r>
              <a:rPr lang="en-GB" dirty="0">
                <a:solidFill>
                  <a:srgbClr val="00FF00"/>
                </a:solidFill>
              </a:rPr>
              <a:t>to be severed from the source of Life, loneliness, to be forsaken by God, forever.</a:t>
            </a:r>
          </a:p>
          <a:p>
            <a:pPr>
              <a:buFontTx/>
              <a:buNone/>
            </a:pPr>
            <a:r>
              <a:rPr lang="en-GB" dirty="0"/>
              <a:t>That’s a </a:t>
            </a:r>
            <a:r>
              <a:rPr lang="en-GB" dirty="0">
                <a:solidFill>
                  <a:srgbClr val="00FF00"/>
                </a:solidFill>
              </a:rPr>
              <a:t>severe but fair punishment.</a:t>
            </a:r>
          </a:p>
        </p:txBody>
      </p:sp>
      <p:sp>
        <p:nvSpPr>
          <p:cNvPr id="916484" name="Text Box 4"/>
          <p:cNvSpPr txBox="1">
            <a:spLocks noChangeArrowheads="1"/>
          </p:cNvSpPr>
          <p:nvPr/>
        </p:nvSpPr>
        <p:spPr bwMode="auto">
          <a:xfrm>
            <a:off x="7696200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916485" name="Picture 5" descr="C:\Documents and Settings\Karlo Janssen\Mijn documenten\Mijn afbeeldingen\2010-09-30\I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6000"/>
            <a:ext cx="2781300" cy="211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6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6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6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6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6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6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6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6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6483" grpId="0" uiExpand="1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Psalm 98:1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7664" y="1219200"/>
            <a:ext cx="7596336" cy="56388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Sing to the </a:t>
            </a:r>
            <a:r>
              <a:rPr lang="en-US" cap="small" dirty="0">
                <a:solidFill>
                  <a:schemeClr val="tx1"/>
                </a:solidFill>
              </a:rPr>
              <a:t>Lord</a:t>
            </a:r>
            <a:r>
              <a:rPr lang="en-US" dirty="0">
                <a:solidFill>
                  <a:schemeClr val="tx1"/>
                </a:solidFill>
              </a:rPr>
              <a:t>, a new song voicing,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for mighty wonders he has done.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His right hand and his arm most holy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the victory for him have won.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The L</a:t>
            </a:r>
            <a:r>
              <a:rPr lang="en-US" cap="small" dirty="0">
                <a:solidFill>
                  <a:schemeClr val="tx1"/>
                </a:solidFill>
              </a:rPr>
              <a:t>ord</a:t>
            </a:r>
            <a:r>
              <a:rPr lang="en-US" dirty="0">
                <a:solidFill>
                  <a:schemeClr val="tx1"/>
                </a:solidFill>
              </a:rPr>
              <a:t> has blessed us with salvation;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his righteousness has he made known.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He has revealed to all the nations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that justice issues from his throne.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89089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218" name="Rectangle 307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The Plunge into Sin</a:t>
            </a:r>
          </a:p>
        </p:txBody>
      </p:sp>
      <p:sp>
        <p:nvSpPr>
          <p:cNvPr id="905219" name="Rectangle 3075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6629400" cy="5638800"/>
          </a:xfrm>
        </p:spPr>
        <p:txBody>
          <a:bodyPr/>
          <a:lstStyle/>
          <a:p>
            <a:pPr>
              <a:buFontTx/>
              <a:buNone/>
            </a:pPr>
            <a:r>
              <a:rPr lang="en-GB" dirty="0"/>
              <a:t>At the </a:t>
            </a:r>
            <a:r>
              <a:rPr lang="en-GB" dirty="0">
                <a:solidFill>
                  <a:srgbClr val="00FF00"/>
                </a:solidFill>
              </a:rPr>
              <a:t>instigation of the serpent</a:t>
            </a:r>
            <a:br>
              <a:rPr lang="en-GB" dirty="0"/>
            </a:br>
            <a:r>
              <a:rPr lang="en-GB" dirty="0"/>
              <a:t>(the serpent lied to the woman)</a:t>
            </a:r>
          </a:p>
          <a:p>
            <a:pPr>
              <a:buFontTx/>
              <a:buNone/>
            </a:pPr>
            <a:r>
              <a:rPr lang="en-GB" dirty="0"/>
              <a:t>in</a:t>
            </a:r>
            <a:r>
              <a:rPr lang="en-GB" dirty="0">
                <a:solidFill>
                  <a:srgbClr val="00FF00"/>
                </a:solidFill>
              </a:rPr>
              <a:t> deliberate disobedience</a:t>
            </a:r>
            <a:br>
              <a:rPr lang="en-GB" dirty="0"/>
            </a:br>
            <a:r>
              <a:rPr lang="en-GB" dirty="0"/>
              <a:t>(the man and the woman knew what</a:t>
            </a:r>
            <a:br>
              <a:rPr lang="en-GB" dirty="0"/>
            </a:br>
            <a:r>
              <a:rPr lang="en-GB" dirty="0"/>
              <a:t> they were doing)</a:t>
            </a:r>
          </a:p>
          <a:p>
            <a:pPr>
              <a:buFontTx/>
              <a:buNone/>
            </a:pPr>
            <a:r>
              <a:rPr lang="en-GB" dirty="0"/>
              <a:t>humanity </a:t>
            </a:r>
            <a:r>
              <a:rPr lang="en-GB" dirty="0">
                <a:solidFill>
                  <a:srgbClr val="00FF00"/>
                </a:solidFill>
              </a:rPr>
              <a:t>plunged itself into sin.</a:t>
            </a:r>
            <a:endParaRPr lang="en-GB" dirty="0"/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r>
              <a:rPr lang="en-GB" dirty="0"/>
              <a:t>The man and woman </a:t>
            </a:r>
            <a:r>
              <a:rPr lang="en-GB" dirty="0">
                <a:solidFill>
                  <a:srgbClr val="00FF00"/>
                </a:solidFill>
              </a:rPr>
              <a:t>‘hide’ from each other and hide from God.</a:t>
            </a:r>
          </a:p>
          <a:p>
            <a:pPr>
              <a:buFontTx/>
              <a:buNone/>
            </a:pPr>
            <a:r>
              <a:rPr lang="en-GB" dirty="0"/>
              <a:t>God, however, </a:t>
            </a:r>
            <a:r>
              <a:rPr lang="en-GB" dirty="0">
                <a:solidFill>
                  <a:srgbClr val="00FF00"/>
                </a:solidFill>
              </a:rPr>
              <a:t>comes to find them.</a:t>
            </a:r>
            <a:endParaRPr lang="en-GB" dirty="0"/>
          </a:p>
        </p:txBody>
      </p:sp>
      <p:pic>
        <p:nvPicPr>
          <p:cNvPr id="905221" name="Picture 3077" descr="E:\Catechism\2005-2006 - Hoek\Ik Geloof 1\Adam, Eve and Snak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963" y="0"/>
            <a:ext cx="2459037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5222" name="Picture 307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3200400"/>
            <a:ext cx="245745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521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With the Plunge into Sin</a:t>
            </a:r>
          </a:p>
        </p:txBody>
      </p:sp>
      <p:sp>
        <p:nvSpPr>
          <p:cNvPr id="906243" name="Rectangle 3"/>
          <p:cNvSpPr>
            <a:spLocks noGrp="1" noChangeArrowheads="1"/>
          </p:cNvSpPr>
          <p:nvPr>
            <p:ph idx="1"/>
          </p:nvPr>
        </p:nvSpPr>
        <p:spPr>
          <a:xfrm>
            <a:off x="0" y="4648200"/>
            <a:ext cx="9144000" cy="2209800"/>
          </a:xfrm>
        </p:spPr>
        <p:txBody>
          <a:bodyPr/>
          <a:lstStyle/>
          <a:p>
            <a:pPr algn="ctr">
              <a:buFontTx/>
              <a:buNone/>
            </a:pPr>
            <a:r>
              <a:rPr lang="en-GB" dirty="0"/>
              <a:t>How will God react?</a:t>
            </a:r>
          </a:p>
          <a:p>
            <a:pPr>
              <a:buFontTx/>
              <a:buNone/>
            </a:pPr>
            <a:r>
              <a:rPr lang="en-GB" dirty="0"/>
              <a:t>	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906244" name="Rectangle 4"/>
          <p:cNvSpPr>
            <a:spLocks noChangeArrowheads="1"/>
          </p:cNvSpPr>
          <p:nvPr/>
        </p:nvSpPr>
        <p:spPr bwMode="auto">
          <a:xfrm>
            <a:off x="609600" y="1295400"/>
            <a:ext cx="3886200" cy="27432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nl-NL" sz="2800">
                <a:solidFill>
                  <a:srgbClr val="000000"/>
                </a:solidFill>
                <a:latin typeface="Comic Sans MS" pitchFamily="66" charset="0"/>
              </a:rPr>
              <a:t>God</a:t>
            </a:r>
          </a:p>
          <a:p>
            <a:pPr marL="342900" indent="-342900">
              <a:spcBef>
                <a:spcPct val="20000"/>
              </a:spcBef>
            </a:pPr>
            <a:endParaRPr lang="nl-NL" sz="280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06245" name="Rectangle 5"/>
          <p:cNvSpPr>
            <a:spLocks noChangeArrowheads="1"/>
          </p:cNvSpPr>
          <p:nvPr/>
        </p:nvSpPr>
        <p:spPr bwMode="auto">
          <a:xfrm>
            <a:off x="4616450" y="1295400"/>
            <a:ext cx="4146550" cy="2705100"/>
          </a:xfrm>
          <a:prstGeom prst="rect">
            <a:avLst/>
          </a:prstGeom>
          <a:solidFill>
            <a:srgbClr val="000000"/>
          </a:solidFill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nl-NL" sz="2800">
                <a:solidFill>
                  <a:schemeClr val="bg2"/>
                </a:solidFill>
                <a:latin typeface="Comic Sans MS" pitchFamily="66" charset="0"/>
              </a:rPr>
              <a:t>Satan</a:t>
            </a:r>
          </a:p>
          <a:p>
            <a:pPr marL="342900" indent="-342900">
              <a:spcBef>
                <a:spcPct val="20000"/>
              </a:spcBef>
            </a:pPr>
            <a:r>
              <a:rPr lang="nl-NL" sz="2800">
                <a:solidFill>
                  <a:schemeClr val="bg2"/>
                </a:solidFill>
                <a:latin typeface="Comic Sans MS" pitchFamily="66" charset="0"/>
              </a:rPr>
              <a:t>+</a:t>
            </a:r>
          </a:p>
          <a:p>
            <a:pPr marL="342900" indent="-342900">
              <a:spcBef>
                <a:spcPct val="20000"/>
              </a:spcBef>
            </a:pPr>
            <a:r>
              <a:rPr lang="nl-NL" sz="2800">
                <a:solidFill>
                  <a:schemeClr val="bg2"/>
                </a:solidFill>
                <a:latin typeface="Comic Sans MS" pitchFamily="66" charset="0"/>
              </a:rPr>
              <a:t>mankind</a:t>
            </a:r>
            <a:endParaRPr lang="nl-NL">
              <a:solidFill>
                <a:schemeClr val="bg2"/>
              </a:solidFill>
              <a:latin typeface="Comic Sans MS" pitchFamily="66" charset="0"/>
            </a:endParaRPr>
          </a:p>
          <a:p>
            <a:pPr marL="342900" indent="-342900">
              <a:spcBef>
                <a:spcPct val="20000"/>
              </a:spcBef>
            </a:pPr>
            <a:endParaRPr lang="nl-NL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pPr algn="l"/>
            <a:r>
              <a:rPr lang="en-GB"/>
              <a:t>Bible Study: Genesis 3:14-19</a:t>
            </a:r>
          </a:p>
        </p:txBody>
      </p:sp>
      <p:pic>
        <p:nvPicPr>
          <p:cNvPr id="899076" name="Picture 4" descr="G:\Backup - juni 2009\Mijn afbeeldingen\Liturgy\Liturgie\bijbellez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88" y="1342360"/>
            <a:ext cx="8388424" cy="540529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pPr algn="l"/>
            <a:r>
              <a:rPr lang="en-GB"/>
              <a:t>Bible Study: Genesis 3:14-19</a:t>
            </a:r>
          </a:p>
        </p:txBody>
      </p:sp>
      <p:sp>
        <p:nvSpPr>
          <p:cNvPr id="899075" name="Rectangle 3"/>
          <p:cNvSpPr>
            <a:spLocks noGrp="1" noChangeArrowheads="1"/>
          </p:cNvSpPr>
          <p:nvPr>
            <p:ph idx="1"/>
          </p:nvPr>
        </p:nvSpPr>
        <p:spPr>
          <a:xfrm>
            <a:off x="0" y="1371600"/>
            <a:ext cx="9144000" cy="5486400"/>
          </a:xfrm>
        </p:spPr>
        <p:txBody>
          <a:bodyPr/>
          <a:lstStyle/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1. The serpent became the lowest of all creatures.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2. One of enmity.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3. The enmity between followers of God and rebels against God.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4. Pregnancy and child-rearing will be filled with labour. 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5. The relationship between man and woman is filled with tension.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6. Leading the family and providing for them will be filled with labour.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7. Death would be a certainty. </a:t>
            </a:r>
          </a:p>
        </p:txBody>
      </p:sp>
      <p:pic>
        <p:nvPicPr>
          <p:cNvPr id="899076" name="Picture 4" descr="G:\Backup - juni 2009\Mijn afbeeldingen\Liturgy\Liturgie\bijbellez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82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9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9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9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9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9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9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9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9075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GO!</a:t>
            </a:r>
          </a:p>
        </p:txBody>
      </p:sp>
      <p:sp>
        <p:nvSpPr>
          <p:cNvPr id="908291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4419600" cy="5638800"/>
          </a:xfrm>
        </p:spPr>
        <p:txBody>
          <a:bodyPr/>
          <a:lstStyle/>
          <a:p>
            <a:pPr>
              <a:buFontTx/>
              <a:buNone/>
            </a:pPr>
            <a:r>
              <a:rPr lang="en-GB" dirty="0"/>
              <a:t>Man no longer </a:t>
            </a:r>
            <a:r>
              <a:rPr lang="en-GB" dirty="0">
                <a:solidFill>
                  <a:srgbClr val="00FF00"/>
                </a:solidFill>
              </a:rPr>
              <a:t>had the right to eat from the tree of life.  </a:t>
            </a:r>
          </a:p>
          <a:p>
            <a:pPr>
              <a:buFontTx/>
              <a:buNone/>
            </a:pPr>
            <a:r>
              <a:rPr lang="en-GB" dirty="0"/>
              <a:t>Life is only</a:t>
            </a:r>
            <a:r>
              <a:rPr lang="en-GB" dirty="0">
                <a:solidFill>
                  <a:srgbClr val="00FF00"/>
                </a:solidFill>
              </a:rPr>
              <a:t> for those who serve God perfectly.</a:t>
            </a:r>
          </a:p>
          <a:p>
            <a:pPr>
              <a:buFontTx/>
              <a:buNone/>
            </a:pPr>
            <a:r>
              <a:rPr lang="en-GB" dirty="0"/>
              <a:t>Hence</a:t>
            </a:r>
            <a:r>
              <a:rPr lang="en-GB" dirty="0">
                <a:solidFill>
                  <a:srgbClr val="00FF00"/>
                </a:solidFill>
              </a:rPr>
              <a:t> man was exiled from Paradise.</a:t>
            </a:r>
          </a:p>
          <a:p>
            <a:pPr>
              <a:buFontTx/>
              <a:buNone/>
            </a:pPr>
            <a:r>
              <a:rPr lang="en-GB" dirty="0"/>
              <a:t>God did allow man durable clothes made of animal skins.</a:t>
            </a:r>
          </a:p>
        </p:txBody>
      </p:sp>
      <p:sp>
        <p:nvSpPr>
          <p:cNvPr id="908292" name="Text Box 4"/>
          <p:cNvSpPr txBox="1">
            <a:spLocks noChangeArrowheads="1"/>
          </p:cNvSpPr>
          <p:nvPr/>
        </p:nvSpPr>
        <p:spPr bwMode="auto">
          <a:xfrm>
            <a:off x="7696200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 dirty="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08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8" y="1143000"/>
            <a:ext cx="4494212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8291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Catechism</a:t>
            </a:r>
          </a:p>
        </p:txBody>
      </p:sp>
      <p:sp>
        <p:nvSpPr>
          <p:cNvPr id="912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i="1">
                <a:solidFill>
                  <a:srgbClr val="FFFF00"/>
                </a:solidFill>
              </a:rPr>
              <a:t>9. Q. But does not God do man an injustice by requiring in His law what man cannot do?</a:t>
            </a:r>
          </a:p>
          <a:p>
            <a:pPr>
              <a:buFontTx/>
              <a:buNone/>
            </a:pPr>
            <a:r>
              <a:rPr lang="en-GB" i="1">
                <a:solidFill>
                  <a:srgbClr val="FFFF00"/>
                </a:solidFill>
              </a:rPr>
              <a:t>A. No,</a:t>
            </a:r>
          </a:p>
          <a:p>
            <a:pPr>
              <a:buFontTx/>
              <a:buNone/>
            </a:pPr>
            <a:r>
              <a:rPr lang="en-GB" i="1">
                <a:solidFill>
                  <a:srgbClr val="FFFF00"/>
                </a:solidFill>
              </a:rPr>
              <a:t>	for God so created man that he was able to do it.</a:t>
            </a:r>
          </a:p>
          <a:p>
            <a:pPr>
              <a:buFontTx/>
              <a:buNone/>
            </a:pPr>
            <a:r>
              <a:rPr lang="en-GB" i="1">
                <a:solidFill>
                  <a:srgbClr val="FFFF00"/>
                </a:solidFill>
              </a:rPr>
              <a:t>But man, </a:t>
            </a:r>
          </a:p>
          <a:p>
            <a:pPr>
              <a:buFontTx/>
              <a:buNone/>
            </a:pPr>
            <a:r>
              <a:rPr lang="en-GB" i="1">
                <a:solidFill>
                  <a:srgbClr val="FFFF00"/>
                </a:solidFill>
              </a:rPr>
              <a:t>		at the instigation of the devil,</a:t>
            </a:r>
          </a:p>
          <a:p>
            <a:pPr>
              <a:buFontTx/>
              <a:buNone/>
            </a:pPr>
            <a:r>
              <a:rPr lang="en-GB" i="1">
                <a:solidFill>
                  <a:srgbClr val="FFFF00"/>
                </a:solidFill>
              </a:rPr>
              <a:t>		in deliberate disobedience</a:t>
            </a:r>
          </a:p>
          <a:p>
            <a:pPr>
              <a:buFontTx/>
              <a:buNone/>
            </a:pPr>
            <a:r>
              <a:rPr lang="en-GB" i="1">
                <a:solidFill>
                  <a:srgbClr val="FFFF00"/>
                </a:solidFill>
              </a:rPr>
              <a:t>	robbed himself and all his descendants of these gifts.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Righteousness of God</a:t>
            </a:r>
          </a:p>
        </p:txBody>
      </p:sp>
      <p:sp>
        <p:nvSpPr>
          <p:cNvPr id="907267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6228184" cy="5638800"/>
          </a:xfrm>
        </p:spPr>
        <p:txBody>
          <a:bodyPr/>
          <a:lstStyle/>
          <a:p>
            <a:pPr>
              <a:buFontTx/>
              <a:buNone/>
            </a:pPr>
            <a:r>
              <a:rPr lang="en-GB" dirty="0"/>
              <a:t>God had clearly forbidden man to eat.</a:t>
            </a:r>
          </a:p>
          <a:p>
            <a:pPr>
              <a:buFontTx/>
              <a:buNone/>
            </a:pPr>
            <a:r>
              <a:rPr lang="en-GB" dirty="0"/>
              <a:t>God had indicated the penalty on eating would be death.</a:t>
            </a:r>
          </a:p>
          <a:p>
            <a:pPr>
              <a:buFontTx/>
              <a:buNone/>
            </a:pPr>
            <a:r>
              <a:rPr lang="en-GB" dirty="0"/>
              <a:t>The man and the woman sinned </a:t>
            </a:r>
            <a:r>
              <a:rPr lang="en-GB" i="1" dirty="0"/>
              <a:t>deliberately</a:t>
            </a:r>
            <a:r>
              <a:rPr lang="en-GB" dirty="0"/>
              <a:t>, they could be held accountable.</a:t>
            </a:r>
            <a:endParaRPr lang="en-GB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dirty="0"/>
              <a:t>Thus, </a:t>
            </a:r>
            <a:r>
              <a:rPr lang="en-GB" dirty="0">
                <a:solidFill>
                  <a:srgbClr val="00FF00"/>
                </a:solidFill>
              </a:rPr>
              <a:t>God was perfectly fair in what He did.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The LORD God is a </a:t>
            </a:r>
            <a:r>
              <a:rPr lang="en-GB" i="1" dirty="0">
                <a:solidFill>
                  <a:srgbClr val="00FF00"/>
                </a:solidFill>
              </a:rPr>
              <a:t>righteous </a:t>
            </a:r>
            <a:r>
              <a:rPr lang="en-GB" dirty="0">
                <a:solidFill>
                  <a:srgbClr val="00FF00"/>
                </a:solidFill>
              </a:rPr>
              <a:t>God</a:t>
            </a:r>
            <a:r>
              <a:rPr lang="en-GB" i="1" dirty="0">
                <a:solidFill>
                  <a:srgbClr val="00FF00"/>
                </a:solidFill>
              </a:rPr>
              <a:t>, </a:t>
            </a:r>
            <a:r>
              <a:rPr lang="en-GB" dirty="0">
                <a:solidFill>
                  <a:srgbClr val="00FF00"/>
                </a:solidFill>
              </a:rPr>
              <a:t>He does what is right, proper, just.</a:t>
            </a:r>
            <a:endParaRPr lang="en-GB" dirty="0"/>
          </a:p>
        </p:txBody>
      </p:sp>
      <p:pic>
        <p:nvPicPr>
          <p:cNvPr id="907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348880"/>
            <a:ext cx="2878143" cy="2080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696200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 dirty="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7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7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7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7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7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7267" grpId="0" uiExpand="1" build="p" autoUpdateAnimBg="0"/>
    </p:bldLst>
  </p:timing>
</p:sld>
</file>

<file path=ppt/theme/theme1.xml><?xml version="1.0" encoding="utf-8"?>
<a:theme xmlns:a="http://schemas.openxmlformats.org/drawingml/2006/main" name="1_Office Theme">
  <a:themeElements>
    <a:clrScheme name="Office Theme 8">
      <a:dk1>
        <a:srgbClr val="C0C0C0"/>
      </a:dk1>
      <a:lt1>
        <a:srgbClr val="FFFFFF"/>
      </a:lt1>
      <a:dk2>
        <a:srgbClr val="000000"/>
      </a:dk2>
      <a:lt2>
        <a:srgbClr val="FFFFFF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10809</TotalTime>
  <Words>857</Words>
  <Application>Microsoft Office PowerPoint</Application>
  <PresentationFormat>On-screen Show (4:3)</PresentationFormat>
  <Paragraphs>123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Comic Sans MS</vt:lpstr>
      <vt:lpstr>Times New Roman</vt:lpstr>
      <vt:lpstr>1_Office Theme</vt:lpstr>
      <vt:lpstr>Catechism  The Need for Faith</vt:lpstr>
      <vt:lpstr>Psalm 98:1</vt:lpstr>
      <vt:lpstr>The Plunge into Sin</vt:lpstr>
      <vt:lpstr>With the Plunge into Sin</vt:lpstr>
      <vt:lpstr>Bible Study: Genesis 3:14-19</vt:lpstr>
      <vt:lpstr>Bible Study: Genesis 3:14-19</vt:lpstr>
      <vt:lpstr>GO!</vt:lpstr>
      <vt:lpstr>Catechism</vt:lpstr>
      <vt:lpstr>The Righteousness of God</vt:lpstr>
      <vt:lpstr>Adam, where are you?</vt:lpstr>
      <vt:lpstr>Catechism</vt:lpstr>
      <vt:lpstr>Our sinfulness</vt:lpstr>
      <vt:lpstr>A counter argument</vt:lpstr>
      <vt:lpstr>Mercy and Justice</vt:lpstr>
      <vt:lpstr>Mercy and Justice</vt:lpstr>
      <vt:lpstr>The severity of the punishment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Hoe gedraagt een christen zich?</dc:title>
  <dc:creator>Roelf Janssen</dc:creator>
  <cp:lastModifiedBy>Roelf Janssen</cp:lastModifiedBy>
  <cp:revision>268</cp:revision>
  <cp:lastPrinted>2010-02-18T18:14:08Z</cp:lastPrinted>
  <dcterms:created xsi:type="dcterms:W3CDTF">2008-08-14T09:20:46Z</dcterms:created>
  <dcterms:modified xsi:type="dcterms:W3CDTF">2023-09-29T22:48:22Z</dcterms:modified>
</cp:coreProperties>
</file>