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371" r:id="rId2"/>
    <p:sldId id="1063" r:id="rId3"/>
    <p:sldId id="1064" r:id="rId4"/>
    <p:sldId id="1044" r:id="rId5"/>
    <p:sldId id="1050" r:id="rId6"/>
    <p:sldId id="1048" r:id="rId7"/>
    <p:sldId id="1049" r:id="rId8"/>
    <p:sldId id="1045" r:id="rId9"/>
    <p:sldId id="1046" r:id="rId10"/>
    <p:sldId id="1047" r:id="rId11"/>
    <p:sldId id="1051" r:id="rId12"/>
    <p:sldId id="1070" r:id="rId13"/>
    <p:sldId id="1024" r:id="rId14"/>
    <p:sldId id="1061" r:id="rId15"/>
    <p:sldId id="1054" r:id="rId16"/>
    <p:sldId id="1056" r:id="rId17"/>
    <p:sldId id="1058" r:id="rId18"/>
    <p:sldId id="1062" r:id="rId19"/>
    <p:sldId id="1060" r:id="rId20"/>
    <p:sldId id="1066" r:id="rId21"/>
  </p:sldIdLst>
  <p:sldSz cx="9144000" cy="6858000" type="screen4x3"/>
  <p:notesSz cx="9167813" cy="695007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>
          <p15:clr>
            <a:srgbClr val="A4A3A4"/>
          </p15:clr>
        </p15:guide>
        <p15:guide id="2" pos="28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0000"/>
    <a:srgbClr val="FFFF99"/>
    <a:srgbClr val="FF0000"/>
    <a:srgbClr val="FFFF66"/>
    <a:srgbClr val="FFFF00"/>
    <a:srgbClr val="FF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189"/>
        <p:guide pos="28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803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7256" y="0"/>
            <a:ext cx="390542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11898"/>
            <a:ext cx="400803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7256" y="6611898"/>
            <a:ext cx="390542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0728893-B68B-4F22-89A3-84941467C5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871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803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7256" y="0"/>
            <a:ext cx="390542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30513" y="533400"/>
            <a:ext cx="3484562" cy="2613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3404" y="3305949"/>
            <a:ext cx="6675877" cy="31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11898"/>
            <a:ext cx="400803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7256" y="6611898"/>
            <a:ext cx="390542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11CA36E-97A3-4121-AC41-709E088AD74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948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D48CF-98B5-48B5-8BA7-7DF5642607C7}" type="slidenum">
              <a:rPr lang="en-GB"/>
              <a:pPr/>
              <a:t>1</a:t>
            </a:fld>
            <a:endParaRPr lang="en-GB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85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A36E-97A3-4121-AC41-709E088AD74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363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A36E-97A3-4121-AC41-709E088AD74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764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A36E-97A3-4121-AC41-709E088AD74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956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A36E-97A3-4121-AC41-709E088AD74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369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A36E-97A3-4121-AC41-709E088AD74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450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A36E-97A3-4121-AC41-709E088AD74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6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A36E-97A3-4121-AC41-709E088AD74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778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A36E-97A3-4121-AC41-709E088AD74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425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A36E-97A3-4121-AC41-709E088AD74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293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A36E-97A3-4121-AC41-709E088AD745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87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A36E-97A3-4121-AC41-709E088AD74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709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A36E-97A3-4121-AC41-709E088AD74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709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A36E-97A3-4121-AC41-709E088AD74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96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A36E-97A3-4121-AC41-709E088AD74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868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A36E-97A3-4121-AC41-709E088AD74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18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A36E-97A3-4121-AC41-709E088AD74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063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A36E-97A3-4121-AC41-709E088AD74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080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CA36E-97A3-4121-AC41-709E088AD74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16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717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233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156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938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7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52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930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921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32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72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80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0683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47800"/>
          </a:xfrm>
        </p:spPr>
        <p:txBody>
          <a:bodyPr/>
          <a:lstStyle/>
          <a:p>
            <a:r>
              <a:rPr lang="en-GB"/>
              <a:t>Catechism </a:t>
            </a:r>
            <a:br>
              <a:rPr lang="en-GB"/>
            </a:br>
            <a:r>
              <a:rPr lang="en-GB"/>
              <a:t>The Need for Faith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305800" cy="175260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Lesson 6 – </a:t>
            </a:r>
            <a:r>
              <a:rPr lang="en-GB"/>
              <a:t>LD 5a</a:t>
            </a:r>
            <a:endParaRPr lang="en-GB" dirty="0"/>
          </a:p>
          <a:p>
            <a:r>
              <a:rPr lang="en-GB" dirty="0"/>
              <a:t>Atonement … Not Simple!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Catechism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i="1">
                <a:solidFill>
                  <a:srgbClr val="FFFF00"/>
                </a:solidFill>
              </a:rPr>
              <a:t>Q. Can we by ourselves make this payment?</a:t>
            </a:r>
          </a:p>
          <a:p>
            <a:pPr>
              <a:buFontTx/>
              <a:buNone/>
            </a:pPr>
            <a:endParaRPr lang="en-GB" i="1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i="1">
                <a:solidFill>
                  <a:srgbClr val="FFFF00"/>
                </a:solidFill>
              </a:rPr>
              <a:t>A. Certainly not.</a:t>
            </a:r>
          </a:p>
          <a:p>
            <a:pPr>
              <a:buFontTx/>
              <a:buNone/>
            </a:pPr>
            <a:r>
              <a:rPr lang="en-GB" i="1">
                <a:solidFill>
                  <a:srgbClr val="FFFF00"/>
                </a:solidFill>
              </a:rPr>
              <a:t>On the contrary, we daily increase our debt.</a:t>
            </a:r>
          </a:p>
        </p:txBody>
      </p:sp>
      <p:pic>
        <p:nvPicPr>
          <p:cNvPr id="923655" name="Picture 7" descr="http://www.sambell.us/wp-content/uploads/2011/11/holiday-debt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904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Atonement by another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In the Old Testament: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When someone had sinned, a sin offering had to be brought. </a:t>
            </a:r>
          </a:p>
          <a:p>
            <a:pPr>
              <a:buFontTx/>
              <a:buNone/>
            </a:pPr>
            <a:r>
              <a:rPr lang="en-GB" dirty="0"/>
              <a:t>And once a year, the Day of Atonement would be celebrated, to atone for all the sins of Israel.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In the Old Testament blood was to flow for the sins of the people. For the wages of sin is death, and life is in the blood.</a:t>
            </a:r>
            <a:endParaRPr lang="en-GB" dirty="0"/>
          </a:p>
        </p:txBody>
      </p:sp>
      <p:sp>
        <p:nvSpPr>
          <p:cNvPr id="927748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56E54-E7EE-D2D2-8B21-7FCBCEA61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1-6-12 cc">
            <a:hlinkClick r:id="" action="ppaction://media"/>
            <a:extLst>
              <a:ext uri="{FF2B5EF4-FFF2-40B4-BE49-F238E27FC236}">
                <a16:creationId xmlns:a16="http://schemas.microsoft.com/office/drawing/2014/main" id="{E60873BA-B570-D172-1184-ADEB6CD9916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 bwMode="auto">
          <a:xfrm>
            <a:off x="2006171" y="2060848"/>
            <a:ext cx="5131657" cy="253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72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/>
              <a:t>Bible Study: Leviticus 16:1-25</a:t>
            </a:r>
          </a:p>
        </p:txBody>
      </p:sp>
      <p:pic>
        <p:nvPicPr>
          <p:cNvPr id="899076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9078" name="Picture 6" descr="C:\Documents and Settings\Karlo Janssen\Mijn documenten\Mijn afbeeldingen\2010-10-14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28194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9079" name="Picture 7" descr="C:\Documents and Settings\Karlo Janssen\Mijn documenten\Mijn afbeeldingen\2010-10-14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66800"/>
            <a:ext cx="28194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9080" name="Picture 8" descr="C:\Documents and Settings\Karlo Janssen\Mijn documenten\Mijn afbeeldingen\2010-10-14\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32275"/>
            <a:ext cx="27432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9081" name="Picture 9" descr="C:\Documents and Settings\Karlo Janssen\Mijn documenten\Mijn afbeeldingen\2010-10-14\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02113"/>
            <a:ext cx="2743200" cy="265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/>
              <a:t>Bible Study: Leviticus 16:1-25</a:t>
            </a:r>
          </a:p>
        </p:txBody>
      </p:sp>
      <p:sp>
        <p:nvSpPr>
          <p:cNvPr id="937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dirty="0"/>
              <a:t>1. One young bull, two rams, and two male goats.</a:t>
            </a:r>
          </a:p>
          <a:p>
            <a:pPr>
              <a:buFontTx/>
              <a:buNone/>
            </a:pPr>
            <a:r>
              <a:rPr lang="en-GB" sz="2400" dirty="0"/>
              <a:t>2. The sins of the high priest and the sins of the Israelites.</a:t>
            </a:r>
          </a:p>
          <a:p>
            <a:pPr>
              <a:buFontTx/>
              <a:buNone/>
            </a:pPr>
            <a:r>
              <a:rPr lang="en-GB" sz="2400" dirty="0"/>
              <a:t>3. The removal of the sins, Israel was to be a holy people, without sin.</a:t>
            </a:r>
          </a:p>
          <a:p>
            <a:pPr>
              <a:buFontTx/>
              <a:buNone/>
            </a:pPr>
            <a:r>
              <a:rPr lang="en-GB" sz="2400" dirty="0"/>
              <a:t>4. The atonement cover.     </a:t>
            </a:r>
          </a:p>
          <a:p>
            <a:pPr>
              <a:buFontTx/>
              <a:buNone/>
            </a:pPr>
            <a:r>
              <a:rPr lang="en-GB" sz="2400" dirty="0"/>
              <a:t>    Three hours of darkness.</a:t>
            </a:r>
          </a:p>
          <a:p>
            <a:pPr>
              <a:buFontTx/>
              <a:buNone/>
            </a:pPr>
            <a:r>
              <a:rPr lang="en-GB" sz="2400" dirty="0"/>
              <a:t>5. For his own sins.      </a:t>
            </a:r>
          </a:p>
          <a:p>
            <a:pPr>
              <a:buFontTx/>
              <a:buNone/>
            </a:pPr>
            <a:r>
              <a:rPr lang="en-GB" sz="2400" dirty="0"/>
              <a:t>    For the sins of Israel.</a:t>
            </a:r>
          </a:p>
          <a:p>
            <a:pPr>
              <a:buFontTx/>
              <a:buNone/>
            </a:pPr>
            <a:r>
              <a:rPr lang="en-GB" sz="2400" dirty="0"/>
              <a:t>6. It was sent into the desert.</a:t>
            </a:r>
          </a:p>
          <a:p>
            <a:pPr>
              <a:buFontTx/>
              <a:buNone/>
            </a:pPr>
            <a:r>
              <a:rPr lang="en-GB" sz="2400" dirty="0"/>
              <a:t>7. White symbolizes purity, holiness.</a:t>
            </a:r>
          </a:p>
          <a:p>
            <a:pPr>
              <a:buFontTx/>
              <a:buNone/>
            </a:pPr>
            <a:r>
              <a:rPr lang="en-GB" sz="2400" dirty="0"/>
              <a:t>8. The high priest is sinful, Jesus is without blemish</a:t>
            </a:r>
          </a:p>
        </p:txBody>
      </p:sp>
      <p:pic>
        <p:nvPicPr>
          <p:cNvPr id="937988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8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Ark of the Covenant</a:t>
            </a:r>
          </a:p>
        </p:txBody>
      </p:sp>
      <p:pic>
        <p:nvPicPr>
          <p:cNvPr id="930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4864100" cy="373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0820" name="AutoShape 4"/>
          <p:cNvSpPr>
            <a:spLocks noChangeArrowheads="1"/>
          </p:cNvSpPr>
          <p:nvPr/>
        </p:nvSpPr>
        <p:spPr bwMode="auto">
          <a:xfrm>
            <a:off x="5715000" y="4572000"/>
            <a:ext cx="2882900" cy="911225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>
                <a:latin typeface="Comic Sans MS" pitchFamily="66" charset="0"/>
              </a:rPr>
              <a:t>Covenant of God and His people</a:t>
            </a:r>
            <a:endParaRPr lang="en-GB"/>
          </a:p>
        </p:txBody>
      </p:sp>
      <p:sp>
        <p:nvSpPr>
          <p:cNvPr id="930821" name="AutoShape 5"/>
          <p:cNvSpPr>
            <a:spLocks noChangeArrowheads="1"/>
          </p:cNvSpPr>
          <p:nvPr/>
        </p:nvSpPr>
        <p:spPr bwMode="auto">
          <a:xfrm>
            <a:off x="5715000" y="3886200"/>
            <a:ext cx="2844800" cy="5080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>
                <a:latin typeface="Comic Sans MS" pitchFamily="66" charset="0"/>
              </a:rPr>
              <a:t>Atonement Cover</a:t>
            </a:r>
            <a:endParaRPr lang="en-GB"/>
          </a:p>
        </p:txBody>
      </p:sp>
      <p:sp>
        <p:nvSpPr>
          <p:cNvPr id="930822" name="AutoShape 6"/>
          <p:cNvSpPr>
            <a:spLocks noChangeArrowheads="1"/>
          </p:cNvSpPr>
          <p:nvPr/>
        </p:nvSpPr>
        <p:spPr bwMode="auto">
          <a:xfrm>
            <a:off x="5638800" y="2209800"/>
            <a:ext cx="2844800" cy="508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>
                <a:latin typeface="Comic Sans MS" pitchFamily="66" charset="0"/>
              </a:rPr>
              <a:t>Throne of God</a:t>
            </a:r>
            <a:endParaRPr lang="en-GB"/>
          </a:p>
        </p:txBody>
      </p:sp>
      <p:sp>
        <p:nvSpPr>
          <p:cNvPr id="930823" name="Oval 7"/>
          <p:cNvSpPr>
            <a:spLocks noChangeArrowheads="1"/>
          </p:cNvSpPr>
          <p:nvPr/>
        </p:nvSpPr>
        <p:spPr bwMode="auto">
          <a:xfrm>
            <a:off x="1524000" y="4572000"/>
            <a:ext cx="1905000" cy="990600"/>
          </a:xfrm>
          <a:prstGeom prst="ellipse">
            <a:avLst/>
          </a:prstGeom>
          <a:solidFill>
            <a:srgbClr val="FF9933">
              <a:alpha val="50000"/>
            </a:srgbClr>
          </a:solidFill>
          <a:ln w="5715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30824" name="Oval 8"/>
          <p:cNvSpPr>
            <a:spLocks noChangeArrowheads="1"/>
          </p:cNvSpPr>
          <p:nvPr/>
        </p:nvSpPr>
        <p:spPr bwMode="auto">
          <a:xfrm>
            <a:off x="990600" y="3962400"/>
            <a:ext cx="3048000" cy="457200"/>
          </a:xfrm>
          <a:prstGeom prst="ellipse">
            <a:avLst/>
          </a:prstGeom>
          <a:solidFill>
            <a:srgbClr val="FF3300">
              <a:alpha val="50000"/>
            </a:srgbClr>
          </a:solidFill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30825" name="Oval 9"/>
          <p:cNvSpPr>
            <a:spLocks noChangeArrowheads="1"/>
          </p:cNvSpPr>
          <p:nvPr/>
        </p:nvSpPr>
        <p:spPr bwMode="auto">
          <a:xfrm>
            <a:off x="1600200" y="1447800"/>
            <a:ext cx="1828800" cy="2438400"/>
          </a:xfrm>
          <a:prstGeom prst="ellipse">
            <a:avLst/>
          </a:prstGeom>
          <a:solidFill>
            <a:srgbClr val="FFFF00">
              <a:alpha val="50000"/>
            </a:srgbClr>
          </a:solidFill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30826" name="Line 10"/>
          <p:cNvSpPr>
            <a:spLocks noChangeShapeType="1"/>
          </p:cNvSpPr>
          <p:nvPr/>
        </p:nvSpPr>
        <p:spPr bwMode="auto">
          <a:xfrm>
            <a:off x="3429000" y="5029200"/>
            <a:ext cx="2209800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30827" name="Line 11"/>
          <p:cNvSpPr>
            <a:spLocks noChangeShapeType="1"/>
          </p:cNvSpPr>
          <p:nvPr/>
        </p:nvSpPr>
        <p:spPr bwMode="auto">
          <a:xfrm>
            <a:off x="3429000" y="2514600"/>
            <a:ext cx="2209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30828" name="Line 12"/>
          <p:cNvSpPr>
            <a:spLocks noChangeShapeType="1"/>
          </p:cNvSpPr>
          <p:nvPr/>
        </p:nvSpPr>
        <p:spPr bwMode="auto">
          <a:xfrm>
            <a:off x="4038600" y="4191000"/>
            <a:ext cx="1752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20" grpId="0" animBg="1"/>
      <p:bldP spid="930821" grpId="0" animBg="1"/>
      <p:bldP spid="930822" grpId="0" animBg="1"/>
      <p:bldP spid="930823" grpId="0" animBg="1"/>
      <p:bldP spid="930824" grpId="0" animBg="1"/>
      <p:bldP spid="930825" grpId="0" animBg="1"/>
      <p:bldP spid="930826" grpId="0" animBg="1"/>
      <p:bldP spid="930827" grpId="0" animBg="1"/>
      <p:bldP spid="9308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Good enough?</a:t>
            </a:r>
          </a:p>
        </p:txBody>
      </p:sp>
      <p:sp>
        <p:nvSpPr>
          <p:cNvPr id="932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The sacrifice of an animal </a:t>
            </a:r>
            <a:r>
              <a:rPr lang="en-GB" dirty="0">
                <a:solidFill>
                  <a:srgbClr val="00FF00"/>
                </a:solidFill>
              </a:rPr>
              <a:t>is symbolic for paying the penalty but does not pay the penalty.</a:t>
            </a:r>
          </a:p>
          <a:p>
            <a:pPr>
              <a:buFontTx/>
              <a:buNone/>
            </a:pPr>
            <a:r>
              <a:rPr lang="en-GB" dirty="0"/>
              <a:t>For note:</a:t>
            </a:r>
          </a:p>
          <a:p>
            <a:pPr lvl="1">
              <a:buFontTx/>
              <a:buNone/>
            </a:pPr>
            <a:r>
              <a:rPr lang="en-GB" dirty="0"/>
              <a:t>1. </a:t>
            </a:r>
            <a:r>
              <a:rPr lang="en-GB" i="1" dirty="0">
                <a:solidFill>
                  <a:srgbClr val="00FF00"/>
                </a:solidFill>
              </a:rPr>
              <a:t>Man </a:t>
            </a:r>
            <a:r>
              <a:rPr lang="en-GB" dirty="0">
                <a:solidFill>
                  <a:srgbClr val="00FF00"/>
                </a:solidFill>
              </a:rPr>
              <a:t>sinned, thus </a:t>
            </a:r>
            <a:r>
              <a:rPr lang="en-GB" i="1" dirty="0">
                <a:solidFill>
                  <a:srgbClr val="00FF00"/>
                </a:solidFill>
              </a:rPr>
              <a:t>man </a:t>
            </a:r>
            <a:r>
              <a:rPr lang="en-GB" dirty="0">
                <a:solidFill>
                  <a:srgbClr val="00FF00"/>
                </a:solidFill>
              </a:rPr>
              <a:t>should pay.</a:t>
            </a:r>
          </a:p>
          <a:p>
            <a:pPr lvl="1">
              <a:buFontTx/>
              <a:buNone/>
            </a:pPr>
            <a:r>
              <a:rPr lang="en-GB" dirty="0"/>
              <a:t>2. </a:t>
            </a:r>
            <a:r>
              <a:rPr lang="en-GB" dirty="0">
                <a:solidFill>
                  <a:srgbClr val="00FF00"/>
                </a:solidFill>
              </a:rPr>
              <a:t>No mere creature can die eternally.</a:t>
            </a:r>
          </a:p>
        </p:txBody>
      </p:sp>
      <p:sp>
        <p:nvSpPr>
          <p:cNvPr id="932869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58750" y="4428837"/>
            <a:ext cx="8826500" cy="1397675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i="1" dirty="0"/>
              <a:t>But in these sacrifices there is a reminder of sins every year. For it is </a:t>
            </a:r>
            <a:r>
              <a:rPr lang="en-US" altLang="en-US" b="1" i="1" u="sng" dirty="0"/>
              <a:t>impossible</a:t>
            </a:r>
            <a:r>
              <a:rPr lang="en-US" altLang="en-US" i="1" dirty="0"/>
              <a:t> for the blood of bulls and goats to take away sins.</a:t>
            </a:r>
          </a:p>
          <a:p>
            <a:pPr algn="r"/>
            <a:r>
              <a:rPr lang="en-US" altLang="en-US" dirty="0"/>
              <a:t>Hebrews 10:3-4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Catechism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i="1">
                <a:solidFill>
                  <a:srgbClr val="FFFF00"/>
                </a:solidFill>
              </a:rPr>
              <a:t>Q. Can any mere creature pay for us?</a:t>
            </a:r>
          </a:p>
          <a:p>
            <a:pPr>
              <a:buFontTx/>
              <a:buNone/>
            </a:pPr>
            <a:endParaRPr lang="en-GB" i="1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i="1">
                <a:solidFill>
                  <a:srgbClr val="FFFF00"/>
                </a:solidFill>
              </a:rPr>
              <a:t>A. No.</a:t>
            </a:r>
          </a:p>
          <a:p>
            <a:pPr>
              <a:buFontTx/>
              <a:buNone/>
            </a:pPr>
            <a:r>
              <a:rPr lang="en-GB" i="1">
                <a:solidFill>
                  <a:srgbClr val="FFFF00"/>
                </a:solidFill>
              </a:rPr>
              <a:t>	In the first place,</a:t>
            </a:r>
          </a:p>
          <a:p>
            <a:pPr>
              <a:buFontTx/>
              <a:buNone/>
            </a:pPr>
            <a:r>
              <a:rPr lang="en-GB" i="1">
                <a:solidFill>
                  <a:srgbClr val="FFFF00"/>
                </a:solidFill>
              </a:rPr>
              <a:t>		God will not punish another creature</a:t>
            </a:r>
          </a:p>
          <a:p>
            <a:pPr>
              <a:buFontTx/>
              <a:buNone/>
            </a:pPr>
            <a:r>
              <a:rPr lang="en-GB" i="1">
                <a:solidFill>
                  <a:srgbClr val="FFFF00"/>
                </a:solidFill>
              </a:rPr>
              <a:t>		for the sin which man has committed.</a:t>
            </a:r>
          </a:p>
          <a:p>
            <a:pPr>
              <a:buFontTx/>
              <a:buNone/>
            </a:pPr>
            <a:r>
              <a:rPr lang="en-GB" i="1">
                <a:solidFill>
                  <a:srgbClr val="FFFF00"/>
                </a:solidFill>
              </a:rPr>
              <a:t>	Furthermore,</a:t>
            </a:r>
          </a:p>
          <a:p>
            <a:pPr>
              <a:buFontTx/>
              <a:buNone/>
            </a:pPr>
            <a:r>
              <a:rPr lang="en-GB" i="1">
                <a:solidFill>
                  <a:srgbClr val="FFFF00"/>
                </a:solidFill>
              </a:rPr>
              <a:t>		no mere creature can sustain</a:t>
            </a:r>
          </a:p>
          <a:p>
            <a:pPr>
              <a:buFontTx/>
              <a:buNone/>
            </a:pPr>
            <a:r>
              <a:rPr lang="en-GB" i="1">
                <a:solidFill>
                  <a:srgbClr val="FFFF00"/>
                </a:solidFill>
              </a:rPr>
              <a:t>		    the burden of God’s eternal wrath against sin</a:t>
            </a:r>
          </a:p>
          <a:p>
            <a:pPr>
              <a:buFontTx/>
              <a:buNone/>
            </a:pPr>
            <a:r>
              <a:rPr lang="en-GB" i="1">
                <a:solidFill>
                  <a:srgbClr val="FFFF00"/>
                </a:solidFill>
              </a:rPr>
              <a:t>	 	    and deliver others from it.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Ravine</a:t>
            </a:r>
          </a:p>
        </p:txBody>
      </p:sp>
      <p:sp>
        <p:nvSpPr>
          <p:cNvPr id="939011" name="Rectangle 3"/>
          <p:cNvSpPr>
            <a:spLocks noChangeArrowheads="1"/>
          </p:cNvSpPr>
          <p:nvPr/>
        </p:nvSpPr>
        <p:spPr bwMode="auto">
          <a:xfrm>
            <a:off x="609600" y="2667000"/>
            <a:ext cx="2743200" cy="3962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39012" name="Text Box 4"/>
          <p:cNvSpPr txBox="1">
            <a:spLocks noChangeArrowheads="1"/>
          </p:cNvSpPr>
          <p:nvPr/>
        </p:nvSpPr>
        <p:spPr bwMode="auto">
          <a:xfrm>
            <a:off x="1524000" y="4298950"/>
            <a:ext cx="1058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nl-NL" sz="4000">
                <a:solidFill>
                  <a:srgbClr val="000000"/>
                </a:solidFill>
              </a:rPr>
              <a:t>God</a:t>
            </a:r>
            <a:endParaRPr lang="nl-NL">
              <a:solidFill>
                <a:schemeClr val="tx1"/>
              </a:solidFill>
            </a:endParaRPr>
          </a:p>
        </p:txBody>
      </p:sp>
      <p:sp>
        <p:nvSpPr>
          <p:cNvPr id="939013" name="Rectangle 5"/>
          <p:cNvSpPr>
            <a:spLocks noChangeArrowheads="1"/>
          </p:cNvSpPr>
          <p:nvPr/>
        </p:nvSpPr>
        <p:spPr bwMode="auto">
          <a:xfrm>
            <a:off x="6248400" y="2667000"/>
            <a:ext cx="2590800" cy="396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014" name="Text Box 6"/>
          <p:cNvSpPr txBox="1">
            <a:spLocks noChangeArrowheads="1"/>
          </p:cNvSpPr>
          <p:nvPr/>
        </p:nvSpPr>
        <p:spPr bwMode="auto">
          <a:xfrm>
            <a:off x="7162800" y="4267200"/>
            <a:ext cx="749300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nl-NL" sz="4000"/>
              <a:t>Us</a:t>
            </a:r>
            <a:endParaRPr lang="nl-NL"/>
          </a:p>
        </p:txBody>
      </p:sp>
      <p:sp>
        <p:nvSpPr>
          <p:cNvPr id="939015" name="Text Box 7"/>
          <p:cNvSpPr txBox="1">
            <a:spLocks noChangeArrowheads="1"/>
          </p:cNvSpPr>
          <p:nvPr/>
        </p:nvSpPr>
        <p:spPr bwMode="auto">
          <a:xfrm rot="20097007">
            <a:off x="4178816" y="2230593"/>
            <a:ext cx="3395663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3200" dirty="0"/>
              <a:t>Sacrifice, yourself</a:t>
            </a:r>
            <a:endParaRPr lang="nl-NL" dirty="0"/>
          </a:p>
        </p:txBody>
      </p:sp>
      <p:sp>
        <p:nvSpPr>
          <p:cNvPr id="939016" name="Text Box 8"/>
          <p:cNvSpPr txBox="1">
            <a:spLocks noChangeArrowheads="1"/>
          </p:cNvSpPr>
          <p:nvPr/>
        </p:nvSpPr>
        <p:spPr bwMode="auto">
          <a:xfrm>
            <a:off x="4343400" y="4419600"/>
            <a:ext cx="681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nl-NL" sz="3200" b="1">
                <a:solidFill>
                  <a:srgbClr val="FF0000"/>
                </a:solidFill>
              </a:rPr>
              <a:t>sin</a:t>
            </a:r>
            <a:endParaRPr lang="nl-NL">
              <a:solidFill>
                <a:schemeClr val="tx1"/>
              </a:solidFill>
            </a:endParaRPr>
          </a:p>
        </p:txBody>
      </p:sp>
      <p:pic>
        <p:nvPicPr>
          <p:cNvPr id="9390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878513"/>
            <a:ext cx="1817688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 summary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To be saved we need</a:t>
            </a:r>
            <a:br>
              <a:rPr lang="en-GB" dirty="0"/>
            </a:br>
            <a:r>
              <a:rPr lang="en-GB" dirty="0"/>
              <a:t>1. to have our debt paid</a:t>
            </a:r>
          </a:p>
          <a:p>
            <a:pPr>
              <a:buFontTx/>
              <a:buNone/>
            </a:pPr>
            <a:r>
              <a:rPr lang="en-GB" dirty="0"/>
              <a:t>	2. to be perfect in love and loyalty</a:t>
            </a:r>
          </a:p>
          <a:p>
            <a:pPr>
              <a:buFontTx/>
              <a:buNone/>
            </a:pPr>
            <a:r>
              <a:rPr lang="en-GB" dirty="0"/>
              <a:t>We as mere humans cannot pay</a:t>
            </a:r>
          </a:p>
          <a:p>
            <a:pPr>
              <a:buFontTx/>
              <a:buNone/>
            </a:pPr>
            <a:r>
              <a:rPr lang="en-GB" dirty="0"/>
              <a:t>	1. We are physically not able to pay our debt</a:t>
            </a:r>
          </a:p>
          <a:p>
            <a:pPr>
              <a:buFontTx/>
              <a:buNone/>
            </a:pPr>
            <a:r>
              <a:rPr lang="en-GB" dirty="0"/>
              <a:t>	2. We are not perfect</a:t>
            </a:r>
          </a:p>
          <a:p>
            <a:pPr>
              <a:buFontTx/>
              <a:buNone/>
            </a:pPr>
            <a:r>
              <a:rPr lang="en-GB" dirty="0"/>
              <a:t>No other creature can pay for us</a:t>
            </a:r>
          </a:p>
          <a:p>
            <a:pPr>
              <a:buFontTx/>
              <a:buNone/>
            </a:pPr>
            <a:r>
              <a:rPr lang="en-GB" dirty="0"/>
              <a:t>	1. Man sinned, so man pays</a:t>
            </a:r>
          </a:p>
          <a:p>
            <a:pPr>
              <a:buFontTx/>
              <a:buNone/>
            </a:pPr>
            <a:r>
              <a:rPr lang="en-GB" dirty="0"/>
              <a:t>	2. No mere creature is physically able to pay our debt.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6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Psalm 130:</a:t>
            </a:r>
            <a:r>
              <a:rPr lang="en-CA" u="sng" dirty="0"/>
              <a:t>1</a:t>
            </a:r>
            <a:r>
              <a:rPr lang="en-CA" dirty="0"/>
              <a:t>,4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219200"/>
            <a:ext cx="7740352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Out of the depths of sadness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to you, O </a:t>
            </a:r>
            <a:r>
              <a:rPr lang="en-US" cap="small" dirty="0">
                <a:solidFill>
                  <a:schemeClr val="tx1"/>
                </a:solidFill>
              </a:rPr>
              <a:t>Lord</a:t>
            </a:r>
            <a:r>
              <a:rPr lang="en-US" dirty="0">
                <a:solidFill>
                  <a:schemeClr val="tx1"/>
                </a:solidFill>
              </a:rPr>
              <a:t>, I cry.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Bless me again with gladness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and help me from on high.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cap="small" dirty="0">
                <a:solidFill>
                  <a:schemeClr val="tx1"/>
                </a:solidFill>
              </a:rPr>
              <a:t>Lord</a:t>
            </a:r>
            <a:r>
              <a:rPr lang="en-US" dirty="0">
                <a:solidFill>
                  <a:schemeClr val="tx1"/>
                </a:solidFill>
              </a:rPr>
              <a:t>, hear my supplication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and listen to my plea.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 Fount of consolation,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with mercy comfort me.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3540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Saviour is Needed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The Old Testament </a:t>
            </a:r>
            <a:r>
              <a:rPr lang="en-GB" dirty="0">
                <a:solidFill>
                  <a:srgbClr val="00FF00"/>
                </a:solidFill>
              </a:rPr>
              <a:t>tells the story of God teaching humanity they cannot save themselves.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Humanity must expect </a:t>
            </a:r>
            <a:r>
              <a:rPr lang="en-GB" dirty="0">
                <a:solidFill>
                  <a:srgbClr val="00FF00"/>
                </a:solidFill>
              </a:rPr>
              <a:t>salvation 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from God.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Scripture tells the </a:t>
            </a:r>
          </a:p>
          <a:p>
            <a:pPr>
              <a:buFontTx/>
              <a:buNone/>
            </a:pPr>
            <a:r>
              <a:rPr lang="en-GB" dirty="0"/>
              <a:t>story of the snake crusher.</a:t>
            </a:r>
          </a:p>
          <a:p>
            <a:pPr>
              <a:buFontTx/>
              <a:buNone/>
            </a:pPr>
            <a:endParaRPr lang="en-GB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0578" name="Picture 2" descr="Image result for the snake crus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65659"/>
            <a:ext cx="3375273" cy="436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245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Psalm 130:1,</a:t>
            </a:r>
            <a:r>
              <a:rPr lang="en-CA" u="sng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219200"/>
            <a:ext cx="7740352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Hope in the </a:t>
            </a:r>
            <a:r>
              <a:rPr lang="en-US" cap="small" dirty="0">
                <a:solidFill>
                  <a:schemeClr val="tx1"/>
                </a:solidFill>
              </a:rPr>
              <a:t>Lord</a:t>
            </a:r>
            <a:r>
              <a:rPr lang="en-US" dirty="0">
                <a:solidFill>
                  <a:schemeClr val="tx1"/>
                </a:solidFill>
              </a:rPr>
              <a:t>, O nation!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With him is steadfast love,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and he with full salvation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will bless you from above.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cap="small" dirty="0">
                <a:solidFill>
                  <a:schemeClr val="tx1"/>
                </a:solidFill>
              </a:rPr>
              <a:t>Lord</a:t>
            </a:r>
            <a:r>
              <a:rPr lang="en-US" dirty="0">
                <a:solidFill>
                  <a:schemeClr val="tx1"/>
                </a:solidFill>
              </a:rPr>
              <a:t> will in compassion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for Israel atone;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yes, from all their transgression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he will redeem his own.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025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Sinful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idx="1"/>
          </p:nvPr>
        </p:nvSpPr>
        <p:spPr>
          <a:xfrm>
            <a:off x="-8194" y="980728"/>
            <a:ext cx="9144000" cy="5877272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After the Plunge into Sin, all men were in Satan’s camp. But you are a believer (right?). So how did you get into God’s camp again?</a:t>
            </a:r>
          </a:p>
          <a:p>
            <a:pPr>
              <a:buFontTx/>
              <a:buNone/>
            </a:pPr>
            <a:endParaRPr lang="en-GB" sz="1200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 algn="ctr">
              <a:buFontTx/>
              <a:buNone/>
            </a:pPr>
            <a:r>
              <a:rPr lang="en-GB" dirty="0"/>
              <a:t>It’s because </a:t>
            </a:r>
            <a:r>
              <a:rPr lang="en-GB" i="1" dirty="0"/>
              <a:t>atonement </a:t>
            </a:r>
            <a:r>
              <a:rPr lang="en-GB" dirty="0"/>
              <a:t>has been made.</a:t>
            </a:r>
          </a:p>
        </p:txBody>
      </p:sp>
      <p:graphicFrame>
        <p:nvGraphicFramePr>
          <p:cNvPr id="919556" name="Object 4"/>
          <p:cNvGraphicFramePr>
            <a:graphicFrameLocks noChangeAspect="1"/>
          </p:cNvGraphicFramePr>
          <p:nvPr/>
        </p:nvGraphicFramePr>
        <p:xfrm>
          <a:off x="3048000" y="3333750"/>
          <a:ext cx="3124200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3" imgW="4515580" imgH="3407015" progId="PowerPoint.Slide.8">
                  <p:embed/>
                </p:oleObj>
              </mc:Choice>
              <mc:Fallback>
                <p:oleObj name="Slide" r:id="rId3" imgW="4515580" imgH="3407015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333750"/>
                        <a:ext cx="3124200" cy="235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9557" name="Object 5"/>
          <p:cNvGraphicFramePr>
            <a:graphicFrameLocks noChangeAspect="1"/>
          </p:cNvGraphicFramePr>
          <p:nvPr/>
        </p:nvGraphicFramePr>
        <p:xfrm>
          <a:off x="0" y="3352800"/>
          <a:ext cx="3048000" cy="230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5" imgW="4515580" imgH="3407015" progId="PowerPoint.Slide.8">
                  <p:embed/>
                </p:oleObj>
              </mc:Choice>
              <mc:Fallback>
                <p:oleObj name="Slide" r:id="rId5" imgW="4515580" imgH="3407015" progId="PowerPoint.Slid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52800"/>
                        <a:ext cx="3048000" cy="230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9558" name="Object 6"/>
          <p:cNvGraphicFramePr>
            <a:graphicFrameLocks noChangeAspect="1"/>
          </p:cNvGraphicFramePr>
          <p:nvPr/>
        </p:nvGraphicFramePr>
        <p:xfrm>
          <a:off x="6019800" y="3257550"/>
          <a:ext cx="312420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7" imgW="4515580" imgH="3407015" progId="PowerPoint.Slide.8">
                  <p:embed/>
                </p:oleObj>
              </mc:Choice>
              <mc:Fallback>
                <p:oleObj name="Slide" r:id="rId7" imgW="4515580" imgH="3407015" progId="PowerPoint.Slid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257550"/>
                        <a:ext cx="3124200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9559" name="Line 7"/>
          <p:cNvSpPr>
            <a:spLocks noChangeShapeType="1"/>
          </p:cNvSpPr>
          <p:nvPr/>
        </p:nvSpPr>
        <p:spPr bwMode="auto">
          <a:xfrm>
            <a:off x="6019800" y="3810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Atonement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The word </a:t>
            </a:r>
            <a:r>
              <a:rPr lang="en-GB" i="1" dirty="0"/>
              <a:t>atonement</a:t>
            </a:r>
            <a:r>
              <a:rPr lang="en-GB" dirty="0"/>
              <a:t> has been made up by </a:t>
            </a:r>
            <a:r>
              <a:rPr lang="en-GB" dirty="0">
                <a:solidFill>
                  <a:srgbClr val="00FF00"/>
                </a:solidFill>
              </a:rPr>
              <a:t>one of the first English Bible translators, John </a:t>
            </a:r>
            <a:r>
              <a:rPr lang="en-GB" dirty="0" err="1">
                <a:solidFill>
                  <a:srgbClr val="00FF00"/>
                </a:solidFill>
              </a:rPr>
              <a:t>Wycliff</a:t>
            </a:r>
            <a:r>
              <a:rPr lang="en-GB" dirty="0">
                <a:solidFill>
                  <a:srgbClr val="00FF00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GB" dirty="0"/>
              <a:t>It is made up of the two words: </a:t>
            </a:r>
            <a:r>
              <a:rPr lang="en-GB" i="1" dirty="0">
                <a:solidFill>
                  <a:srgbClr val="00FF00"/>
                </a:solidFill>
              </a:rPr>
              <a:t>at</a:t>
            </a:r>
            <a:r>
              <a:rPr lang="en-GB" dirty="0">
                <a:solidFill>
                  <a:srgbClr val="00FF00"/>
                </a:solidFill>
              </a:rPr>
              <a:t> and </a:t>
            </a:r>
            <a:r>
              <a:rPr lang="en-GB" i="1" dirty="0">
                <a:solidFill>
                  <a:srgbClr val="00FF00"/>
                </a:solidFill>
              </a:rPr>
              <a:t>one</a:t>
            </a:r>
            <a:r>
              <a:rPr lang="en-GB" dirty="0">
                <a:solidFill>
                  <a:srgbClr val="00FF00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GB" dirty="0" err="1">
                <a:solidFill>
                  <a:srgbClr val="00FF00"/>
                </a:solidFill>
              </a:rPr>
              <a:t>Wycliff</a:t>
            </a:r>
            <a:r>
              <a:rPr lang="en-GB" dirty="0">
                <a:solidFill>
                  <a:srgbClr val="00FF00"/>
                </a:solidFill>
              </a:rPr>
              <a:t> </a:t>
            </a:r>
            <a:r>
              <a:rPr lang="en-GB" dirty="0"/>
              <a:t>invented it to express </a:t>
            </a:r>
            <a:r>
              <a:rPr lang="en-GB" dirty="0">
                <a:solidFill>
                  <a:srgbClr val="00FF00"/>
                </a:solidFill>
              </a:rPr>
              <a:t>the coming together of God and man again: God and man become at one with each other.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r>
              <a:rPr lang="en-GB" sz="4000" b="1" dirty="0">
                <a:solidFill>
                  <a:srgbClr val="FF9933"/>
                </a:solidFill>
              </a:rPr>
              <a:t>@ + 1 = ATONE</a:t>
            </a:r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926724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926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17176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Two things are needed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For atonement to take place, for a person to live eternally with God, two things are needed.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1. All wrongs have to be set right. </a:t>
            </a:r>
            <a:br>
              <a:rPr lang="en-GB" dirty="0">
                <a:solidFill>
                  <a:srgbClr val="00FF00"/>
                </a:solidFill>
              </a:rPr>
            </a:br>
            <a:r>
              <a:rPr lang="en-GB" dirty="0">
                <a:solidFill>
                  <a:srgbClr val="00FF00"/>
                </a:solidFill>
              </a:rPr>
              <a:t>The penalty must be paid.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2. All that is done must be right. </a:t>
            </a:r>
            <a:br>
              <a:rPr lang="en-GB" dirty="0">
                <a:solidFill>
                  <a:srgbClr val="00FF00"/>
                </a:solidFill>
              </a:rPr>
            </a:br>
            <a:r>
              <a:rPr lang="en-GB" dirty="0">
                <a:solidFill>
                  <a:srgbClr val="00FF00"/>
                </a:solidFill>
              </a:rPr>
              <a:t>A person must be perfectly </a:t>
            </a:r>
            <a:br>
              <a:rPr lang="en-GB" dirty="0">
                <a:solidFill>
                  <a:srgbClr val="00FF00"/>
                </a:solidFill>
              </a:rPr>
            </a:br>
            <a:r>
              <a:rPr lang="en-GB" dirty="0">
                <a:solidFill>
                  <a:srgbClr val="00FF00"/>
                </a:solidFill>
              </a:rPr>
              <a:t>loving and loyal.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r>
              <a:rPr lang="en-GB" dirty="0"/>
              <a:t>I.e. get rid of the bad and ensure there is good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</p:txBody>
      </p:sp>
      <p:pic>
        <p:nvPicPr>
          <p:cNvPr id="924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672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6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1981200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678" name="Text Box 6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Catechism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i="1">
                <a:solidFill>
                  <a:srgbClr val="FFFF00"/>
                </a:solidFill>
              </a:rPr>
              <a:t>Q. Since, according to God’s righteous judgment we deserve temporal and eternal punishment, how can we escape this punishment and be again received into favour?</a:t>
            </a:r>
          </a:p>
          <a:p>
            <a:pPr>
              <a:buFontTx/>
              <a:buNone/>
            </a:pPr>
            <a:endParaRPr lang="en-GB" i="1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i="1">
                <a:solidFill>
                  <a:srgbClr val="FFFF00"/>
                </a:solidFill>
              </a:rPr>
              <a:t>A. God demands that His justice be satisfied.</a:t>
            </a:r>
          </a:p>
          <a:p>
            <a:pPr>
              <a:buFontTx/>
              <a:buNone/>
            </a:pPr>
            <a:r>
              <a:rPr lang="en-GB" i="1">
                <a:solidFill>
                  <a:srgbClr val="FFFF00"/>
                </a:solidFill>
              </a:rPr>
              <a:t>	Therefore we must make full payment,</a:t>
            </a:r>
          </a:p>
          <a:p>
            <a:pPr>
              <a:buFontTx/>
              <a:buNone/>
            </a:pPr>
            <a:r>
              <a:rPr lang="en-GB" i="1">
                <a:solidFill>
                  <a:srgbClr val="FFFF00"/>
                </a:solidFill>
              </a:rPr>
              <a:t>		either by ourselves or through another.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Can we save ourselves?</a:t>
            </a:r>
          </a:p>
        </p:txBody>
      </p:sp>
      <p:sp>
        <p:nvSpPr>
          <p:cNvPr id="920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There’s a bit of logic here, in the Catechism.</a:t>
            </a:r>
          </a:p>
          <a:p>
            <a:pPr lvl="1">
              <a:buFontTx/>
              <a:buNone/>
            </a:pPr>
            <a:endParaRPr lang="en-GB" dirty="0"/>
          </a:p>
          <a:p>
            <a:pPr lvl="1">
              <a:buFontTx/>
              <a:buNone/>
            </a:pPr>
            <a:r>
              <a:rPr lang="en-GB" dirty="0"/>
              <a:t>1. </a:t>
            </a:r>
            <a:r>
              <a:rPr lang="en-GB" dirty="0">
                <a:solidFill>
                  <a:srgbClr val="00FF00"/>
                </a:solidFill>
              </a:rPr>
              <a:t>To be saved, the penalty for sin must be paid.</a:t>
            </a:r>
          </a:p>
          <a:p>
            <a:pPr lvl="1">
              <a:buFontTx/>
              <a:buNone/>
            </a:pPr>
            <a:r>
              <a:rPr lang="en-GB" dirty="0"/>
              <a:t>2. </a:t>
            </a:r>
            <a:r>
              <a:rPr lang="en-GB" dirty="0">
                <a:solidFill>
                  <a:srgbClr val="00FF00"/>
                </a:solidFill>
              </a:rPr>
              <a:t>No human can pay that penalty (eternal death), and live.</a:t>
            </a:r>
          </a:p>
          <a:p>
            <a:pPr lvl="1">
              <a:buFontTx/>
              <a:buNone/>
            </a:pPr>
            <a:r>
              <a:rPr lang="en-GB" dirty="0"/>
              <a:t>THEREFORE, </a:t>
            </a:r>
            <a:r>
              <a:rPr lang="en-GB" dirty="0">
                <a:solidFill>
                  <a:srgbClr val="00FF00"/>
                </a:solidFill>
              </a:rPr>
              <a:t>no man can save himself or others.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And</a:t>
            </a:r>
          </a:p>
          <a:p>
            <a:pPr lvl="1">
              <a:buFontTx/>
              <a:buNone/>
            </a:pPr>
            <a:endParaRPr lang="en-GB" dirty="0"/>
          </a:p>
          <a:p>
            <a:pPr lvl="1">
              <a:buFontTx/>
              <a:buNone/>
            </a:pPr>
            <a:r>
              <a:rPr lang="en-GB" dirty="0"/>
              <a:t>1. </a:t>
            </a:r>
            <a:r>
              <a:rPr lang="en-GB" dirty="0">
                <a:solidFill>
                  <a:srgbClr val="00FF00"/>
                </a:solidFill>
              </a:rPr>
              <a:t>To be saved, God must consider a person perfectly loving.</a:t>
            </a:r>
          </a:p>
          <a:p>
            <a:pPr lvl="1">
              <a:buFontTx/>
              <a:buNone/>
            </a:pPr>
            <a:r>
              <a:rPr lang="en-GB" dirty="0"/>
              <a:t>2. </a:t>
            </a:r>
            <a:r>
              <a:rPr lang="en-GB" dirty="0">
                <a:solidFill>
                  <a:srgbClr val="00FF00"/>
                </a:solidFill>
              </a:rPr>
              <a:t>No one is perfectly loving.</a:t>
            </a:r>
          </a:p>
          <a:p>
            <a:pPr lvl="1">
              <a:buFontTx/>
              <a:buNone/>
            </a:pPr>
            <a:r>
              <a:rPr lang="en-GB" dirty="0"/>
              <a:t>THEREFORE, </a:t>
            </a:r>
            <a:r>
              <a:rPr lang="en-GB" dirty="0">
                <a:solidFill>
                  <a:srgbClr val="00FF00"/>
                </a:solidFill>
              </a:rPr>
              <a:t>no man is saved of himself.</a:t>
            </a:r>
          </a:p>
        </p:txBody>
      </p:sp>
      <p:sp>
        <p:nvSpPr>
          <p:cNvPr id="920580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57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Can we save ourselves?</a:t>
            </a:r>
          </a:p>
        </p:txBody>
      </p:sp>
      <p:sp>
        <p:nvSpPr>
          <p:cNvPr id="922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>
                <a:solidFill>
                  <a:schemeClr val="bg1"/>
                </a:solidFill>
              </a:rPr>
              <a:t>There’s a bit of logic here.</a:t>
            </a:r>
          </a:p>
          <a:p>
            <a:pPr lvl="1">
              <a:buFontTx/>
              <a:buNone/>
            </a:pPr>
            <a:r>
              <a:rPr lang="en-GB" dirty="0">
                <a:solidFill>
                  <a:schemeClr val="bg1"/>
                </a:solidFill>
              </a:rPr>
              <a:t>1. To be saved, God must consider a person perfect.</a:t>
            </a:r>
          </a:p>
          <a:p>
            <a:pPr lvl="1">
              <a:buFontTx/>
              <a:buNone/>
            </a:pPr>
            <a:r>
              <a:rPr lang="en-GB" dirty="0">
                <a:solidFill>
                  <a:schemeClr val="bg1"/>
                </a:solidFill>
              </a:rPr>
              <a:t>2. No one is perfect.</a:t>
            </a:r>
          </a:p>
          <a:p>
            <a:pPr lvl="1">
              <a:buFontTx/>
              <a:buNone/>
            </a:pPr>
            <a:r>
              <a:rPr lang="en-GB" dirty="0">
                <a:solidFill>
                  <a:schemeClr val="bg1"/>
                </a:solidFill>
              </a:rPr>
              <a:t>THEREFORE, no man is saved of himself.</a:t>
            </a:r>
          </a:p>
          <a:p>
            <a:pPr>
              <a:buFontTx/>
              <a:buNone/>
            </a:pPr>
            <a:r>
              <a:rPr lang="en-GB" dirty="0">
                <a:solidFill>
                  <a:schemeClr val="bg1"/>
                </a:solidFill>
              </a:rPr>
              <a:t>And</a:t>
            </a:r>
          </a:p>
          <a:p>
            <a:pPr lvl="1">
              <a:buFontTx/>
              <a:buNone/>
            </a:pPr>
            <a:r>
              <a:rPr lang="en-GB" dirty="0">
                <a:solidFill>
                  <a:schemeClr val="bg1"/>
                </a:solidFill>
              </a:rPr>
              <a:t>1. To be saved, the penalty for sin must be paid.</a:t>
            </a:r>
          </a:p>
          <a:p>
            <a:pPr lvl="1">
              <a:buFontTx/>
              <a:buNone/>
            </a:pPr>
            <a:r>
              <a:rPr lang="en-GB" dirty="0">
                <a:solidFill>
                  <a:schemeClr val="bg1"/>
                </a:solidFill>
              </a:rPr>
              <a:t>2. No human can pay that penalty (eternal death), and live.</a:t>
            </a:r>
          </a:p>
          <a:p>
            <a:pPr lvl="1">
              <a:buFontTx/>
              <a:buNone/>
            </a:pPr>
            <a:r>
              <a:rPr lang="en-GB" dirty="0">
                <a:solidFill>
                  <a:schemeClr val="bg1"/>
                </a:solidFill>
              </a:rPr>
              <a:t>THEREFORE, no man can save himself or others.</a:t>
            </a: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Conclusion</a:t>
            </a:r>
          </a:p>
          <a:p>
            <a:pPr lvl="1">
              <a:buFontTx/>
              <a:buNone/>
            </a:pPr>
            <a:r>
              <a:rPr lang="en-GB" dirty="0"/>
              <a:t>a. </a:t>
            </a:r>
            <a:r>
              <a:rPr lang="en-GB" dirty="0">
                <a:solidFill>
                  <a:srgbClr val="00FF00"/>
                </a:solidFill>
              </a:rPr>
              <a:t>Our failure to pay the penalty condemns us before God.</a:t>
            </a:r>
          </a:p>
          <a:p>
            <a:pPr lvl="1">
              <a:buFontTx/>
              <a:buNone/>
            </a:pPr>
            <a:r>
              <a:rPr lang="en-GB" dirty="0"/>
              <a:t>b. </a:t>
            </a:r>
            <a:r>
              <a:rPr lang="en-GB" dirty="0">
                <a:solidFill>
                  <a:srgbClr val="00FF00"/>
                </a:solidFill>
              </a:rPr>
              <a:t>Our lack of love condemns us before God.</a:t>
            </a:r>
          </a:p>
        </p:txBody>
      </p:sp>
      <p:sp>
        <p:nvSpPr>
          <p:cNvPr id="922628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2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528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631" name="Text Box 7"/>
          <p:cNvSpPr txBox="1">
            <a:spLocks noChangeArrowheads="1"/>
          </p:cNvSpPr>
          <p:nvPr/>
        </p:nvSpPr>
        <p:spPr bwMode="auto">
          <a:xfrm>
            <a:off x="1341438" y="2941638"/>
            <a:ext cx="9112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12900" dirty="0">
                <a:solidFill>
                  <a:srgbClr val="FF0000"/>
                </a:solidFill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22632" name="Text Box 8"/>
          <p:cNvSpPr txBox="1">
            <a:spLocks noChangeArrowheads="1"/>
          </p:cNvSpPr>
          <p:nvPr/>
        </p:nvSpPr>
        <p:spPr bwMode="auto">
          <a:xfrm>
            <a:off x="3451225" y="2484438"/>
            <a:ext cx="17843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18900" dirty="0">
                <a:solidFill>
                  <a:srgbClr val="FF0000"/>
                </a:solidFill>
                <a:latin typeface="Arial" charset="0"/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922642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228600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43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981200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r="66335" b="18503"/>
          <a:stretch>
            <a:fillRect/>
          </a:stretch>
        </p:blipFill>
        <p:spPr bwMode="auto">
          <a:xfrm>
            <a:off x="7555706" y="1332646"/>
            <a:ext cx="633413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r="66335" b="18503"/>
          <a:stretch>
            <a:fillRect/>
          </a:stretch>
        </p:blipFill>
        <p:spPr bwMode="auto">
          <a:xfrm>
            <a:off x="7555706" y="3276600"/>
            <a:ext cx="633413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t="28745" r="72589" b="50072"/>
          <a:stretch/>
        </p:blipFill>
        <p:spPr bwMode="auto">
          <a:xfrm>
            <a:off x="7641649" y="1484784"/>
            <a:ext cx="404948" cy="4159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t="28745" r="72589" b="50072"/>
          <a:stretch/>
        </p:blipFill>
        <p:spPr bwMode="auto">
          <a:xfrm>
            <a:off x="7641649" y="3404663"/>
            <a:ext cx="404948" cy="4159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27" grpId="0" uiExpand="1" build="p"/>
      <p:bldP spid="922631" grpId="0"/>
      <p:bldP spid="922632" grpId="0"/>
    </p:bldLst>
  </p:timing>
</p:sld>
</file>

<file path=ppt/theme/theme1.xml><?xml version="1.0" encoding="utf-8"?>
<a:theme xmlns:a="http://schemas.openxmlformats.org/drawingml/2006/main" name="2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11044</TotalTime>
  <Words>1065</Words>
  <Application>Microsoft Office PowerPoint</Application>
  <PresentationFormat>On-screen Show (4:3)</PresentationFormat>
  <Paragraphs>175</Paragraphs>
  <Slides>20</Slides>
  <Notes>19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Comic Sans MS</vt:lpstr>
      <vt:lpstr>Times New Roman</vt:lpstr>
      <vt:lpstr>2_Office Theme</vt:lpstr>
      <vt:lpstr>Slide</vt:lpstr>
      <vt:lpstr>Catechism  The Need for Faith</vt:lpstr>
      <vt:lpstr>Psalm 130:1,4</vt:lpstr>
      <vt:lpstr>Psalm 130:1,4</vt:lpstr>
      <vt:lpstr>Sinful</vt:lpstr>
      <vt:lpstr>Atonement</vt:lpstr>
      <vt:lpstr>Two things are needed</vt:lpstr>
      <vt:lpstr>Catechism</vt:lpstr>
      <vt:lpstr>Can we save ourselves?</vt:lpstr>
      <vt:lpstr>Can we save ourselves?</vt:lpstr>
      <vt:lpstr>Catechism</vt:lpstr>
      <vt:lpstr>Atonement by another</vt:lpstr>
      <vt:lpstr>The Exchange</vt:lpstr>
      <vt:lpstr>Bible Study: Leviticus 16:1-25</vt:lpstr>
      <vt:lpstr>Bible Study: Leviticus 16:1-25</vt:lpstr>
      <vt:lpstr>Ark of the Covenant</vt:lpstr>
      <vt:lpstr>Good enough?</vt:lpstr>
      <vt:lpstr>Catechism</vt:lpstr>
      <vt:lpstr>The Ravine</vt:lpstr>
      <vt:lpstr>In summary</vt:lpstr>
      <vt:lpstr>A Saviour is Needed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277</cp:revision>
  <cp:lastPrinted>2012-10-16T17:47:00Z</cp:lastPrinted>
  <dcterms:created xsi:type="dcterms:W3CDTF">2008-08-14T09:20:46Z</dcterms:created>
  <dcterms:modified xsi:type="dcterms:W3CDTF">2023-10-09T21:47:22Z</dcterms:modified>
</cp:coreProperties>
</file>