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1"/>
  </p:notesMasterIdLst>
  <p:handoutMasterIdLst>
    <p:handoutMasterId r:id="rId22"/>
  </p:handoutMasterIdLst>
  <p:sldIdLst>
    <p:sldId id="371" r:id="rId2"/>
    <p:sldId id="1116" r:id="rId3"/>
    <p:sldId id="1106" r:id="rId4"/>
    <p:sldId id="1063" r:id="rId5"/>
    <p:sldId id="1087" r:id="rId6"/>
    <p:sldId id="1088" r:id="rId7"/>
    <p:sldId id="1111" r:id="rId8"/>
    <p:sldId id="1090" r:id="rId9"/>
    <p:sldId id="1091" r:id="rId10"/>
    <p:sldId id="1110" r:id="rId11"/>
    <p:sldId id="1117" r:id="rId12"/>
    <p:sldId id="1118" r:id="rId13"/>
    <p:sldId id="1100" r:id="rId14"/>
    <p:sldId id="1101" r:id="rId15"/>
    <p:sldId id="1119" r:id="rId16"/>
    <p:sldId id="1094" r:id="rId17"/>
    <p:sldId id="1104" r:id="rId18"/>
    <p:sldId id="1107" r:id="rId19"/>
    <p:sldId id="1105" r:id="rId20"/>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charset="0"/>
        <a:ea typeface="+mn-ea"/>
        <a:cs typeface="+mn-cs"/>
      </a:defRPr>
    </a:lvl5pPr>
    <a:lvl6pPr marL="2286000" algn="l" defTabSz="914400" rtl="0" eaLnBrk="1" latinLnBrk="0" hangingPunct="1">
      <a:defRPr sz="2400" kern="1200">
        <a:solidFill>
          <a:schemeClr val="bg1"/>
        </a:solidFill>
        <a:latin typeface="Times New Roman" charset="0"/>
        <a:ea typeface="+mn-ea"/>
        <a:cs typeface="+mn-cs"/>
      </a:defRPr>
    </a:lvl6pPr>
    <a:lvl7pPr marL="2743200" algn="l" defTabSz="914400" rtl="0" eaLnBrk="1" latinLnBrk="0" hangingPunct="1">
      <a:defRPr sz="2400" kern="1200">
        <a:solidFill>
          <a:schemeClr val="bg1"/>
        </a:solidFill>
        <a:latin typeface="Times New Roman" charset="0"/>
        <a:ea typeface="+mn-ea"/>
        <a:cs typeface="+mn-cs"/>
      </a:defRPr>
    </a:lvl7pPr>
    <a:lvl8pPr marL="3200400" algn="l" defTabSz="914400" rtl="0" eaLnBrk="1" latinLnBrk="0" hangingPunct="1">
      <a:defRPr sz="2400" kern="1200">
        <a:solidFill>
          <a:schemeClr val="bg1"/>
        </a:solidFill>
        <a:latin typeface="Times New Roman" charset="0"/>
        <a:ea typeface="+mn-ea"/>
        <a:cs typeface="+mn-cs"/>
      </a:defRPr>
    </a:lvl8pPr>
    <a:lvl9pPr marL="3657600" algn="l" defTabSz="914400" rtl="0" eaLnBrk="1" latinLnBrk="0" hangingPunct="1">
      <a:defRPr sz="2400" kern="1200">
        <a:solidFill>
          <a:schemeClr val="bg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FF00"/>
    <a:srgbClr val="990000"/>
    <a:srgbClr val="FFFF99"/>
    <a:srgbClr val="FF0000"/>
    <a:srgbClr val="FFFF66"/>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BD4BD259-6369-4B25-91A0-DA3F936835AB}" type="slidenum">
              <a:rPr lang="en-GB"/>
              <a:pPr/>
              <a:t>‹#›</a:t>
            </a:fld>
            <a:endParaRPr lang="en-GB"/>
          </a:p>
        </p:txBody>
      </p:sp>
    </p:spTree>
    <p:extLst>
      <p:ext uri="{BB962C8B-B14F-4D97-AF65-F5344CB8AC3E}">
        <p14:creationId xmlns:p14="http://schemas.microsoft.com/office/powerpoint/2010/main" val="1692372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3AB113C2-0A25-4861-B836-FDF1F48F9EEC}" type="slidenum">
              <a:rPr lang="en-GB"/>
              <a:pPr/>
              <a:t>‹#›</a:t>
            </a:fld>
            <a:endParaRPr lang="en-GB"/>
          </a:p>
        </p:txBody>
      </p:sp>
    </p:spTree>
    <p:extLst>
      <p:ext uri="{BB962C8B-B14F-4D97-AF65-F5344CB8AC3E}">
        <p14:creationId xmlns:p14="http://schemas.microsoft.com/office/powerpoint/2010/main" val="2715309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15DF16-CE1F-4926-8917-D6F99DD12243}" type="slidenum">
              <a:rPr lang="en-GB"/>
              <a:pPr/>
              <a:t>1</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57707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See if students can fill this in on their worksheet before running through this slide.</a:t>
            </a:r>
          </a:p>
        </p:txBody>
      </p:sp>
      <p:sp>
        <p:nvSpPr>
          <p:cNvPr id="4" name="Slide Number Placeholder 3"/>
          <p:cNvSpPr>
            <a:spLocks noGrp="1"/>
          </p:cNvSpPr>
          <p:nvPr>
            <p:ph type="sldNum" sz="quarter" idx="5"/>
          </p:nvPr>
        </p:nvSpPr>
        <p:spPr/>
        <p:txBody>
          <a:bodyPr/>
          <a:lstStyle/>
          <a:p>
            <a:fld id="{3AB113C2-0A25-4861-B836-FDF1F48F9EEC}" type="slidenum">
              <a:rPr lang="en-GB" smtClean="0"/>
              <a:pPr/>
              <a:t>15</a:t>
            </a:fld>
            <a:endParaRPr lang="en-GB"/>
          </a:p>
        </p:txBody>
      </p:sp>
    </p:spTree>
    <p:extLst>
      <p:ext uri="{BB962C8B-B14F-4D97-AF65-F5344CB8AC3E}">
        <p14:creationId xmlns:p14="http://schemas.microsoft.com/office/powerpoint/2010/main" val="546092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16</a:t>
            </a:fld>
            <a:endParaRPr lang="en-GB"/>
          </a:p>
        </p:txBody>
      </p:sp>
    </p:spTree>
    <p:extLst>
      <p:ext uri="{BB962C8B-B14F-4D97-AF65-F5344CB8AC3E}">
        <p14:creationId xmlns:p14="http://schemas.microsoft.com/office/powerpoint/2010/main" val="3280696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17</a:t>
            </a:fld>
            <a:endParaRPr lang="en-GB"/>
          </a:p>
        </p:txBody>
      </p:sp>
    </p:spTree>
    <p:extLst>
      <p:ext uri="{BB962C8B-B14F-4D97-AF65-F5344CB8AC3E}">
        <p14:creationId xmlns:p14="http://schemas.microsoft.com/office/powerpoint/2010/main" val="2431741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18</a:t>
            </a:fld>
            <a:endParaRPr lang="en-GB"/>
          </a:p>
        </p:txBody>
      </p:sp>
    </p:spTree>
    <p:extLst>
      <p:ext uri="{BB962C8B-B14F-4D97-AF65-F5344CB8AC3E}">
        <p14:creationId xmlns:p14="http://schemas.microsoft.com/office/powerpoint/2010/main" val="2105001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19</a:t>
            </a:fld>
            <a:endParaRPr lang="en-GB"/>
          </a:p>
        </p:txBody>
      </p:sp>
    </p:spTree>
    <p:extLst>
      <p:ext uri="{BB962C8B-B14F-4D97-AF65-F5344CB8AC3E}">
        <p14:creationId xmlns:p14="http://schemas.microsoft.com/office/powerpoint/2010/main" val="2975649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2</a:t>
            </a:fld>
            <a:endParaRPr lang="en-GB"/>
          </a:p>
        </p:txBody>
      </p:sp>
    </p:spTree>
    <p:extLst>
      <p:ext uri="{BB962C8B-B14F-4D97-AF65-F5344CB8AC3E}">
        <p14:creationId xmlns:p14="http://schemas.microsoft.com/office/powerpoint/2010/main" val="106264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3</a:t>
            </a:fld>
            <a:endParaRPr lang="en-GB"/>
          </a:p>
        </p:txBody>
      </p:sp>
    </p:spTree>
    <p:extLst>
      <p:ext uri="{BB962C8B-B14F-4D97-AF65-F5344CB8AC3E}">
        <p14:creationId xmlns:p14="http://schemas.microsoft.com/office/powerpoint/2010/main" val="3412623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4</a:t>
            </a:fld>
            <a:endParaRPr lang="en-GB"/>
          </a:p>
        </p:txBody>
      </p:sp>
    </p:spTree>
    <p:extLst>
      <p:ext uri="{BB962C8B-B14F-4D97-AF65-F5344CB8AC3E}">
        <p14:creationId xmlns:p14="http://schemas.microsoft.com/office/powerpoint/2010/main" val="236184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07258D5-A94C-409D-A1DA-3521CC9679EF}" type="slidenum">
              <a:rPr lang="en-GB" altLang="en-US" smtClean="0"/>
              <a:pPr/>
              <a:t>6</a:t>
            </a:fld>
            <a:endParaRPr lang="en-GB" altLang="en-US"/>
          </a:p>
        </p:txBody>
      </p:sp>
    </p:spTree>
    <p:extLst>
      <p:ext uri="{BB962C8B-B14F-4D97-AF65-F5344CB8AC3E}">
        <p14:creationId xmlns:p14="http://schemas.microsoft.com/office/powerpoint/2010/main" val="1101690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9</a:t>
            </a:fld>
            <a:endParaRPr lang="en-GB"/>
          </a:p>
        </p:txBody>
      </p:sp>
    </p:spTree>
    <p:extLst>
      <p:ext uri="{BB962C8B-B14F-4D97-AF65-F5344CB8AC3E}">
        <p14:creationId xmlns:p14="http://schemas.microsoft.com/office/powerpoint/2010/main" val="3936773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10</a:t>
            </a:fld>
            <a:endParaRPr lang="en-GB"/>
          </a:p>
        </p:txBody>
      </p:sp>
    </p:spTree>
    <p:extLst>
      <p:ext uri="{BB962C8B-B14F-4D97-AF65-F5344CB8AC3E}">
        <p14:creationId xmlns:p14="http://schemas.microsoft.com/office/powerpoint/2010/main" val="2074511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13</a:t>
            </a:fld>
            <a:endParaRPr lang="en-GB"/>
          </a:p>
        </p:txBody>
      </p:sp>
    </p:spTree>
    <p:extLst>
      <p:ext uri="{BB962C8B-B14F-4D97-AF65-F5344CB8AC3E}">
        <p14:creationId xmlns:p14="http://schemas.microsoft.com/office/powerpoint/2010/main" val="1238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AB113C2-0A25-4861-B836-FDF1F48F9EEC}" type="slidenum">
              <a:rPr lang="en-GB" smtClean="0"/>
              <a:pPr/>
              <a:t>14</a:t>
            </a:fld>
            <a:endParaRPr lang="en-GB"/>
          </a:p>
        </p:txBody>
      </p:sp>
    </p:spTree>
    <p:extLst>
      <p:ext uri="{BB962C8B-B14F-4D97-AF65-F5344CB8AC3E}">
        <p14:creationId xmlns:p14="http://schemas.microsoft.com/office/powerpoint/2010/main" val="161582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00343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6613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63704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89773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35290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11071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402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5530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505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0559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200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12307782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6.m4a"/><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6.m4a"/><Relationship Id="rId9"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3.m4a"/><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3.m4a"/><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1981200"/>
            <a:ext cx="7772400" cy="1447800"/>
          </a:xfrm>
        </p:spPr>
        <p:txBody>
          <a:bodyPr/>
          <a:lstStyle/>
          <a:p>
            <a:r>
              <a:rPr lang="en-GB"/>
              <a:t>Catechism </a:t>
            </a:r>
            <a:br>
              <a:rPr lang="en-GB"/>
            </a:br>
            <a:r>
              <a:rPr lang="en-GB"/>
              <a:t>The Need for Faith</a:t>
            </a:r>
          </a:p>
        </p:txBody>
      </p:sp>
      <p:sp>
        <p:nvSpPr>
          <p:cNvPr id="126979" name="Rectangle 3"/>
          <p:cNvSpPr>
            <a:spLocks noGrp="1" noChangeArrowheads="1"/>
          </p:cNvSpPr>
          <p:nvPr>
            <p:ph type="subTitle" idx="1"/>
          </p:nvPr>
        </p:nvSpPr>
        <p:spPr>
          <a:xfrm>
            <a:off x="457200" y="3886200"/>
            <a:ext cx="8305800" cy="1752600"/>
          </a:xfrm>
        </p:spPr>
        <p:txBody>
          <a:bodyPr/>
          <a:lstStyle/>
          <a:p>
            <a:endParaRPr lang="en-GB" dirty="0"/>
          </a:p>
          <a:p>
            <a:r>
              <a:rPr lang="en-GB" dirty="0"/>
              <a:t>Lesson 8 – LD 6b</a:t>
            </a:r>
          </a:p>
          <a:p>
            <a:r>
              <a:rPr lang="en-GB" dirty="0"/>
              <a:t>A Wonderful Message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is the Bible about?</a:t>
            </a:r>
          </a:p>
        </p:txBody>
      </p:sp>
      <p:pic>
        <p:nvPicPr>
          <p:cNvPr id="3" name="What is the Bible Basically Abou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43000"/>
            <a:ext cx="6858000" cy="4572000"/>
          </a:xfrm>
          <a:prstGeom prst="rect">
            <a:avLst/>
          </a:prstGeom>
        </p:spPr>
      </p:pic>
    </p:spTree>
    <p:extLst>
      <p:ext uri="{BB962C8B-B14F-4D97-AF65-F5344CB8AC3E}">
        <p14:creationId xmlns:p14="http://schemas.microsoft.com/office/powerpoint/2010/main" val="4031142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2"/>
          <p:cNvSpPr>
            <a:spLocks noGrp="1" noChangeArrowheads="1"/>
          </p:cNvSpPr>
          <p:nvPr>
            <p:ph type="title"/>
          </p:nvPr>
        </p:nvSpPr>
        <p:spPr/>
        <p:txBody>
          <a:bodyPr/>
          <a:lstStyle/>
          <a:p>
            <a:r>
              <a:rPr lang="en-GB" altLang="en-US" dirty="0"/>
              <a:t>The first time God tells us</a:t>
            </a:r>
          </a:p>
        </p:txBody>
      </p:sp>
      <p:sp>
        <p:nvSpPr>
          <p:cNvPr id="970755" name="Rectangle 3"/>
          <p:cNvSpPr>
            <a:spLocks noGrp="1" noChangeArrowheads="1"/>
          </p:cNvSpPr>
          <p:nvPr>
            <p:ph idx="1"/>
          </p:nvPr>
        </p:nvSpPr>
        <p:spPr>
          <a:xfrm>
            <a:off x="0" y="1219200"/>
            <a:ext cx="5257800" cy="5638800"/>
          </a:xfrm>
        </p:spPr>
        <p:txBody>
          <a:bodyPr/>
          <a:lstStyle/>
          <a:p>
            <a:pPr>
              <a:buFontTx/>
              <a:buNone/>
            </a:pPr>
            <a:r>
              <a:rPr lang="en-GB" altLang="en-US" dirty="0"/>
              <a:t>When we humans plunged ourselves into sin,</a:t>
            </a:r>
            <a:r>
              <a:rPr lang="en-GB" altLang="en-US" dirty="0">
                <a:solidFill>
                  <a:srgbClr val="00FF00"/>
                </a:solidFill>
              </a:rPr>
              <a:t> God came to find us.</a:t>
            </a:r>
          </a:p>
          <a:p>
            <a:pPr>
              <a:buFontTx/>
              <a:buNone/>
            </a:pPr>
            <a:r>
              <a:rPr lang="en-GB" altLang="en-US" dirty="0"/>
              <a:t>He</a:t>
            </a:r>
            <a:r>
              <a:rPr lang="en-GB" altLang="en-US" dirty="0">
                <a:solidFill>
                  <a:srgbClr val="00FF00"/>
                </a:solidFill>
              </a:rPr>
              <a:t> punished us.</a:t>
            </a:r>
          </a:p>
          <a:p>
            <a:pPr>
              <a:buFontTx/>
              <a:buNone/>
            </a:pPr>
            <a:r>
              <a:rPr lang="en-GB" altLang="en-US" dirty="0"/>
              <a:t>But</a:t>
            </a:r>
            <a:r>
              <a:rPr lang="en-GB" altLang="en-US" dirty="0">
                <a:solidFill>
                  <a:srgbClr val="00FF00"/>
                </a:solidFill>
              </a:rPr>
              <a:t> even before He punished us, He promised deliverance.</a:t>
            </a:r>
            <a:endParaRPr lang="en-GB" altLang="en-US" dirty="0"/>
          </a:p>
          <a:p>
            <a:pPr>
              <a:buFontTx/>
              <a:buNone/>
            </a:pPr>
            <a:endParaRPr lang="en-GB" altLang="en-US" dirty="0"/>
          </a:p>
          <a:p>
            <a:pPr>
              <a:buFontTx/>
              <a:buNone/>
            </a:pPr>
            <a:endParaRPr lang="en-GB" altLang="en-US" dirty="0"/>
          </a:p>
          <a:p>
            <a:pPr>
              <a:buFontTx/>
              <a:buNone/>
            </a:pPr>
            <a:endParaRPr lang="en-GB" altLang="en-US" dirty="0"/>
          </a:p>
          <a:p>
            <a:pPr>
              <a:buFontTx/>
              <a:buNone/>
            </a:pPr>
            <a:endParaRPr lang="en-GB" altLang="en-US" dirty="0"/>
          </a:p>
          <a:p>
            <a:pPr>
              <a:buFontTx/>
              <a:buNone/>
            </a:pPr>
            <a:r>
              <a:rPr lang="en-GB" altLang="en-US" dirty="0"/>
              <a:t>Genesis means “origin, birth”</a:t>
            </a:r>
          </a:p>
        </p:txBody>
      </p:sp>
      <p:pic>
        <p:nvPicPr>
          <p:cNvPr id="970757" name="Picture 5" descr="E:\Catechism\2005-2006 - Hoek\Ik Geloof 1\Adam, Eve and Snak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447800"/>
            <a:ext cx="195262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707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200400"/>
            <a:ext cx="1663700" cy="21685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07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2688" y="5181600"/>
            <a:ext cx="1611312" cy="16764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0759" name="Text Box 7"/>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
        <p:nvSpPr>
          <p:cNvPr id="8" name="AutoShape 5">
            <a:extLst>
              <a:ext uri="{FF2B5EF4-FFF2-40B4-BE49-F238E27FC236}">
                <a16:creationId xmlns:a16="http://schemas.microsoft.com/office/drawing/2014/main" id="{11C76DEA-4884-46C4-8D6A-579ABBF8508C}"/>
              </a:ext>
            </a:extLst>
          </p:cNvPr>
          <p:cNvSpPr>
            <a:spLocks noChangeArrowheads="1"/>
          </p:cNvSpPr>
          <p:nvPr/>
        </p:nvSpPr>
        <p:spPr bwMode="auto">
          <a:xfrm>
            <a:off x="322784" y="4287112"/>
            <a:ext cx="5544616" cy="1505188"/>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CA" altLang="en-US" sz="2000" i="1" dirty="0"/>
              <a:t>I will put enmity between you and the woman, and between your offspring and her offspring; he shall bruise your head, and you shall bruise his heel.</a:t>
            </a:r>
            <a:endParaRPr lang="en-CA" altLang="en-US" i="1" dirty="0"/>
          </a:p>
          <a:p>
            <a:pPr algn="r"/>
            <a:r>
              <a:rPr lang="en-US" altLang="en-US" sz="1800" dirty="0"/>
              <a:t>The Mother Promise: Genesis 3:15</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2" presetClass="entr" presetSubtype="1" fill="hold" nodeType="afterEffect">
                                  <p:stCondLst>
                                    <p:cond delay="1000"/>
                                  </p:stCondLst>
                                  <p:childTnLst>
                                    <p:set>
                                      <p:cBhvr>
                                        <p:cTn id="13" dur="1" fill="hold">
                                          <p:stCondLst>
                                            <p:cond delay="0"/>
                                          </p:stCondLst>
                                        </p:cTn>
                                        <p:tgtEl>
                                          <p:spTgt spid="970757"/>
                                        </p:tgtEl>
                                        <p:attrNameLst>
                                          <p:attrName>style.visibility</p:attrName>
                                        </p:attrNameLst>
                                      </p:cBhvr>
                                      <p:to>
                                        <p:strVal val="visible"/>
                                      </p:to>
                                    </p:set>
                                    <p:anim calcmode="lin" valueType="num">
                                      <p:cBhvr additive="base">
                                        <p:cTn id="14" dur="500"/>
                                        <p:tgtEl>
                                          <p:spTgt spid="970757"/>
                                        </p:tgtEl>
                                        <p:attrNameLst>
                                          <p:attrName>ppt_y</p:attrName>
                                        </p:attrNameLst>
                                      </p:cBhvr>
                                      <p:tavLst>
                                        <p:tav tm="0">
                                          <p:val>
                                            <p:strVal val="#ppt_y-#ppt_h*1.125000"/>
                                          </p:val>
                                        </p:tav>
                                        <p:tav tm="100000">
                                          <p:val>
                                            <p:strVal val="#ppt_y"/>
                                          </p:val>
                                        </p:tav>
                                      </p:tavLst>
                                    </p:anim>
                                    <p:animEffect transition="in" filter="wipe(down)">
                                      <p:cBhvr>
                                        <p:cTn id="15" dur="500"/>
                                        <p:tgtEl>
                                          <p:spTgt spid="970757"/>
                                        </p:tgtEl>
                                      </p:cBhvr>
                                    </p:animEffect>
                                  </p:childTnLst>
                                </p:cTn>
                              </p:par>
                            </p:childTnLst>
                          </p:cTn>
                        </p:par>
                        <p:par>
                          <p:cTn id="16" fill="hold">
                            <p:stCondLst>
                              <p:cond delay="2000"/>
                            </p:stCondLst>
                            <p:childTnLst>
                              <p:par>
                                <p:cTn id="17" presetID="12" presetClass="entr" presetSubtype="1" fill="hold" nodeType="afterEffect">
                                  <p:stCondLst>
                                    <p:cond delay="1000"/>
                                  </p:stCondLst>
                                  <p:childTnLst>
                                    <p:set>
                                      <p:cBhvr>
                                        <p:cTn id="18" dur="1" fill="hold">
                                          <p:stCondLst>
                                            <p:cond delay="0"/>
                                          </p:stCondLst>
                                        </p:cTn>
                                        <p:tgtEl>
                                          <p:spTgt spid="970758"/>
                                        </p:tgtEl>
                                        <p:attrNameLst>
                                          <p:attrName>style.visibility</p:attrName>
                                        </p:attrNameLst>
                                      </p:cBhvr>
                                      <p:to>
                                        <p:strVal val="visible"/>
                                      </p:to>
                                    </p:set>
                                    <p:anim calcmode="lin" valueType="num">
                                      <p:cBhvr additive="base">
                                        <p:cTn id="19" dur="500"/>
                                        <p:tgtEl>
                                          <p:spTgt spid="970758"/>
                                        </p:tgtEl>
                                        <p:attrNameLst>
                                          <p:attrName>ppt_y</p:attrName>
                                        </p:attrNameLst>
                                      </p:cBhvr>
                                      <p:tavLst>
                                        <p:tav tm="0">
                                          <p:val>
                                            <p:strVal val="#ppt_y-#ppt_h*1.125000"/>
                                          </p:val>
                                        </p:tav>
                                        <p:tav tm="100000">
                                          <p:val>
                                            <p:strVal val="#ppt_y"/>
                                          </p:val>
                                        </p:tav>
                                      </p:tavLst>
                                    </p:anim>
                                    <p:animEffect transition="in" filter="wipe(down)">
                                      <p:cBhvr>
                                        <p:cTn id="20" dur="500"/>
                                        <p:tgtEl>
                                          <p:spTgt spid="970758"/>
                                        </p:tgtEl>
                                      </p:cBhvr>
                                    </p:animEffect>
                                  </p:childTnLst>
                                </p:cTn>
                              </p:par>
                            </p:childTnLst>
                          </p:cTn>
                        </p:par>
                        <p:par>
                          <p:cTn id="21" fill="hold">
                            <p:stCondLst>
                              <p:cond delay="3500"/>
                            </p:stCondLst>
                            <p:childTnLst>
                              <p:par>
                                <p:cTn id="22" presetID="12" presetClass="entr" presetSubtype="1" fill="hold" nodeType="afterEffect">
                                  <p:stCondLst>
                                    <p:cond delay="1000"/>
                                  </p:stCondLst>
                                  <p:childTnLst>
                                    <p:set>
                                      <p:cBhvr>
                                        <p:cTn id="23" dur="1" fill="hold">
                                          <p:stCondLst>
                                            <p:cond delay="0"/>
                                          </p:stCondLst>
                                        </p:cTn>
                                        <p:tgtEl>
                                          <p:spTgt spid="970756"/>
                                        </p:tgtEl>
                                        <p:attrNameLst>
                                          <p:attrName>style.visibility</p:attrName>
                                        </p:attrNameLst>
                                      </p:cBhvr>
                                      <p:to>
                                        <p:strVal val="visible"/>
                                      </p:to>
                                    </p:set>
                                    <p:anim calcmode="lin" valueType="num">
                                      <p:cBhvr additive="base">
                                        <p:cTn id="24" dur="500"/>
                                        <p:tgtEl>
                                          <p:spTgt spid="970756"/>
                                        </p:tgtEl>
                                        <p:attrNameLst>
                                          <p:attrName>ppt_y</p:attrName>
                                        </p:attrNameLst>
                                      </p:cBhvr>
                                      <p:tavLst>
                                        <p:tav tm="0">
                                          <p:val>
                                            <p:strVal val="#ppt_y-#ppt_h*1.125000"/>
                                          </p:val>
                                        </p:tav>
                                        <p:tav tm="100000">
                                          <p:val>
                                            <p:strVal val="#ppt_y"/>
                                          </p:val>
                                        </p:tav>
                                      </p:tavLst>
                                    </p:anim>
                                    <p:animEffect transition="in" filter="wipe(down)">
                                      <p:cBhvr>
                                        <p:cTn id="25" dur="500"/>
                                        <p:tgtEl>
                                          <p:spTgt spid="970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lstStyle/>
          <a:p>
            <a:r>
              <a:rPr lang="en-GB" altLang="en-US"/>
              <a:t>A huge promise</a:t>
            </a:r>
          </a:p>
        </p:txBody>
      </p:sp>
      <p:sp>
        <p:nvSpPr>
          <p:cNvPr id="978947" name="Rectangle 3"/>
          <p:cNvSpPr>
            <a:spLocks noGrp="1" noChangeArrowheads="1"/>
          </p:cNvSpPr>
          <p:nvPr>
            <p:ph idx="1"/>
          </p:nvPr>
        </p:nvSpPr>
        <p:spPr>
          <a:xfrm>
            <a:off x="0" y="1219200"/>
            <a:ext cx="5257800" cy="5638800"/>
          </a:xfrm>
        </p:spPr>
        <p:txBody>
          <a:bodyPr/>
          <a:lstStyle/>
          <a:p>
            <a:pPr>
              <a:buFontTx/>
              <a:buNone/>
            </a:pPr>
            <a:r>
              <a:rPr lang="en-GB" altLang="en-US" dirty="0"/>
              <a:t>Already in Paradise God promised much:</a:t>
            </a:r>
          </a:p>
          <a:p>
            <a:pPr lvl="1"/>
            <a:r>
              <a:rPr lang="en-GB" altLang="en-US" dirty="0"/>
              <a:t>God limits </a:t>
            </a:r>
            <a:r>
              <a:rPr lang="en-GB" altLang="en-US" dirty="0">
                <a:solidFill>
                  <a:srgbClr val="00FF00"/>
                </a:solidFill>
              </a:rPr>
              <a:t>the influence the devil can have, he can’t do anything he wants</a:t>
            </a:r>
          </a:p>
          <a:p>
            <a:pPr lvl="1"/>
            <a:endParaRPr lang="en-GB" altLang="en-US" dirty="0">
              <a:solidFill>
                <a:srgbClr val="00FF00"/>
              </a:solidFill>
            </a:endParaRPr>
          </a:p>
          <a:p>
            <a:pPr lvl="1"/>
            <a:r>
              <a:rPr lang="en-GB" altLang="en-US" dirty="0"/>
              <a:t>God provides </a:t>
            </a:r>
            <a:r>
              <a:rPr lang="en-GB" altLang="en-US" dirty="0">
                <a:solidFill>
                  <a:srgbClr val="00FF00"/>
                </a:solidFill>
              </a:rPr>
              <a:t>liberation (salvation) for people</a:t>
            </a:r>
          </a:p>
          <a:p>
            <a:pPr lvl="1"/>
            <a:endParaRPr lang="en-GB" altLang="en-US" dirty="0">
              <a:solidFill>
                <a:srgbClr val="00FF00"/>
              </a:solidFill>
            </a:endParaRPr>
          </a:p>
          <a:p>
            <a:pPr lvl="1"/>
            <a:r>
              <a:rPr lang="en-GB" altLang="en-US" dirty="0"/>
              <a:t>One day </a:t>
            </a:r>
            <a:r>
              <a:rPr lang="en-GB" altLang="en-US" dirty="0">
                <a:solidFill>
                  <a:srgbClr val="00FF00"/>
                </a:solidFill>
              </a:rPr>
              <a:t>the devil will be conquered and not be able to do anything anymore</a:t>
            </a:r>
          </a:p>
        </p:txBody>
      </p:sp>
      <p:pic>
        <p:nvPicPr>
          <p:cNvPr id="9789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905000"/>
            <a:ext cx="2514600" cy="16271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89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3657600"/>
            <a:ext cx="2057400" cy="154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89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410200"/>
            <a:ext cx="1817688" cy="9794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8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89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89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89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p:nvPr>
        </p:nvSpPr>
        <p:spPr/>
        <p:txBody>
          <a:bodyPr/>
          <a:lstStyle/>
          <a:p>
            <a:r>
              <a:rPr lang="en-GB" dirty="0"/>
              <a:t>The response…</a:t>
            </a:r>
          </a:p>
        </p:txBody>
      </p:sp>
      <p:sp>
        <p:nvSpPr>
          <p:cNvPr id="979971" name="Rectangle 3"/>
          <p:cNvSpPr>
            <a:spLocks noGrp="1" noChangeArrowheads="1"/>
          </p:cNvSpPr>
          <p:nvPr>
            <p:ph idx="1"/>
          </p:nvPr>
        </p:nvSpPr>
        <p:spPr/>
        <p:txBody>
          <a:bodyPr/>
          <a:lstStyle/>
          <a:p>
            <a:pPr>
              <a:buFontTx/>
              <a:buNone/>
            </a:pPr>
            <a:r>
              <a:rPr lang="en-GB"/>
              <a:t>The first name Adam gave to his wife was “woman”, she was taken from man.</a:t>
            </a:r>
          </a:p>
          <a:p>
            <a:pPr>
              <a:buFontTx/>
              <a:buNone/>
            </a:pPr>
            <a:r>
              <a:rPr lang="en-GB"/>
              <a:t>After the promise and penalty, he calls his wife “Eve”, which means “mother of all living”.</a:t>
            </a:r>
          </a:p>
          <a:p>
            <a:pPr>
              <a:buFontTx/>
              <a:buNone/>
            </a:pPr>
            <a:endParaRPr lang="en-GB" sz="1800"/>
          </a:p>
          <a:p>
            <a:pPr algn="ctr">
              <a:buFontTx/>
              <a:buNone/>
            </a:pPr>
            <a:r>
              <a:rPr lang="en-GB"/>
              <a:t>While God had cursed with death,</a:t>
            </a:r>
          </a:p>
          <a:p>
            <a:pPr algn="ctr">
              <a:buFontTx/>
              <a:buNone/>
            </a:pPr>
            <a:r>
              <a:rPr lang="en-GB"/>
              <a:t>Adam expressed his faith in </a:t>
            </a:r>
          </a:p>
          <a:p>
            <a:pPr algn="ctr">
              <a:buFontTx/>
              <a:buNone/>
            </a:pPr>
            <a:r>
              <a:rPr lang="en-GB"/>
              <a:t>God’s blessing of eternal life!</a:t>
            </a:r>
          </a:p>
        </p:txBody>
      </p:sp>
      <p:pic>
        <p:nvPicPr>
          <p:cNvPr id="979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1944688" cy="2590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9973" name="Picture 5"/>
          <p:cNvPicPr>
            <a:picLocks noChangeAspect="1" noChangeArrowheads="1"/>
          </p:cNvPicPr>
          <p:nvPr/>
        </p:nvPicPr>
        <p:blipFill>
          <a:blip r:embed="rId4">
            <a:extLst>
              <a:ext uri="{28A0092B-C50C-407E-A947-70E740481C1C}">
                <a14:useLocalDpi xmlns:a14="http://schemas.microsoft.com/office/drawing/2010/main" val="0"/>
              </a:ext>
            </a:extLst>
          </a:blip>
          <a:srcRect l="25211" t="22583" r="21268" b="5936"/>
          <a:stretch>
            <a:fillRect/>
          </a:stretch>
        </p:blipFill>
        <p:spPr bwMode="auto">
          <a:xfrm>
            <a:off x="7467600" y="4343400"/>
            <a:ext cx="1412875" cy="2514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99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5316538"/>
            <a:ext cx="2057400" cy="15414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2"/>
          <p:cNvSpPr>
            <a:spLocks noGrp="1" noChangeArrowheads="1"/>
          </p:cNvSpPr>
          <p:nvPr>
            <p:ph type="title"/>
          </p:nvPr>
        </p:nvSpPr>
        <p:spPr/>
        <p:txBody>
          <a:bodyPr/>
          <a:lstStyle/>
          <a:p>
            <a:r>
              <a:rPr lang="en-GB"/>
              <a:t>God tells more</a:t>
            </a:r>
          </a:p>
        </p:txBody>
      </p:sp>
      <p:sp>
        <p:nvSpPr>
          <p:cNvPr id="980995" name="Rectangle 3"/>
          <p:cNvSpPr>
            <a:spLocks noGrp="1" noChangeArrowheads="1"/>
          </p:cNvSpPr>
          <p:nvPr>
            <p:ph idx="1"/>
          </p:nvPr>
        </p:nvSpPr>
        <p:spPr/>
        <p:txBody>
          <a:bodyPr/>
          <a:lstStyle/>
          <a:p>
            <a:pPr>
              <a:buFontTx/>
              <a:buNone/>
            </a:pPr>
            <a:r>
              <a:rPr lang="en-GB" dirty="0"/>
              <a:t>Throughout the history recounted in the Old Testament,</a:t>
            </a:r>
            <a:r>
              <a:rPr lang="en-GB" dirty="0">
                <a:solidFill>
                  <a:srgbClr val="00FF00"/>
                </a:solidFill>
              </a:rPr>
              <a:t> more and more is told by God.</a:t>
            </a:r>
          </a:p>
          <a:p>
            <a:pPr>
              <a:buFontTx/>
              <a:buNone/>
            </a:pPr>
            <a:endParaRPr lang="en-GB" dirty="0">
              <a:solidFill>
                <a:srgbClr val="00FF00"/>
              </a:solidFill>
            </a:endParaRPr>
          </a:p>
          <a:p>
            <a:pPr>
              <a:buFontTx/>
              <a:buNone/>
            </a:pPr>
            <a:r>
              <a:rPr lang="en-GB" dirty="0"/>
              <a:t>The</a:t>
            </a:r>
            <a:r>
              <a:rPr lang="en-GB" dirty="0">
                <a:solidFill>
                  <a:srgbClr val="00FF00"/>
                </a:solidFill>
              </a:rPr>
              <a:t> parentage </a:t>
            </a:r>
            <a:r>
              <a:rPr lang="en-GB" dirty="0"/>
              <a:t>of Jesus</a:t>
            </a:r>
            <a:r>
              <a:rPr lang="en-GB" dirty="0">
                <a:solidFill>
                  <a:srgbClr val="00FF00"/>
                </a:solidFill>
              </a:rPr>
              <a:t> becomes more and more focused.</a:t>
            </a:r>
          </a:p>
        </p:txBody>
      </p:sp>
      <p:sp>
        <p:nvSpPr>
          <p:cNvPr id="980996" name="Text Box 4"/>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30" name="Rectangle 14"/>
          <p:cNvSpPr>
            <a:spLocks noChangeArrowheads="1"/>
          </p:cNvSpPr>
          <p:nvPr/>
        </p:nvSpPr>
        <p:spPr bwMode="auto">
          <a:xfrm>
            <a:off x="4038600" y="304800"/>
            <a:ext cx="1143000" cy="213360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nl-NL" altLang="en-US" dirty="0" err="1">
                <a:solidFill>
                  <a:srgbClr val="006600"/>
                </a:solidFill>
              </a:rPr>
              <a:t>Jesus</a:t>
            </a:r>
            <a:endParaRPr lang="nl-NL" altLang="en-US" dirty="0">
              <a:solidFill>
                <a:srgbClr val="006600"/>
              </a:solidFill>
            </a:endParaRPr>
          </a:p>
        </p:txBody>
      </p:sp>
      <p:grpSp>
        <p:nvGrpSpPr>
          <p:cNvPr id="982035" name="Group 19"/>
          <p:cNvGrpSpPr>
            <a:grpSpLocks/>
          </p:cNvGrpSpPr>
          <p:nvPr/>
        </p:nvGrpSpPr>
        <p:grpSpPr bwMode="auto">
          <a:xfrm>
            <a:off x="381000" y="304800"/>
            <a:ext cx="8458200" cy="6324600"/>
            <a:chOff x="240" y="192"/>
            <a:chExt cx="5328" cy="3984"/>
          </a:xfrm>
        </p:grpSpPr>
        <p:sp>
          <p:nvSpPr>
            <p:cNvPr id="982018" name="Rectangle 2"/>
            <p:cNvSpPr>
              <a:spLocks noChangeArrowheads="1"/>
            </p:cNvSpPr>
            <p:nvPr/>
          </p:nvSpPr>
          <p:spPr bwMode="auto">
            <a:xfrm>
              <a:off x="240" y="3072"/>
              <a:ext cx="5328" cy="110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nl-NL" altLang="en-US">
                  <a:solidFill>
                    <a:srgbClr val="00FF00"/>
                  </a:solidFill>
                </a:rPr>
                <a:t>The people of</a:t>
              </a:r>
            </a:p>
          </p:txBody>
        </p:sp>
        <p:sp>
          <p:nvSpPr>
            <p:cNvPr id="982019" name="Rectangle 3"/>
            <p:cNvSpPr>
              <a:spLocks noChangeArrowheads="1"/>
            </p:cNvSpPr>
            <p:nvPr/>
          </p:nvSpPr>
          <p:spPr bwMode="auto">
            <a:xfrm>
              <a:off x="240" y="192"/>
              <a:ext cx="672" cy="38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solidFill>
                  <a:srgbClr val="00FF00"/>
                </a:solidFill>
              </a:endParaRPr>
            </a:p>
          </p:txBody>
        </p:sp>
        <p:sp>
          <p:nvSpPr>
            <p:cNvPr id="982020" name="Rectangle 4"/>
            <p:cNvSpPr>
              <a:spLocks noChangeArrowheads="1"/>
            </p:cNvSpPr>
            <p:nvPr/>
          </p:nvSpPr>
          <p:spPr bwMode="auto">
            <a:xfrm>
              <a:off x="4896" y="192"/>
              <a:ext cx="672" cy="38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solidFill>
                  <a:srgbClr val="00FF00"/>
                </a:solidFill>
              </a:endParaRPr>
            </a:p>
          </p:txBody>
        </p:sp>
        <p:sp>
          <p:nvSpPr>
            <p:cNvPr id="982031" name="Text Box 15"/>
            <p:cNvSpPr txBox="1">
              <a:spLocks noChangeArrowheads="1"/>
            </p:cNvSpPr>
            <p:nvPr/>
          </p:nvSpPr>
          <p:spPr bwMode="auto">
            <a:xfrm>
              <a:off x="2496" y="3744"/>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nl-NL" altLang="en-US" dirty="0">
                  <a:solidFill>
                    <a:srgbClr val="00FF00"/>
                  </a:solidFill>
                </a:rPr>
                <a:t>Abraham</a:t>
              </a:r>
            </a:p>
          </p:txBody>
        </p:sp>
      </p:grpSp>
      <p:grpSp>
        <p:nvGrpSpPr>
          <p:cNvPr id="982036" name="Group 20"/>
          <p:cNvGrpSpPr>
            <a:grpSpLocks/>
          </p:cNvGrpSpPr>
          <p:nvPr/>
        </p:nvGrpSpPr>
        <p:grpSpPr bwMode="auto">
          <a:xfrm>
            <a:off x="1447800" y="304800"/>
            <a:ext cx="6324600" cy="4800600"/>
            <a:chOff x="912" y="192"/>
            <a:chExt cx="3984" cy="3024"/>
          </a:xfrm>
        </p:grpSpPr>
        <p:sp>
          <p:nvSpPr>
            <p:cNvPr id="982021" name="Rectangle 5"/>
            <p:cNvSpPr>
              <a:spLocks noChangeArrowheads="1"/>
            </p:cNvSpPr>
            <p:nvPr/>
          </p:nvSpPr>
          <p:spPr bwMode="auto">
            <a:xfrm>
              <a:off x="912" y="2640"/>
              <a:ext cx="3984" cy="576"/>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nl-NL" altLang="en-US">
                  <a:solidFill>
                    <a:srgbClr val="00FF00"/>
                  </a:solidFill>
                </a:rPr>
                <a:t>The tribe of</a:t>
              </a:r>
            </a:p>
            <a:p>
              <a:endParaRPr lang="nl-NL" altLang="en-US">
                <a:solidFill>
                  <a:srgbClr val="00FF00"/>
                </a:solidFill>
              </a:endParaRPr>
            </a:p>
          </p:txBody>
        </p:sp>
        <p:sp>
          <p:nvSpPr>
            <p:cNvPr id="982022" name="Rectangle 6"/>
            <p:cNvSpPr>
              <a:spLocks noChangeArrowheads="1"/>
            </p:cNvSpPr>
            <p:nvPr/>
          </p:nvSpPr>
          <p:spPr bwMode="auto">
            <a:xfrm>
              <a:off x="912" y="192"/>
              <a:ext cx="576" cy="2544"/>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solidFill>
                  <a:srgbClr val="00FF00"/>
                </a:solidFill>
              </a:endParaRPr>
            </a:p>
          </p:txBody>
        </p:sp>
        <p:sp>
          <p:nvSpPr>
            <p:cNvPr id="982023" name="Rectangle 7"/>
            <p:cNvSpPr>
              <a:spLocks noChangeArrowheads="1"/>
            </p:cNvSpPr>
            <p:nvPr/>
          </p:nvSpPr>
          <p:spPr bwMode="auto">
            <a:xfrm>
              <a:off x="4320" y="192"/>
              <a:ext cx="576" cy="2544"/>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solidFill>
                  <a:srgbClr val="00FF00"/>
                </a:solidFill>
              </a:endParaRPr>
            </a:p>
          </p:txBody>
        </p:sp>
        <p:sp>
          <p:nvSpPr>
            <p:cNvPr id="982032" name="Text Box 16"/>
            <p:cNvSpPr txBox="1">
              <a:spLocks noChangeArrowheads="1"/>
            </p:cNvSpPr>
            <p:nvPr/>
          </p:nvSpPr>
          <p:spPr bwMode="auto">
            <a:xfrm>
              <a:off x="2400" y="2928"/>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en-US" dirty="0" err="1">
                  <a:solidFill>
                    <a:srgbClr val="00FF00"/>
                  </a:solidFill>
                </a:rPr>
                <a:t>Judah</a:t>
              </a:r>
              <a:endParaRPr lang="nl-NL" altLang="en-US" dirty="0">
                <a:solidFill>
                  <a:srgbClr val="00FF00"/>
                </a:solidFill>
              </a:endParaRPr>
            </a:p>
          </p:txBody>
        </p:sp>
      </p:grpSp>
      <p:grpSp>
        <p:nvGrpSpPr>
          <p:cNvPr id="982037" name="Group 21"/>
          <p:cNvGrpSpPr>
            <a:grpSpLocks/>
          </p:cNvGrpSpPr>
          <p:nvPr/>
        </p:nvGrpSpPr>
        <p:grpSpPr bwMode="auto">
          <a:xfrm>
            <a:off x="2362200" y="304800"/>
            <a:ext cx="4495800" cy="3886200"/>
            <a:chOff x="1488" y="192"/>
            <a:chExt cx="2832" cy="2448"/>
          </a:xfrm>
        </p:grpSpPr>
        <p:sp>
          <p:nvSpPr>
            <p:cNvPr id="982024" name="Rectangle 8"/>
            <p:cNvSpPr>
              <a:spLocks noChangeArrowheads="1"/>
            </p:cNvSpPr>
            <p:nvPr/>
          </p:nvSpPr>
          <p:spPr bwMode="auto">
            <a:xfrm>
              <a:off x="1488" y="2064"/>
              <a:ext cx="2832" cy="57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nl-NL" altLang="en-US">
                  <a:solidFill>
                    <a:srgbClr val="006600"/>
                  </a:solidFill>
                </a:rPr>
                <a:t>The generation of</a:t>
              </a:r>
            </a:p>
            <a:p>
              <a:endParaRPr lang="nl-NL" altLang="en-US">
                <a:solidFill>
                  <a:srgbClr val="006600"/>
                </a:solidFill>
              </a:endParaRPr>
            </a:p>
          </p:txBody>
        </p:sp>
        <p:sp>
          <p:nvSpPr>
            <p:cNvPr id="982025" name="Rectangle 9"/>
            <p:cNvSpPr>
              <a:spLocks noChangeArrowheads="1"/>
            </p:cNvSpPr>
            <p:nvPr/>
          </p:nvSpPr>
          <p:spPr bwMode="auto">
            <a:xfrm>
              <a:off x="1488" y="192"/>
              <a:ext cx="528" cy="201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solidFill>
                  <a:srgbClr val="006600"/>
                </a:solidFill>
              </a:endParaRPr>
            </a:p>
          </p:txBody>
        </p:sp>
        <p:sp>
          <p:nvSpPr>
            <p:cNvPr id="982026" name="Rectangle 10"/>
            <p:cNvSpPr>
              <a:spLocks noChangeArrowheads="1"/>
            </p:cNvSpPr>
            <p:nvPr/>
          </p:nvSpPr>
          <p:spPr bwMode="auto">
            <a:xfrm>
              <a:off x="3792" y="192"/>
              <a:ext cx="528" cy="201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solidFill>
                  <a:srgbClr val="006600"/>
                </a:solidFill>
              </a:endParaRPr>
            </a:p>
          </p:txBody>
        </p:sp>
        <p:sp>
          <p:nvSpPr>
            <p:cNvPr id="982033" name="Text Box 17"/>
            <p:cNvSpPr txBox="1">
              <a:spLocks noChangeArrowheads="1"/>
            </p:cNvSpPr>
            <p:nvPr/>
          </p:nvSpPr>
          <p:spPr bwMode="auto">
            <a:xfrm>
              <a:off x="2448" y="2352"/>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en-US" dirty="0">
                  <a:solidFill>
                    <a:srgbClr val="006600"/>
                  </a:solidFill>
                </a:rPr>
                <a:t>Jesse</a:t>
              </a:r>
            </a:p>
          </p:txBody>
        </p:sp>
      </p:grpSp>
      <p:grpSp>
        <p:nvGrpSpPr>
          <p:cNvPr id="982038" name="Group 22"/>
          <p:cNvGrpSpPr>
            <a:grpSpLocks/>
          </p:cNvGrpSpPr>
          <p:nvPr/>
        </p:nvGrpSpPr>
        <p:grpSpPr bwMode="auto">
          <a:xfrm>
            <a:off x="3200400" y="304800"/>
            <a:ext cx="2819400" cy="2971800"/>
            <a:chOff x="2016" y="192"/>
            <a:chExt cx="1776" cy="1872"/>
          </a:xfrm>
        </p:grpSpPr>
        <p:sp>
          <p:nvSpPr>
            <p:cNvPr id="982028" name="Rectangle 12"/>
            <p:cNvSpPr>
              <a:spLocks noChangeArrowheads="1"/>
            </p:cNvSpPr>
            <p:nvPr/>
          </p:nvSpPr>
          <p:spPr bwMode="auto">
            <a:xfrm>
              <a:off x="2016" y="192"/>
              <a:ext cx="528" cy="144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solidFill>
                  <a:srgbClr val="006600"/>
                </a:solidFill>
              </a:endParaRPr>
            </a:p>
          </p:txBody>
        </p:sp>
        <p:sp>
          <p:nvSpPr>
            <p:cNvPr id="982029" name="Rectangle 13"/>
            <p:cNvSpPr>
              <a:spLocks noChangeArrowheads="1"/>
            </p:cNvSpPr>
            <p:nvPr/>
          </p:nvSpPr>
          <p:spPr bwMode="auto">
            <a:xfrm>
              <a:off x="3264" y="192"/>
              <a:ext cx="528" cy="144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solidFill>
                  <a:srgbClr val="006600"/>
                </a:solidFill>
              </a:endParaRPr>
            </a:p>
          </p:txBody>
        </p:sp>
        <p:sp>
          <p:nvSpPr>
            <p:cNvPr id="982027" name="Rectangle 11"/>
            <p:cNvSpPr>
              <a:spLocks noChangeArrowheads="1"/>
            </p:cNvSpPr>
            <p:nvPr/>
          </p:nvSpPr>
          <p:spPr bwMode="auto">
            <a:xfrm>
              <a:off x="2016" y="1488"/>
              <a:ext cx="1776" cy="576"/>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nl-NL" altLang="en-US" dirty="0">
                  <a:solidFill>
                    <a:srgbClr val="006600"/>
                  </a:solidFill>
                </a:rPr>
                <a:t>The royal house of</a:t>
              </a:r>
            </a:p>
            <a:p>
              <a:endParaRPr lang="nl-NL" altLang="en-US" dirty="0">
                <a:solidFill>
                  <a:srgbClr val="006600"/>
                </a:solidFill>
              </a:endParaRPr>
            </a:p>
          </p:txBody>
        </p:sp>
        <p:sp>
          <p:nvSpPr>
            <p:cNvPr id="982034" name="Text Box 18"/>
            <p:cNvSpPr txBox="1">
              <a:spLocks noChangeArrowheads="1"/>
            </p:cNvSpPr>
            <p:nvPr/>
          </p:nvSpPr>
          <p:spPr bwMode="auto">
            <a:xfrm>
              <a:off x="2352" y="172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en-US" dirty="0">
                  <a:solidFill>
                    <a:srgbClr val="006600"/>
                  </a:solidFill>
                </a:rPr>
                <a:t>David</a:t>
              </a:r>
            </a:p>
          </p:txBody>
        </p:sp>
      </p:grpSp>
      <p:sp>
        <p:nvSpPr>
          <p:cNvPr id="982039" name="Text Box 23"/>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820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820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820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820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82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30"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a:xfrm>
            <a:off x="0" y="0"/>
            <a:ext cx="9144000" cy="1295400"/>
          </a:xfrm>
        </p:spPr>
        <p:txBody>
          <a:bodyPr/>
          <a:lstStyle/>
          <a:p>
            <a:pPr algn="l"/>
            <a:r>
              <a:rPr lang="en-GB"/>
              <a:t>Bible Study: Various</a:t>
            </a:r>
          </a:p>
        </p:txBody>
      </p:sp>
      <p:pic>
        <p:nvPicPr>
          <p:cNvPr id="972804" name="Picture 4"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728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68400"/>
            <a:ext cx="4649788" cy="5689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4066" name="Rectangle 2"/>
          <p:cNvSpPr>
            <a:spLocks noGrp="1" noChangeArrowheads="1"/>
          </p:cNvSpPr>
          <p:nvPr>
            <p:ph type="title"/>
          </p:nvPr>
        </p:nvSpPr>
        <p:spPr>
          <a:xfrm>
            <a:off x="0" y="0"/>
            <a:ext cx="9144000" cy="1295400"/>
          </a:xfrm>
        </p:spPr>
        <p:txBody>
          <a:bodyPr/>
          <a:lstStyle/>
          <a:p>
            <a:pPr algn="l"/>
            <a:r>
              <a:rPr lang="en-GB"/>
              <a:t>Bible Study: Various</a:t>
            </a:r>
          </a:p>
        </p:txBody>
      </p:sp>
      <p:sp>
        <p:nvSpPr>
          <p:cNvPr id="984067" name="Rectangle 3"/>
          <p:cNvSpPr>
            <a:spLocks noGrp="1" noChangeArrowheads="1"/>
          </p:cNvSpPr>
          <p:nvPr>
            <p:ph idx="1"/>
          </p:nvPr>
        </p:nvSpPr>
        <p:spPr>
          <a:xfrm>
            <a:off x="0" y="1371600"/>
            <a:ext cx="8915400" cy="5181600"/>
          </a:xfrm>
        </p:spPr>
        <p:txBody>
          <a:bodyPr/>
          <a:lstStyle/>
          <a:p>
            <a:pPr>
              <a:buFontTx/>
              <a:buNone/>
            </a:pPr>
            <a:r>
              <a:rPr lang="en-GB" dirty="0"/>
              <a:t>1a. Bethlehem</a:t>
            </a:r>
          </a:p>
          <a:p>
            <a:pPr>
              <a:buFontTx/>
              <a:buNone/>
            </a:pPr>
            <a:r>
              <a:rPr lang="en-GB" dirty="0"/>
              <a:t>1b. Micah had said so (Mic 5:2)</a:t>
            </a:r>
          </a:p>
          <a:p>
            <a:pPr>
              <a:buFontTx/>
              <a:buNone/>
            </a:pPr>
            <a:r>
              <a:rPr lang="en-GB" dirty="0"/>
              <a:t>2a. Blood</a:t>
            </a:r>
          </a:p>
          <a:p>
            <a:pPr>
              <a:buFontTx/>
              <a:buNone/>
            </a:pPr>
            <a:r>
              <a:rPr lang="en-GB" dirty="0"/>
              <a:t>2b. He would have to shed His blood</a:t>
            </a:r>
          </a:p>
          <a:p>
            <a:pPr>
              <a:buFontTx/>
              <a:buNone/>
            </a:pPr>
            <a:r>
              <a:rPr lang="en-GB" dirty="0"/>
              <a:t>3a. The curtain before the most Holy Place</a:t>
            </a:r>
          </a:p>
          <a:p>
            <a:pPr>
              <a:buFontTx/>
              <a:buNone/>
            </a:pPr>
            <a:r>
              <a:rPr lang="en-GB" dirty="0"/>
              <a:t>3b. Through the death of Christ there is free access to God.</a:t>
            </a:r>
          </a:p>
          <a:p>
            <a:pPr>
              <a:buFontTx/>
              <a:buNone/>
            </a:pPr>
            <a:r>
              <a:rPr lang="en-GB" dirty="0"/>
              <a:t>4a. The Passover lamb</a:t>
            </a:r>
          </a:p>
          <a:p>
            <a:pPr>
              <a:buFontTx/>
              <a:buNone/>
            </a:pPr>
            <a:r>
              <a:rPr lang="en-GB" dirty="0"/>
              <a:t>4b. Christ is our Passover lamb</a:t>
            </a:r>
          </a:p>
        </p:txBody>
      </p:sp>
      <p:pic>
        <p:nvPicPr>
          <p:cNvPr id="984068" name="Picture 4"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984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984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9840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9840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9840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98406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98406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9840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06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7920669">
            <a:hlinkClick r:id="" action="ppaction://media"/>
            <a:extLst>
              <a:ext uri="{FF2B5EF4-FFF2-40B4-BE49-F238E27FC236}">
                <a16:creationId xmlns:a16="http://schemas.microsoft.com/office/drawing/2014/main" id="{B31B0E19-771D-4355-94A6-7FFED5FC95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7311" y="4847431"/>
            <a:ext cx="609600" cy="609600"/>
          </a:xfrm>
          <a:prstGeom prst="rect">
            <a:avLst/>
          </a:prstGeom>
        </p:spPr>
      </p:pic>
      <p:pic>
        <p:nvPicPr>
          <p:cNvPr id="2" name="D427393A">
            <a:hlinkClick r:id="" action="ppaction://media"/>
            <a:extLst>
              <a:ext uri="{FF2B5EF4-FFF2-40B4-BE49-F238E27FC236}">
                <a16:creationId xmlns:a16="http://schemas.microsoft.com/office/drawing/2014/main" id="{F029FD63-D64B-4736-AE28-AE6940136D3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676400" y="4797152"/>
            <a:ext cx="609600" cy="609600"/>
          </a:xfrm>
          <a:prstGeom prst="rect">
            <a:avLst/>
          </a:prstGeom>
        </p:spPr>
      </p:pic>
      <p:pic>
        <p:nvPicPr>
          <p:cNvPr id="987138" name="Picture 2" descr="G:\Backup - juni 2009\Catechism\Pictures\Vragi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extLst>
            <a:ext uri="{909E8E84-426E-40DD-AFC4-6F175D3DCCD1}">
              <a14:hiddenFill xmlns:a14="http://schemas.microsoft.com/office/drawing/2010/main">
                <a:solidFill>
                  <a:srgbClr val="FFFFFF"/>
                </a:solidFill>
              </a14:hiddenFill>
            </a:ext>
          </a:extLst>
        </p:spPr>
      </p:pic>
      <p:sp>
        <p:nvSpPr>
          <p:cNvPr id="987139" name="AutoShape 3"/>
          <p:cNvSpPr>
            <a:spLocks noChangeArrowheads="1"/>
          </p:cNvSpPr>
          <p:nvPr/>
        </p:nvSpPr>
        <p:spPr bwMode="auto">
          <a:xfrm>
            <a:off x="152400" y="9525"/>
            <a:ext cx="3048000" cy="2533650"/>
          </a:xfrm>
          <a:prstGeom prst="wedgeEllipseCallout">
            <a:avLst>
              <a:gd name="adj1" fmla="val -6250"/>
              <a:gd name="adj2" fmla="val 13527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dirty="0">
                <a:latin typeface="Comic Sans MS" pitchFamily="66" charset="0"/>
              </a:rPr>
              <a:t>Did the Jews know who Jesus was?</a:t>
            </a:r>
            <a:endParaRPr lang="en-US" sz="4400" dirty="0"/>
          </a:p>
        </p:txBody>
      </p:sp>
      <p:pic>
        <p:nvPicPr>
          <p:cNvPr id="987141" name="Picture 5" descr="E:\Catechism\Pictures\Roepie.JPG"/>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3810000"/>
            <a:ext cx="1716088"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7142" name="AutoShape 6"/>
          <p:cNvSpPr>
            <a:spLocks noChangeArrowheads="1"/>
          </p:cNvSpPr>
          <p:nvPr/>
        </p:nvSpPr>
        <p:spPr bwMode="auto">
          <a:xfrm>
            <a:off x="3276600" y="133350"/>
            <a:ext cx="5867400" cy="3138488"/>
          </a:xfrm>
          <a:prstGeom prst="wedgeEllipseCallout">
            <a:avLst>
              <a:gd name="adj1" fmla="val 17532"/>
              <a:gd name="adj2" fmla="val 73370"/>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dirty="0">
                <a:latin typeface="Comic Sans MS" pitchFamily="66" charset="0"/>
              </a:rPr>
              <a:t>Yes, many did, right from the start. Their lack of faith was not from ignorance but from rebellion!</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98713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903"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8714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type="lt">
                                    <p:tmAbs val="80"/>
                                  </p:iterate>
                                  <p:childTnLst>
                                    <p:set>
                                      <p:cBhvr>
                                        <p:cTn id="15" dur="1" fill="hold">
                                          <p:stCondLst>
                                            <p:cond delay="0"/>
                                          </p:stCondLst>
                                        </p:cTn>
                                        <p:tgtEl>
                                          <p:spTgt spid="987142"/>
                                        </p:tgtEl>
                                        <p:attrNameLst>
                                          <p:attrName>style.visibility</p:attrName>
                                        </p:attrNameLst>
                                      </p:cBhvr>
                                      <p:to>
                                        <p:strVal val="visible"/>
                                      </p:to>
                                    </p:set>
                                  </p:childTnLst>
                                </p:cTn>
                              </p:par>
                              <p:par>
                                <p:cTn id="16" presetID="1" presetClass="mediacall" presetSubtype="0" fill="hold" nodeType="withEffect">
                                  <p:stCondLst>
                                    <p:cond delay="0"/>
                                  </p:stCondLst>
                                  <p:childTnLst>
                                    <p:cmd type="call" cmd="playFrom(0.0)">
                                      <p:cBhvr>
                                        <p:cTn id="17" dur="6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audio>
              <p:cMediaNode vol="80000">
                <p:cTn id="19" fill="hold" display="0">
                  <p:stCondLst>
                    <p:cond delay="indefinite"/>
                  </p:stCondLst>
                  <p:endCondLst>
                    <p:cond evt="onStopAudio" delay="0">
                      <p:tgtEl>
                        <p:sldTgt/>
                      </p:tgtEl>
                    </p:cond>
                  </p:endCondLst>
                </p:cTn>
                <p:tgtEl>
                  <p:spTgt spid="3"/>
                </p:tgtEl>
              </p:cMediaNode>
            </p:audio>
          </p:childTnLst>
        </p:cTn>
      </p:par>
    </p:tnLst>
    <p:bldLst>
      <p:bldP spid="987139" grpId="0" animBg="1"/>
      <p:bldP spid="9871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p:txBody>
          <a:bodyPr/>
          <a:lstStyle/>
          <a:p>
            <a:r>
              <a:rPr lang="en-GB"/>
              <a:t>Pointers</a:t>
            </a:r>
          </a:p>
        </p:txBody>
      </p:sp>
      <p:sp>
        <p:nvSpPr>
          <p:cNvPr id="985091" name="Rectangle 3"/>
          <p:cNvSpPr>
            <a:spLocks noGrp="1" noChangeArrowheads="1"/>
          </p:cNvSpPr>
          <p:nvPr>
            <p:ph idx="1"/>
          </p:nvPr>
        </p:nvSpPr>
        <p:spPr/>
        <p:txBody>
          <a:bodyPr/>
          <a:lstStyle/>
          <a:p>
            <a:pPr>
              <a:buFontTx/>
              <a:buNone/>
            </a:pPr>
            <a:r>
              <a:rPr lang="en-GB" dirty="0"/>
              <a:t>The laws given through Moses</a:t>
            </a:r>
            <a:r>
              <a:rPr lang="en-GB" dirty="0">
                <a:solidFill>
                  <a:srgbClr val="00FF00"/>
                </a:solidFill>
              </a:rPr>
              <a:t> pointed to many aspects of the work of the Mediator sent by God.</a:t>
            </a:r>
          </a:p>
          <a:p>
            <a:pPr>
              <a:buFontTx/>
              <a:buNone/>
            </a:pPr>
            <a:r>
              <a:rPr lang="en-GB" dirty="0"/>
              <a:t>The prophets spoke in various ways </a:t>
            </a:r>
            <a:r>
              <a:rPr lang="en-GB" dirty="0">
                <a:solidFill>
                  <a:srgbClr val="00FF00"/>
                </a:solidFill>
              </a:rPr>
              <a:t>of things that would happen during the life of the Messiah on earth as proofs for which person would be the true Messiah.</a:t>
            </a:r>
          </a:p>
          <a:p>
            <a:pPr>
              <a:buFontTx/>
              <a:buNone/>
            </a:pPr>
            <a:r>
              <a:rPr lang="en-GB" dirty="0"/>
              <a:t>And they told </a:t>
            </a:r>
            <a:r>
              <a:rPr lang="en-GB" dirty="0">
                <a:solidFill>
                  <a:srgbClr val="00FF00"/>
                </a:solidFill>
              </a:rPr>
              <a:t>of the work which the Messiah would do.</a:t>
            </a:r>
          </a:p>
          <a:p>
            <a:pPr>
              <a:buFontTx/>
              <a:buNone/>
            </a:pPr>
            <a:r>
              <a:rPr lang="en-GB" dirty="0"/>
              <a:t>These things were </a:t>
            </a:r>
            <a:r>
              <a:rPr lang="en-GB" dirty="0">
                <a:solidFill>
                  <a:srgbClr val="00FF00"/>
                </a:solidFill>
              </a:rPr>
              <a:t>unclear to them, but became clear when Christ was on earth.</a:t>
            </a:r>
          </a:p>
          <a:p>
            <a:pPr>
              <a:buFontTx/>
              <a:buNone/>
            </a:pPr>
            <a:endParaRPr lang="en-GB" dirty="0"/>
          </a:p>
          <a:p>
            <a:pPr>
              <a:buFontTx/>
              <a:buNone/>
            </a:pPr>
            <a:endParaRPr lang="en-GB" dirty="0">
              <a:solidFill>
                <a:srgbClr val="00FF00"/>
              </a:solidFill>
            </a:endParaRPr>
          </a:p>
        </p:txBody>
      </p:sp>
      <p:sp>
        <p:nvSpPr>
          <p:cNvPr id="4" name="Text Box 4">
            <a:extLst>
              <a:ext uri="{FF2B5EF4-FFF2-40B4-BE49-F238E27FC236}">
                <a16:creationId xmlns:a16="http://schemas.microsoft.com/office/drawing/2014/main" id="{57D7606F-DA8C-4798-9F00-956B51BF1B54}"/>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
        <p:nvSpPr>
          <p:cNvPr id="5" name="AutoShape 5">
            <a:extLst>
              <a:ext uri="{FF2B5EF4-FFF2-40B4-BE49-F238E27FC236}">
                <a16:creationId xmlns:a16="http://schemas.microsoft.com/office/drawing/2014/main" id="{85E60795-3CE7-4864-BB80-DB786C6BBD72}"/>
              </a:ext>
            </a:extLst>
          </p:cNvPr>
          <p:cNvSpPr>
            <a:spLocks noChangeArrowheads="1"/>
          </p:cNvSpPr>
          <p:nvPr/>
        </p:nvSpPr>
        <p:spPr bwMode="auto">
          <a:xfrm>
            <a:off x="323528" y="5067265"/>
            <a:ext cx="8496944" cy="1541026"/>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CA" altLang="en-US" sz="2000" i="1" dirty="0"/>
              <a:t>Concerning this salvation, the prophets who prophesied about the grace that was to be yours searched and inquired carefully, inquiring what person or time the Spirit of Christ in them was indicating when he predicted the sufferings of Christ and the subsequent glories.				           </a:t>
            </a:r>
            <a:r>
              <a:rPr lang="en-US" altLang="en-US" sz="1400" dirty="0"/>
              <a:t>1Peter 1:10-11</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85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5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5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5091">
                                            <p:txEl>
                                              <p:pRg st="3" end="3"/>
                                            </p:txEl>
                                          </p:spTgt>
                                        </p:tgtEl>
                                        <p:attrNameLst>
                                          <p:attrName>style.visibility</p:attrName>
                                        </p:attrNameLst>
                                      </p:cBhvr>
                                      <p:to>
                                        <p:strVal val="visible"/>
                                      </p:to>
                                    </p:set>
                                  </p:childTnLst>
                                </p:cTn>
                              </p:par>
                            </p:childTnLst>
                          </p:cTn>
                        </p:par>
                        <p:par>
                          <p:cTn id="19" fill="hold">
                            <p:stCondLst>
                              <p:cond delay="0"/>
                            </p:stCondLst>
                            <p:childTnLst>
                              <p:par>
                                <p:cTn id="20" presetID="17"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ppt_w/2"/>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uiExpand="1" build="p"/>
      <p:bldP spid="5"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48:</a:t>
            </a:r>
            <a:r>
              <a:rPr lang="en-CA" u="sng" dirty="0"/>
              <a:t>1</a:t>
            </a:r>
            <a:r>
              <a:rPr lang="en-CA" dirty="0"/>
              <a:t>,2</a:t>
            </a:r>
          </a:p>
        </p:txBody>
      </p:sp>
      <p:sp>
        <p:nvSpPr>
          <p:cNvPr id="3" name="Content Placeholder 2"/>
          <p:cNvSpPr>
            <a:spLocks noGrp="1"/>
          </p:cNvSpPr>
          <p:nvPr>
            <p:ph idx="1"/>
          </p:nvPr>
        </p:nvSpPr>
        <p:spPr>
          <a:xfrm>
            <a:off x="1691680" y="1219200"/>
            <a:ext cx="7452320" cy="5638800"/>
          </a:xfrm>
        </p:spPr>
        <p:txBody>
          <a:bodyPr/>
          <a:lstStyle/>
          <a:p>
            <a:pPr marL="0" indent="0">
              <a:buNone/>
            </a:pPr>
            <a:r>
              <a:rPr lang="en-US" dirty="0">
                <a:solidFill>
                  <a:schemeClr val="tx1"/>
                </a:solidFill>
              </a:rPr>
              <a:t>Come, praise the Holy Spirit!</a:t>
            </a:r>
            <a:endParaRPr lang="en-CA" dirty="0">
              <a:solidFill>
                <a:schemeClr val="tx1"/>
              </a:solidFill>
            </a:endParaRPr>
          </a:p>
          <a:p>
            <a:pPr marL="0" indent="0">
              <a:buNone/>
            </a:pPr>
            <a:r>
              <a:rPr lang="en-US" dirty="0">
                <a:solidFill>
                  <a:schemeClr val="tx1"/>
                </a:solidFill>
              </a:rPr>
              <a:t>The prophets he inspired;</a:t>
            </a:r>
            <a:endParaRPr lang="en-CA" dirty="0">
              <a:solidFill>
                <a:schemeClr val="tx1"/>
              </a:solidFill>
            </a:endParaRPr>
          </a:p>
          <a:p>
            <a:pPr marL="0" indent="0">
              <a:buNone/>
            </a:pPr>
            <a:r>
              <a:rPr lang="en-US" dirty="0">
                <a:solidFill>
                  <a:schemeClr val="tx1"/>
                </a:solidFill>
              </a:rPr>
              <a:t>they after our salvation</a:t>
            </a:r>
            <a:endParaRPr lang="en-CA" dirty="0">
              <a:solidFill>
                <a:schemeClr val="tx1"/>
              </a:solidFill>
            </a:endParaRPr>
          </a:p>
          <a:p>
            <a:pPr marL="0" indent="0">
              <a:buNone/>
            </a:pPr>
            <a:r>
              <a:rPr lang="en-US" dirty="0">
                <a:solidFill>
                  <a:schemeClr val="tx1"/>
                </a:solidFill>
              </a:rPr>
              <a:t>unceasingly inquired.</a:t>
            </a:r>
            <a:endParaRPr lang="en-CA" dirty="0">
              <a:solidFill>
                <a:schemeClr val="tx1"/>
              </a:solidFill>
            </a:endParaRPr>
          </a:p>
          <a:p>
            <a:pPr marL="0" indent="0">
              <a:buNone/>
            </a:pPr>
            <a:r>
              <a:rPr lang="en-US" dirty="0">
                <a:solidFill>
                  <a:schemeClr val="tx1"/>
                </a:solidFill>
              </a:rPr>
              <a:t>They spoke of Christ our </a:t>
            </a:r>
            <a:r>
              <a:rPr lang="en-US" dirty="0" err="1">
                <a:solidFill>
                  <a:schemeClr val="tx1"/>
                </a:solidFill>
              </a:rPr>
              <a:t>Saviour</a:t>
            </a:r>
            <a:r>
              <a:rPr lang="en-US" dirty="0">
                <a:solidFill>
                  <a:schemeClr val="tx1"/>
                </a:solidFill>
              </a:rPr>
              <a:t>,</a:t>
            </a:r>
            <a:endParaRPr lang="en-CA" dirty="0">
              <a:solidFill>
                <a:schemeClr val="tx1"/>
              </a:solidFill>
            </a:endParaRPr>
          </a:p>
          <a:p>
            <a:pPr marL="0" indent="0">
              <a:buNone/>
            </a:pPr>
            <a:r>
              <a:rPr lang="en-US" dirty="0">
                <a:solidFill>
                  <a:schemeClr val="tx1"/>
                </a:solidFill>
              </a:rPr>
              <a:t>of grace that was to be,</a:t>
            </a:r>
            <a:endParaRPr lang="en-CA" dirty="0">
              <a:solidFill>
                <a:schemeClr val="tx1"/>
              </a:solidFill>
            </a:endParaRPr>
          </a:p>
          <a:p>
            <a:pPr marL="0" indent="0">
              <a:buNone/>
            </a:pPr>
            <a:r>
              <a:rPr lang="en-US" dirty="0">
                <a:solidFill>
                  <a:schemeClr val="tx1"/>
                </a:solidFill>
              </a:rPr>
              <a:t>proclaimed to us the wonders</a:t>
            </a:r>
            <a:endParaRPr lang="en-CA" dirty="0">
              <a:solidFill>
                <a:schemeClr val="tx1"/>
              </a:solidFill>
            </a:endParaRPr>
          </a:p>
          <a:p>
            <a:pPr marL="0" indent="0">
              <a:buNone/>
            </a:pPr>
            <a:r>
              <a:rPr lang="en-US" dirty="0">
                <a:solidFill>
                  <a:schemeClr val="tx1"/>
                </a:solidFill>
              </a:rPr>
              <a:t>which angels long to see.</a:t>
            </a:r>
            <a:endParaRPr lang="en-CA" dirty="0">
              <a:solidFill>
                <a:schemeClr val="tx1"/>
              </a:solidFill>
            </a:endParaRPr>
          </a:p>
          <a:p>
            <a:pPr marL="0" indent="0">
              <a:buNone/>
            </a:pPr>
            <a:r>
              <a:rPr lang="en-US" dirty="0">
                <a:solidFill>
                  <a:schemeClr val="tx1"/>
                </a:solidFill>
              </a:rPr>
              <a:t> </a:t>
            </a:r>
            <a:endParaRPr lang="en-CA" dirty="0">
              <a:solidFill>
                <a:schemeClr val="tx1"/>
              </a:solidFill>
            </a:endParaRPr>
          </a:p>
          <a:p>
            <a:pPr marL="0" indent="0">
              <a:buNone/>
            </a:pPr>
            <a:endParaRPr lang="en-CA" dirty="0"/>
          </a:p>
        </p:txBody>
      </p:sp>
    </p:spTree>
    <p:extLst>
      <p:ext uri="{BB962C8B-B14F-4D97-AF65-F5344CB8AC3E}">
        <p14:creationId xmlns:p14="http://schemas.microsoft.com/office/powerpoint/2010/main" val="703630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48:1,</a:t>
            </a:r>
            <a:r>
              <a:rPr lang="en-CA" u="sng" dirty="0"/>
              <a:t>2</a:t>
            </a:r>
          </a:p>
        </p:txBody>
      </p:sp>
      <p:sp>
        <p:nvSpPr>
          <p:cNvPr id="3" name="Content Placeholder 2"/>
          <p:cNvSpPr>
            <a:spLocks noGrp="1"/>
          </p:cNvSpPr>
          <p:nvPr>
            <p:ph idx="1"/>
          </p:nvPr>
        </p:nvSpPr>
        <p:spPr>
          <a:xfrm>
            <a:off x="1691680" y="1219200"/>
            <a:ext cx="7452320" cy="5638800"/>
          </a:xfrm>
        </p:spPr>
        <p:txBody>
          <a:bodyPr/>
          <a:lstStyle/>
          <a:p>
            <a:pPr marL="0" indent="0">
              <a:buNone/>
            </a:pPr>
            <a:r>
              <a:rPr lang="en-US" dirty="0">
                <a:solidFill>
                  <a:schemeClr val="tx1"/>
                </a:solidFill>
              </a:rPr>
              <a:t>The gospel of salvation</a:t>
            </a:r>
            <a:endParaRPr lang="en-CA" dirty="0">
              <a:solidFill>
                <a:schemeClr val="tx1"/>
              </a:solidFill>
            </a:endParaRPr>
          </a:p>
          <a:p>
            <a:pPr marL="0" indent="0">
              <a:buNone/>
            </a:pPr>
            <a:r>
              <a:rPr lang="en-US" dirty="0">
                <a:solidFill>
                  <a:schemeClr val="tx1"/>
                </a:solidFill>
              </a:rPr>
              <a:t>God has to us revealed,</a:t>
            </a:r>
            <a:endParaRPr lang="en-CA" dirty="0">
              <a:solidFill>
                <a:schemeClr val="tx1"/>
              </a:solidFill>
            </a:endParaRPr>
          </a:p>
          <a:p>
            <a:pPr marL="0" indent="0">
              <a:buNone/>
            </a:pPr>
            <a:r>
              <a:rPr lang="en-US" dirty="0">
                <a:solidFill>
                  <a:schemeClr val="tx1"/>
                </a:solidFill>
              </a:rPr>
              <a:t>and we, the Word believing,</a:t>
            </a:r>
            <a:endParaRPr lang="en-CA" dirty="0">
              <a:solidFill>
                <a:schemeClr val="tx1"/>
              </a:solidFill>
            </a:endParaRPr>
          </a:p>
          <a:p>
            <a:pPr marL="0" indent="0">
              <a:buNone/>
            </a:pPr>
            <a:r>
              <a:rPr lang="en-US" dirty="0">
                <a:solidFill>
                  <a:schemeClr val="tx1"/>
                </a:solidFill>
              </a:rPr>
              <a:t>were with the Spirit sealed.</a:t>
            </a:r>
            <a:endParaRPr lang="en-CA" dirty="0">
              <a:solidFill>
                <a:schemeClr val="tx1"/>
              </a:solidFill>
            </a:endParaRPr>
          </a:p>
          <a:p>
            <a:pPr marL="0" indent="0">
              <a:buNone/>
            </a:pPr>
            <a:r>
              <a:rPr lang="en-US" dirty="0">
                <a:solidFill>
                  <a:schemeClr val="tx1"/>
                </a:solidFill>
              </a:rPr>
              <a:t>What none had seen or heard of</a:t>
            </a:r>
            <a:endParaRPr lang="en-CA" dirty="0">
              <a:solidFill>
                <a:schemeClr val="tx1"/>
              </a:solidFill>
            </a:endParaRPr>
          </a:p>
          <a:p>
            <a:pPr marL="0" indent="0">
              <a:buNone/>
            </a:pPr>
            <a:r>
              <a:rPr lang="en-US" dirty="0">
                <a:solidFill>
                  <a:schemeClr val="tx1"/>
                </a:solidFill>
              </a:rPr>
              <a:t>has been to us declared;</a:t>
            </a:r>
            <a:endParaRPr lang="en-CA" dirty="0">
              <a:solidFill>
                <a:schemeClr val="tx1"/>
              </a:solidFill>
            </a:endParaRPr>
          </a:p>
          <a:p>
            <a:pPr marL="0" indent="0">
              <a:buNone/>
            </a:pPr>
            <a:r>
              <a:rPr lang="en-US" dirty="0">
                <a:solidFill>
                  <a:schemeClr val="tx1"/>
                </a:solidFill>
              </a:rPr>
              <a:t>what no man had imagined</a:t>
            </a:r>
            <a:endParaRPr lang="en-CA" dirty="0">
              <a:solidFill>
                <a:schemeClr val="tx1"/>
              </a:solidFill>
            </a:endParaRPr>
          </a:p>
          <a:p>
            <a:pPr marL="0" indent="0">
              <a:buNone/>
            </a:pPr>
            <a:r>
              <a:rPr lang="en-US" dirty="0">
                <a:solidFill>
                  <a:schemeClr val="tx1"/>
                </a:solidFill>
              </a:rPr>
              <a:t>God has for us prepared.</a:t>
            </a:r>
            <a:endParaRPr lang="en-CA" dirty="0">
              <a:solidFill>
                <a:schemeClr val="tx1"/>
              </a:solidFill>
            </a:endParaRPr>
          </a:p>
          <a:p>
            <a:pPr marL="0" indent="0">
              <a:buNone/>
            </a:pPr>
            <a:r>
              <a:rPr lang="en-US" dirty="0">
                <a:solidFill>
                  <a:schemeClr val="tx1"/>
                </a:solidFill>
              </a:rPr>
              <a:t> </a:t>
            </a:r>
            <a:endParaRPr lang="en-CA" dirty="0">
              <a:solidFill>
                <a:schemeClr val="tx1"/>
              </a:solidFill>
            </a:endParaRPr>
          </a:p>
          <a:p>
            <a:pPr marL="0" indent="0">
              <a:buNone/>
            </a:pPr>
            <a:endParaRPr lang="en-CA" dirty="0"/>
          </a:p>
        </p:txBody>
      </p:sp>
    </p:spTree>
    <p:extLst>
      <p:ext uri="{BB962C8B-B14F-4D97-AF65-F5344CB8AC3E}">
        <p14:creationId xmlns:p14="http://schemas.microsoft.com/office/powerpoint/2010/main" val="3398781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0039" name="Object 7"/>
          <p:cNvGraphicFramePr>
            <a:graphicFrameLocks noChangeAspect="1"/>
          </p:cNvGraphicFramePr>
          <p:nvPr/>
        </p:nvGraphicFramePr>
        <p:xfrm>
          <a:off x="6324600" y="3124200"/>
          <a:ext cx="2819400" cy="2125663"/>
        </p:xfrm>
        <a:graphic>
          <a:graphicData uri="http://schemas.openxmlformats.org/presentationml/2006/ole">
            <mc:AlternateContent xmlns:mc="http://schemas.openxmlformats.org/markup-compatibility/2006">
              <mc:Choice xmlns:v="urn:schemas-microsoft-com:vml" Requires="v">
                <p:oleObj spid="_x0000_s940060" name="Slide" r:id="rId4" imgW="4515580" imgH="3407015" progId="PowerPoint.Slide.8">
                  <p:embed/>
                </p:oleObj>
              </mc:Choice>
              <mc:Fallback>
                <p:oleObj name="Slide" r:id="rId4" imgW="4515580" imgH="3407015" progId="PowerPoint.Slide.8">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124200"/>
                        <a:ext cx="2819400" cy="2125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0034" name="Rectangle 2"/>
          <p:cNvSpPr>
            <a:spLocks noGrp="1" noChangeArrowheads="1"/>
          </p:cNvSpPr>
          <p:nvPr>
            <p:ph type="title"/>
          </p:nvPr>
        </p:nvSpPr>
        <p:spPr/>
        <p:txBody>
          <a:bodyPr/>
          <a:lstStyle/>
          <a:p>
            <a:pPr algn="l"/>
            <a:r>
              <a:rPr lang="en-GB"/>
              <a:t>What we have seen so far</a:t>
            </a:r>
          </a:p>
        </p:txBody>
      </p:sp>
      <p:sp>
        <p:nvSpPr>
          <p:cNvPr id="940035" name="Rectangle 3"/>
          <p:cNvSpPr>
            <a:spLocks noGrp="1" noChangeArrowheads="1"/>
          </p:cNvSpPr>
          <p:nvPr>
            <p:ph idx="1"/>
          </p:nvPr>
        </p:nvSpPr>
        <p:spPr>
          <a:xfrm>
            <a:off x="0" y="1219200"/>
            <a:ext cx="4572000" cy="5638800"/>
          </a:xfrm>
        </p:spPr>
        <p:txBody>
          <a:bodyPr/>
          <a:lstStyle/>
          <a:p>
            <a:pPr>
              <a:buFontTx/>
              <a:buNone/>
            </a:pPr>
            <a:r>
              <a:rPr lang="en-GB"/>
              <a:t>We are all sinful</a:t>
            </a:r>
          </a:p>
          <a:p>
            <a:pPr>
              <a:buFontTx/>
              <a:buNone/>
            </a:pPr>
            <a:r>
              <a:rPr lang="en-GB"/>
              <a:t>God is just: sin will be punished.</a:t>
            </a:r>
          </a:p>
          <a:p>
            <a:pPr>
              <a:buFontTx/>
              <a:buNone/>
            </a:pPr>
            <a:r>
              <a:rPr lang="en-GB"/>
              <a:t>Atonement is only possible by complete payment.</a:t>
            </a:r>
          </a:p>
          <a:p>
            <a:pPr>
              <a:buFontTx/>
              <a:buNone/>
            </a:pPr>
            <a:r>
              <a:rPr lang="en-GB"/>
              <a:t>Neither we humans nor another creature can pay that price.</a:t>
            </a:r>
            <a:endParaRPr lang="en-US"/>
          </a:p>
          <a:p>
            <a:pPr>
              <a:buFontTx/>
              <a:buNone/>
            </a:pPr>
            <a:r>
              <a:rPr lang="en-US"/>
              <a:t>But Jesus the Christ did!</a:t>
            </a:r>
          </a:p>
          <a:p>
            <a:pPr>
              <a:buFontTx/>
              <a:buNone/>
            </a:pPr>
            <a:endParaRPr lang="en-GB"/>
          </a:p>
        </p:txBody>
      </p:sp>
      <p:pic>
        <p:nvPicPr>
          <p:cNvPr id="940036" name="Picture 4" descr="E:\Catechism\2005-2006 - Hoek\Ik Geloof 1\Adam, Eve and Snak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1375" y="0"/>
            <a:ext cx="195262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4003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1066800"/>
            <a:ext cx="2157413" cy="2743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004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5316538"/>
            <a:ext cx="2057400" cy="15414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40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54E948F">
            <a:hlinkClick r:id="" action="ppaction://media"/>
            <a:extLst>
              <a:ext uri="{FF2B5EF4-FFF2-40B4-BE49-F238E27FC236}">
                <a16:creationId xmlns:a16="http://schemas.microsoft.com/office/drawing/2014/main" id="{1E2B63F9-FB23-4958-A6B8-1C7057BB36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93888" y="5111750"/>
            <a:ext cx="609600" cy="609600"/>
          </a:xfrm>
          <a:prstGeom prst="rect">
            <a:avLst/>
          </a:prstGeom>
        </p:spPr>
      </p:pic>
      <p:pic>
        <p:nvPicPr>
          <p:cNvPr id="965634" name="Picture 2" descr="G:\Backup - juni 2009\Catechism\Pictures\Vrag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extLst>
            <a:ext uri="{909E8E84-426E-40DD-AFC4-6F175D3DCCD1}">
              <a14:hiddenFill xmlns:a14="http://schemas.microsoft.com/office/drawing/2010/main">
                <a:solidFill>
                  <a:srgbClr val="FFFFFF"/>
                </a:solidFill>
              </a14:hiddenFill>
            </a:ext>
          </a:extLst>
        </p:spPr>
      </p:pic>
      <p:sp>
        <p:nvSpPr>
          <p:cNvPr id="965635" name="AutoShape 3"/>
          <p:cNvSpPr>
            <a:spLocks noChangeArrowheads="1"/>
          </p:cNvSpPr>
          <p:nvPr/>
        </p:nvSpPr>
        <p:spPr bwMode="auto">
          <a:xfrm>
            <a:off x="152400" y="-3562"/>
            <a:ext cx="3048000" cy="2553474"/>
          </a:xfrm>
          <a:prstGeom prst="wedgeEllipseCallout">
            <a:avLst>
              <a:gd name="adj1" fmla="val -6250"/>
              <a:gd name="adj2" fmla="val 13527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dirty="0">
                <a:latin typeface="Comic Sans MS" panose="030F0702030302020204" pitchFamily="66" charset="0"/>
              </a:rPr>
              <a:t>But  </a:t>
            </a:r>
            <a:r>
              <a:rPr lang="en-US" altLang="en-US" sz="2800" i="1" dirty="0">
                <a:latin typeface="Comic Sans MS" panose="030F0702030302020204" pitchFamily="66" charset="0"/>
              </a:rPr>
              <a:t>how</a:t>
            </a:r>
            <a:r>
              <a:rPr lang="en-US" altLang="en-US" sz="2800" dirty="0">
                <a:latin typeface="Comic Sans MS" panose="030F0702030302020204" pitchFamily="66" charset="0"/>
              </a:rPr>
              <a:t> do you know all that for sure?</a:t>
            </a:r>
            <a:endParaRPr lang="en-US" altLang="en-US" sz="4400" dirty="0"/>
          </a:p>
        </p:txBody>
      </p:sp>
      <p:sp>
        <p:nvSpPr>
          <p:cNvPr id="965636" name="AutoShape 4"/>
          <p:cNvSpPr>
            <a:spLocks noChangeArrowheads="1"/>
          </p:cNvSpPr>
          <p:nvPr/>
        </p:nvSpPr>
        <p:spPr bwMode="auto">
          <a:xfrm>
            <a:off x="2813039" y="2816225"/>
            <a:ext cx="2971800" cy="1327150"/>
          </a:xfrm>
          <a:prstGeom prst="wedgeEllipseCallout">
            <a:avLst>
              <a:gd name="adj1" fmla="val 127489"/>
              <a:gd name="adj2" fmla="val 90237"/>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dirty="0">
                <a:latin typeface="Comic Sans MS" panose="030F0702030302020204" pitchFamily="66" charset="0"/>
              </a:rPr>
              <a:t>My parents told me.</a:t>
            </a:r>
            <a:endParaRPr lang="en-US" altLang="en-US" sz="4400" dirty="0"/>
          </a:p>
        </p:txBody>
      </p:sp>
      <p:sp>
        <p:nvSpPr>
          <p:cNvPr id="965637" name="AutoShape 5"/>
          <p:cNvSpPr>
            <a:spLocks noChangeArrowheads="1"/>
          </p:cNvSpPr>
          <p:nvPr/>
        </p:nvSpPr>
        <p:spPr bwMode="auto">
          <a:xfrm>
            <a:off x="3879839" y="1524000"/>
            <a:ext cx="3352800" cy="1327150"/>
          </a:xfrm>
          <a:prstGeom prst="wedgeEllipseCallout">
            <a:avLst>
              <a:gd name="adj1" fmla="val 74189"/>
              <a:gd name="adj2" fmla="val 189019"/>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dirty="0">
                <a:latin typeface="Comic Sans MS" panose="030F0702030302020204" pitchFamily="66" charset="0"/>
              </a:rPr>
              <a:t>I learned it in church.</a:t>
            </a:r>
            <a:endParaRPr lang="en-US" altLang="en-US" sz="4400" dirty="0"/>
          </a:p>
        </p:txBody>
      </p:sp>
      <p:sp>
        <p:nvSpPr>
          <p:cNvPr id="965638" name="AutoShape 6"/>
          <p:cNvSpPr>
            <a:spLocks noChangeArrowheads="1"/>
          </p:cNvSpPr>
          <p:nvPr/>
        </p:nvSpPr>
        <p:spPr bwMode="auto">
          <a:xfrm>
            <a:off x="6372200" y="524560"/>
            <a:ext cx="2771800" cy="1341656"/>
          </a:xfrm>
          <a:prstGeom prst="wedgeEllipseCallout">
            <a:avLst>
              <a:gd name="adj1" fmla="val 8456"/>
              <a:gd name="adj2" fmla="val 260409"/>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2800" dirty="0">
                <a:latin typeface="Comic Sans MS" panose="030F0702030302020204" pitchFamily="66" charset="0"/>
              </a:rPr>
              <a:t>I learnt it at school</a:t>
            </a:r>
            <a:endParaRPr lang="en-US" altLang="en-US" sz="4400" dirty="0"/>
          </a:p>
        </p:txBody>
      </p:sp>
      <p:pic>
        <p:nvPicPr>
          <p:cNvPr id="9656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4724400"/>
            <a:ext cx="1438275" cy="2133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96563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266"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9656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9656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9"/>
                                          </p:stCondLst>
                                        </p:cTn>
                                        <p:tgtEl>
                                          <p:spTgt spid="965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965635" grpId="0" animBg="1"/>
      <p:bldP spid="965636" grpId="0" animBg="1" autoUpdateAnimBg="0"/>
      <p:bldP spid="965637" grpId="0" animBg="1" autoUpdateAnimBg="0"/>
      <p:bldP spid="965638"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66" name="AutoShape 10"/>
          <p:cNvSpPr>
            <a:spLocks noChangeArrowheads="1"/>
          </p:cNvSpPr>
          <p:nvPr/>
        </p:nvSpPr>
        <p:spPr bwMode="auto">
          <a:xfrm>
            <a:off x="3735388" y="306388"/>
            <a:ext cx="3806825" cy="2533650"/>
          </a:xfrm>
          <a:prstGeom prst="wedgeEllipseCallout">
            <a:avLst>
              <a:gd name="adj1" fmla="val 41199"/>
              <a:gd name="adj2" fmla="val 94986"/>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dirty="0">
                <a:latin typeface="Comic Sans MS" panose="030F0702030302020204" pitchFamily="66" charset="0"/>
              </a:rPr>
              <a:t>God Himself told them, through the Bible</a:t>
            </a:r>
            <a:endParaRPr lang="en-US" altLang="en-US" sz="4400" dirty="0"/>
          </a:p>
        </p:txBody>
      </p:sp>
      <p:pic>
        <p:nvPicPr>
          <p:cNvPr id="2" name="77390EF8">
            <a:hlinkClick r:id="" action="ppaction://media"/>
            <a:extLst>
              <a:ext uri="{FF2B5EF4-FFF2-40B4-BE49-F238E27FC236}">
                <a16:creationId xmlns:a16="http://schemas.microsoft.com/office/drawing/2014/main" id="{CB89B07F-E27B-4018-9524-CC447D6029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97050" y="4840288"/>
            <a:ext cx="609600" cy="609600"/>
          </a:xfrm>
          <a:prstGeom prst="rect">
            <a:avLst/>
          </a:prstGeom>
        </p:spPr>
      </p:pic>
      <p:pic>
        <p:nvPicPr>
          <p:cNvPr id="3" name="E003C635">
            <a:hlinkClick r:id="" action="ppaction://media"/>
            <a:extLst>
              <a:ext uri="{FF2B5EF4-FFF2-40B4-BE49-F238E27FC236}">
                <a16:creationId xmlns:a16="http://schemas.microsoft.com/office/drawing/2014/main" id="{89118357-D18E-4D15-B250-0F562A4FC64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667610" y="4797152"/>
            <a:ext cx="609600" cy="609600"/>
          </a:xfrm>
          <a:prstGeom prst="rect">
            <a:avLst/>
          </a:prstGeom>
        </p:spPr>
      </p:pic>
      <p:pic>
        <p:nvPicPr>
          <p:cNvPr id="966658" name="Picture 2" descr="G:\Backup - juni 2009\Catechism\Pictures\Vragi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extLst>
            <a:ext uri="{909E8E84-426E-40DD-AFC4-6F175D3DCCD1}">
              <a14:hiddenFill xmlns:a14="http://schemas.microsoft.com/office/drawing/2010/main">
                <a:solidFill>
                  <a:srgbClr val="FFFFFF"/>
                </a:solidFill>
              </a14:hiddenFill>
            </a:ext>
          </a:extLst>
        </p:spPr>
      </p:pic>
      <p:sp>
        <p:nvSpPr>
          <p:cNvPr id="966659" name="AutoShape 3"/>
          <p:cNvSpPr>
            <a:spLocks noChangeArrowheads="1"/>
          </p:cNvSpPr>
          <p:nvPr/>
        </p:nvSpPr>
        <p:spPr bwMode="auto">
          <a:xfrm>
            <a:off x="152400" y="-1974"/>
            <a:ext cx="3048000" cy="2553474"/>
          </a:xfrm>
          <a:prstGeom prst="wedgeEllipseCallout">
            <a:avLst>
              <a:gd name="adj1" fmla="val -6250"/>
              <a:gd name="adj2" fmla="val 13527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dirty="0">
                <a:latin typeface="Comic Sans MS" panose="030F0702030302020204" pitchFamily="66" charset="0"/>
              </a:rPr>
              <a:t>But  </a:t>
            </a:r>
            <a:r>
              <a:rPr lang="en-US" altLang="en-US" sz="2800" i="1" dirty="0">
                <a:latin typeface="Comic Sans MS" panose="030F0702030302020204" pitchFamily="66" charset="0"/>
              </a:rPr>
              <a:t>how</a:t>
            </a:r>
            <a:r>
              <a:rPr lang="en-US" altLang="en-US" sz="2800" dirty="0">
                <a:latin typeface="Comic Sans MS" panose="030F0702030302020204" pitchFamily="66" charset="0"/>
              </a:rPr>
              <a:t> do they know that for sure?</a:t>
            </a:r>
            <a:endParaRPr lang="en-US" altLang="en-US" sz="4400" dirty="0"/>
          </a:p>
        </p:txBody>
      </p:sp>
      <p:pic>
        <p:nvPicPr>
          <p:cNvPr id="966664" name="Picture 8" descr="E:\Catechism\Pictures\Roepie.JPG"/>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1" y="3810001"/>
            <a:ext cx="1716088"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120"/>
                                  </p:iterate>
                                  <p:childTnLst>
                                    <p:set>
                                      <p:cBhvr>
                                        <p:cTn id="6" dur="1" fill="hold">
                                          <p:stCondLst>
                                            <p:cond delay="0"/>
                                          </p:stCondLst>
                                        </p:cTn>
                                        <p:tgtEl>
                                          <p:spTgt spid="96665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533"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666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type="lt">
                                    <p:tmAbs val="110"/>
                                  </p:iterate>
                                  <p:childTnLst>
                                    <p:set>
                                      <p:cBhvr>
                                        <p:cTn id="15" dur="1" fill="hold">
                                          <p:stCondLst>
                                            <p:cond delay="0"/>
                                          </p:stCondLst>
                                        </p:cTn>
                                        <p:tgtEl>
                                          <p:spTgt spid="966666"/>
                                        </p:tgtEl>
                                        <p:attrNameLst>
                                          <p:attrName>style.visibility</p:attrName>
                                        </p:attrNameLst>
                                      </p:cBhvr>
                                      <p:to>
                                        <p:strVal val="visible"/>
                                      </p:to>
                                    </p:set>
                                  </p:childTnLst>
                                </p:cTn>
                              </p:par>
                              <p:par>
                                <p:cTn id="16" presetID="1" presetClass="mediacall" presetSubtype="0" fill="hold" nodeType="withEffect">
                                  <p:stCondLst>
                                    <p:cond delay="0"/>
                                  </p:stCondLst>
                                  <p:childTnLst>
                                    <p:cmd type="call" cmd="playFrom(0.0)">
                                      <p:cBhvr>
                                        <p:cTn id="17" dur="4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audio>
              <p:cMediaNode vol="80000">
                <p:cTn id="19" fill="hold" display="0">
                  <p:stCondLst>
                    <p:cond delay="indefinite"/>
                  </p:stCondLst>
                  <p:endCondLst>
                    <p:cond evt="onStopAudio" delay="0">
                      <p:tgtEl>
                        <p:sldTgt/>
                      </p:tgtEl>
                    </p:cond>
                  </p:endCondLst>
                </p:cTn>
                <p:tgtEl>
                  <p:spTgt spid="3"/>
                </p:tgtEl>
              </p:cMediaNode>
            </p:audio>
          </p:childTnLst>
        </p:cTn>
      </p:par>
    </p:tnLst>
    <p:bldLst>
      <p:bldP spid="966666" grpId="0" animBg="1"/>
      <p:bldP spid="9666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p:txBody>
          <a:bodyPr/>
          <a:lstStyle/>
          <a:p>
            <a:r>
              <a:rPr lang="en-GB" altLang="en-US"/>
              <a:t>From where do you know this?</a:t>
            </a:r>
          </a:p>
        </p:txBody>
      </p:sp>
      <p:sp>
        <p:nvSpPr>
          <p:cNvPr id="967683" name="Rectangle 3"/>
          <p:cNvSpPr>
            <a:spLocks noGrp="1" noChangeArrowheads="1"/>
          </p:cNvSpPr>
          <p:nvPr>
            <p:ph idx="1"/>
          </p:nvPr>
        </p:nvSpPr>
        <p:spPr/>
        <p:txBody>
          <a:bodyPr/>
          <a:lstStyle/>
          <a:p>
            <a:pPr>
              <a:buFontTx/>
              <a:buNone/>
            </a:pPr>
            <a:r>
              <a:rPr lang="en-GB" altLang="en-US" dirty="0"/>
              <a:t>God has revealed this </a:t>
            </a:r>
            <a:r>
              <a:rPr lang="en-GB" altLang="en-US" dirty="0">
                <a:solidFill>
                  <a:srgbClr val="00FF00"/>
                </a:solidFill>
              </a:rPr>
              <a:t>throughout the ages.</a:t>
            </a:r>
          </a:p>
          <a:p>
            <a:pPr>
              <a:buFontTx/>
              <a:buNone/>
            </a:pPr>
            <a:r>
              <a:rPr lang="en-GB" altLang="en-US" dirty="0"/>
              <a:t>He had the account of this revelation </a:t>
            </a:r>
            <a:r>
              <a:rPr lang="en-GB" altLang="en-US" dirty="0">
                <a:solidFill>
                  <a:srgbClr val="00FF00"/>
                </a:solidFill>
              </a:rPr>
              <a:t>recorded for us by people in writing.</a:t>
            </a:r>
          </a:p>
          <a:p>
            <a:pPr>
              <a:buFontTx/>
              <a:buNone/>
            </a:pPr>
            <a:r>
              <a:rPr lang="en-GB" altLang="en-US" dirty="0"/>
              <a:t>These writings have been collected </a:t>
            </a:r>
            <a:r>
              <a:rPr lang="en-GB" altLang="en-US" dirty="0">
                <a:solidFill>
                  <a:srgbClr val="00FF00"/>
                </a:solidFill>
              </a:rPr>
              <a:t>and today form the Bible.</a:t>
            </a:r>
          </a:p>
          <a:p>
            <a:pPr>
              <a:buFontTx/>
              <a:buNone/>
            </a:pPr>
            <a:endParaRPr lang="en-GB" altLang="en-US" sz="1800" dirty="0">
              <a:solidFill>
                <a:srgbClr val="00FF00"/>
              </a:solidFill>
            </a:endParaRPr>
          </a:p>
          <a:p>
            <a:pPr>
              <a:buFontTx/>
              <a:buNone/>
            </a:pPr>
            <a:r>
              <a:rPr lang="en-GB" altLang="en-US" dirty="0">
                <a:solidFill>
                  <a:srgbClr val="FFC000"/>
                </a:solidFill>
              </a:rPr>
              <a:t>      Moses		  David              Jeremiah		  Paul</a:t>
            </a:r>
          </a:p>
        </p:txBody>
      </p:sp>
      <p:pic>
        <p:nvPicPr>
          <p:cNvPr id="9676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807" t="8359" r="4253" b="4477"/>
          <a:stretch>
            <a:fillRect/>
          </a:stretch>
        </p:blipFill>
        <p:spPr bwMode="auto">
          <a:xfrm>
            <a:off x="7239000" y="4495800"/>
            <a:ext cx="16827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76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95800"/>
            <a:ext cx="18065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76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495800"/>
            <a:ext cx="12763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76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495800"/>
            <a:ext cx="19494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7688" name="Text Box 8"/>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extLst>
      <p:ext uri="{BB962C8B-B14F-4D97-AF65-F5344CB8AC3E}">
        <p14:creationId xmlns:p14="http://schemas.microsoft.com/office/powerpoint/2010/main" val="2459894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r>
              <a:rPr lang="en-GB" altLang="en-US"/>
              <a:t>The message of the Bible</a:t>
            </a:r>
          </a:p>
        </p:txBody>
      </p:sp>
      <p:sp>
        <p:nvSpPr>
          <p:cNvPr id="968707" name="Rectangle 3"/>
          <p:cNvSpPr>
            <a:spLocks noGrp="1" noChangeArrowheads="1"/>
          </p:cNvSpPr>
          <p:nvPr>
            <p:ph idx="1"/>
          </p:nvPr>
        </p:nvSpPr>
        <p:spPr/>
        <p:txBody>
          <a:bodyPr/>
          <a:lstStyle/>
          <a:p>
            <a:pPr>
              <a:buFontTx/>
              <a:buNone/>
            </a:pPr>
            <a:r>
              <a:rPr lang="en-GB" altLang="en-US" dirty="0"/>
              <a:t>The message of the Bible is referred to as</a:t>
            </a:r>
          </a:p>
          <a:p>
            <a:pPr algn="ctr">
              <a:buFontTx/>
              <a:buNone/>
            </a:pPr>
            <a:r>
              <a:rPr lang="en-GB" altLang="en-US" sz="4400" dirty="0">
                <a:solidFill>
                  <a:srgbClr val="00FF00"/>
                </a:solidFill>
              </a:rPr>
              <a:t>The Gospel</a:t>
            </a:r>
          </a:p>
          <a:p>
            <a:pPr>
              <a:buFontTx/>
              <a:buNone/>
            </a:pPr>
            <a:r>
              <a:rPr lang="en-GB" altLang="en-US" dirty="0"/>
              <a:t>The word </a:t>
            </a:r>
            <a:r>
              <a:rPr lang="en-GB" altLang="en-US" i="1" dirty="0">
                <a:solidFill>
                  <a:srgbClr val="00FF00"/>
                </a:solidFill>
              </a:rPr>
              <a:t>gospel</a:t>
            </a:r>
            <a:r>
              <a:rPr lang="en-GB" altLang="en-US" dirty="0">
                <a:solidFill>
                  <a:srgbClr val="00FF00"/>
                </a:solidFill>
              </a:rPr>
              <a:t> </a:t>
            </a:r>
            <a:r>
              <a:rPr lang="en-GB" altLang="en-US" dirty="0"/>
              <a:t>is from </a:t>
            </a:r>
            <a:r>
              <a:rPr lang="en-GB" altLang="en-US" dirty="0">
                <a:solidFill>
                  <a:srgbClr val="00FF00"/>
                </a:solidFill>
              </a:rPr>
              <a:t>“good spell”, </a:t>
            </a:r>
            <a:r>
              <a:rPr lang="en-GB" altLang="en-US" dirty="0"/>
              <a:t>which is </a:t>
            </a:r>
            <a:r>
              <a:rPr lang="en-GB" altLang="en-US" dirty="0">
                <a:solidFill>
                  <a:srgbClr val="00FF00"/>
                </a:solidFill>
              </a:rPr>
              <a:t>old English for “good message”.</a:t>
            </a:r>
          </a:p>
          <a:p>
            <a:pPr>
              <a:buFontTx/>
              <a:buNone/>
            </a:pPr>
            <a:r>
              <a:rPr lang="en-GB" altLang="en-US" dirty="0"/>
              <a:t>The</a:t>
            </a:r>
            <a:r>
              <a:rPr lang="en-GB" altLang="en-US" dirty="0">
                <a:solidFill>
                  <a:srgbClr val="00FF00"/>
                </a:solidFill>
              </a:rPr>
              <a:t> Greek </a:t>
            </a:r>
            <a:r>
              <a:rPr lang="en-GB" altLang="en-US" dirty="0"/>
              <a:t>word is </a:t>
            </a:r>
            <a:r>
              <a:rPr lang="en-GB" altLang="en-US" i="1" dirty="0" err="1">
                <a:solidFill>
                  <a:srgbClr val="00FF00"/>
                </a:solidFill>
              </a:rPr>
              <a:t>eu-angelia</a:t>
            </a:r>
            <a:r>
              <a:rPr lang="en-GB" altLang="en-US" dirty="0">
                <a:solidFill>
                  <a:srgbClr val="00FF00"/>
                </a:solidFill>
              </a:rPr>
              <a:t>, </a:t>
            </a:r>
            <a:r>
              <a:rPr lang="en-GB" altLang="en-US" dirty="0"/>
              <a:t>from which we have</a:t>
            </a:r>
            <a:r>
              <a:rPr lang="en-GB" altLang="en-US" dirty="0">
                <a:solidFill>
                  <a:srgbClr val="00FF00"/>
                </a:solidFill>
              </a:rPr>
              <a:t> “evangelism”. </a:t>
            </a:r>
            <a:r>
              <a:rPr lang="en-GB" altLang="en-US" dirty="0"/>
              <a:t>It, too, means </a:t>
            </a:r>
            <a:r>
              <a:rPr lang="en-GB" altLang="en-US" dirty="0">
                <a:solidFill>
                  <a:srgbClr val="00FF00"/>
                </a:solidFill>
              </a:rPr>
              <a:t>“good message”. </a:t>
            </a:r>
          </a:p>
        </p:txBody>
      </p:sp>
      <p:sp>
        <p:nvSpPr>
          <p:cNvPr id="968708" name="AutoShape 4"/>
          <p:cNvSpPr>
            <a:spLocks noChangeArrowheads="1"/>
          </p:cNvSpPr>
          <p:nvPr/>
        </p:nvSpPr>
        <p:spPr bwMode="auto">
          <a:xfrm>
            <a:off x="683568" y="3505200"/>
            <a:ext cx="1800200" cy="457200"/>
          </a:xfrm>
          <a:prstGeom prst="roundRect">
            <a:avLst>
              <a:gd name="adj" fmla="val 41667"/>
            </a:avLst>
          </a:prstGeom>
          <a:noFill/>
          <a:ln w="38100">
            <a:solidFill>
              <a:srgbClr val="FFFF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968709" name="Line 5"/>
          <p:cNvSpPr>
            <a:spLocks noChangeShapeType="1"/>
          </p:cNvSpPr>
          <p:nvPr/>
        </p:nvSpPr>
        <p:spPr bwMode="auto">
          <a:xfrm>
            <a:off x="2314600" y="3962400"/>
            <a:ext cx="745232" cy="205888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968710" name="AutoShape 6"/>
          <p:cNvSpPr>
            <a:spLocks noChangeArrowheads="1"/>
          </p:cNvSpPr>
          <p:nvPr/>
        </p:nvSpPr>
        <p:spPr bwMode="auto">
          <a:xfrm>
            <a:off x="3059832" y="5551388"/>
            <a:ext cx="3816350" cy="939800"/>
          </a:xfrm>
          <a:prstGeom prst="roundRect">
            <a:avLst>
              <a:gd name="adj" fmla="val 16667"/>
            </a:avLst>
          </a:prstGeom>
          <a:noFill/>
          <a:ln w="38100">
            <a:solidFill>
              <a:srgbClr val="FFFF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altLang="en-US" i="1">
                <a:solidFill>
                  <a:srgbClr val="FF9933"/>
                </a:solidFill>
              </a:rPr>
              <a:t>The New Testament was originally written in Greek.</a:t>
            </a:r>
          </a:p>
        </p:txBody>
      </p:sp>
      <p:sp>
        <p:nvSpPr>
          <p:cNvPr id="968711" name="Text Box 7"/>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687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870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870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8707">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96870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96870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968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7" grpId="0" uiExpand="1" build="p"/>
      <p:bldP spid="968708" grpId="0" animBg="1"/>
      <p:bldP spid="968709" grpId="0" animBg="1"/>
      <p:bldP spid="9687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p:txBody>
          <a:bodyPr/>
          <a:lstStyle/>
          <a:p>
            <a:r>
              <a:rPr lang="en-GB"/>
              <a:t>The accounts of Jesus’ life</a:t>
            </a:r>
          </a:p>
        </p:txBody>
      </p:sp>
      <p:sp>
        <p:nvSpPr>
          <p:cNvPr id="969731" name="Rectangle 3"/>
          <p:cNvSpPr>
            <a:spLocks noGrp="1" noChangeArrowheads="1"/>
          </p:cNvSpPr>
          <p:nvPr>
            <p:ph idx="1"/>
          </p:nvPr>
        </p:nvSpPr>
        <p:spPr/>
        <p:txBody>
          <a:bodyPr/>
          <a:lstStyle/>
          <a:p>
            <a:pPr>
              <a:buFontTx/>
              <a:buNone/>
            </a:pPr>
            <a:r>
              <a:rPr lang="en-GB" dirty="0"/>
              <a:t>We have four written accounts of Jesus’ life.</a:t>
            </a:r>
          </a:p>
          <a:p>
            <a:pPr>
              <a:buFontTx/>
              <a:buNone/>
            </a:pPr>
            <a:r>
              <a:rPr lang="en-GB" dirty="0"/>
              <a:t>They are called collectively known as gospels.</a:t>
            </a:r>
          </a:p>
          <a:p>
            <a:pPr>
              <a:buFontTx/>
              <a:buNone/>
            </a:pPr>
            <a:r>
              <a:rPr lang="en-GB" dirty="0"/>
              <a:t>They are: </a:t>
            </a:r>
          </a:p>
          <a:p>
            <a:pPr algn="ctr">
              <a:buFontTx/>
              <a:buNone/>
            </a:pPr>
            <a:r>
              <a:rPr lang="en-GB" dirty="0"/>
              <a:t>Matthew, Mark, Luke and John</a:t>
            </a:r>
          </a:p>
          <a:p>
            <a:pPr>
              <a:buFontTx/>
              <a:buNone/>
            </a:pPr>
            <a:r>
              <a:rPr lang="en-GB" dirty="0"/>
              <a:t>But the account about Jesus goes all the way back to </a:t>
            </a:r>
            <a:br>
              <a:rPr lang="en-GB" dirty="0"/>
            </a:br>
            <a:r>
              <a:rPr lang="en-GB" dirty="0"/>
              <a:t>Genesis 1!</a:t>
            </a:r>
          </a:p>
          <a:p>
            <a:pPr>
              <a:buFontTx/>
              <a:buNone/>
            </a:pPr>
            <a:endParaRPr lang="en-GB" dirty="0"/>
          </a:p>
          <a:p>
            <a:pPr>
              <a:buFontTx/>
              <a:buNone/>
            </a:pPr>
            <a:endParaRPr lang="en-GB" dirty="0"/>
          </a:p>
        </p:txBody>
      </p:sp>
      <p:sp>
        <p:nvSpPr>
          <p:cNvPr id="5" name="AutoShape 5"/>
          <p:cNvSpPr>
            <a:spLocks noChangeArrowheads="1"/>
          </p:cNvSpPr>
          <p:nvPr/>
        </p:nvSpPr>
        <p:spPr bwMode="auto">
          <a:xfrm>
            <a:off x="838200" y="4707255"/>
            <a:ext cx="7239000" cy="1720215"/>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altLang="en-US" i="1" dirty="0"/>
              <a:t>[Jesus said:] You search the Scriptures because you think that in them you have eternal life; and it is they that bear witness about Me,</a:t>
            </a:r>
            <a:endParaRPr lang="en-US" altLang="en-US" i="1" dirty="0"/>
          </a:p>
          <a:p>
            <a:pPr algn="r"/>
            <a:r>
              <a:rPr lang="en-US" altLang="en-US" sz="1800" dirty="0"/>
              <a:t>John 5:39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11444</TotalTime>
  <Words>901</Words>
  <Application>Microsoft Office PowerPoint</Application>
  <PresentationFormat>On-screen Show (4:3)</PresentationFormat>
  <Paragraphs>134</Paragraphs>
  <Slides>19</Slides>
  <Notes>14</Notes>
  <HiddenSlides>0</HiddenSlides>
  <MMClips>6</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Calibri</vt:lpstr>
      <vt:lpstr>Comic Sans MS</vt:lpstr>
      <vt:lpstr>Times New Roman</vt:lpstr>
      <vt:lpstr>1_Office Theme</vt:lpstr>
      <vt:lpstr>Slide</vt:lpstr>
      <vt:lpstr>Catechism  The Need for Faith</vt:lpstr>
      <vt:lpstr>Hymn 48:1,2</vt:lpstr>
      <vt:lpstr>Hymn 48:1,2</vt:lpstr>
      <vt:lpstr>What we have seen so far</vt:lpstr>
      <vt:lpstr>PowerPoint Presentation</vt:lpstr>
      <vt:lpstr>PowerPoint Presentation</vt:lpstr>
      <vt:lpstr>From where do you know this?</vt:lpstr>
      <vt:lpstr>The message of the Bible</vt:lpstr>
      <vt:lpstr>The accounts of Jesus’ life</vt:lpstr>
      <vt:lpstr>What is the Bible about?</vt:lpstr>
      <vt:lpstr>The first time God tells us</vt:lpstr>
      <vt:lpstr>A huge promise</vt:lpstr>
      <vt:lpstr>The response…</vt:lpstr>
      <vt:lpstr>God tells more</vt:lpstr>
      <vt:lpstr>PowerPoint Presentation</vt:lpstr>
      <vt:lpstr>Bible Study: Various</vt:lpstr>
      <vt:lpstr>Bible Study: Various</vt:lpstr>
      <vt:lpstr>PowerPoint Presentation</vt:lpstr>
      <vt:lpstr>Pointers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277</cp:revision>
  <cp:lastPrinted>2010-02-18T18:14:08Z</cp:lastPrinted>
  <dcterms:created xsi:type="dcterms:W3CDTF">2008-08-14T09:20:46Z</dcterms:created>
  <dcterms:modified xsi:type="dcterms:W3CDTF">2021-10-25T17:59:52Z</dcterms:modified>
</cp:coreProperties>
</file>