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71" r:id="rId2"/>
    <p:sldId id="1005" r:id="rId3"/>
    <p:sldId id="992" r:id="rId4"/>
    <p:sldId id="1001" r:id="rId5"/>
    <p:sldId id="993" r:id="rId6"/>
    <p:sldId id="994" r:id="rId7"/>
    <p:sldId id="997" r:id="rId8"/>
    <p:sldId id="1003" r:id="rId9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00FF"/>
    <a:srgbClr val="99CCFF"/>
    <a:srgbClr val="993300"/>
    <a:srgbClr val="FF0000"/>
    <a:srgbClr val="FFFF00"/>
    <a:srgbClr val="29292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8438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163" y="0"/>
            <a:ext cx="3905250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11938"/>
            <a:ext cx="400843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163" y="6611938"/>
            <a:ext cx="3905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EE73B97-7294-44CC-AD25-26099D3DFA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032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8438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163" y="0"/>
            <a:ext cx="3905250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0513" y="533400"/>
            <a:ext cx="3484562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88" y="3305175"/>
            <a:ext cx="6675437" cy="314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11938"/>
            <a:ext cx="400843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163" y="6611938"/>
            <a:ext cx="3905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D4FBBA-B48C-4B8B-8518-71BBC2B5FB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682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2F420270-541F-43FE-B84D-8BEFB746AD0C}" type="slidenum">
              <a:rPr lang="en-GB" sz="120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D4FBBA-B48C-4B8B-8518-71BBC2B5FBA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421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0FD1625B-4657-4A40-8480-2CD3E0A30D87}" type="slidenum">
              <a:rPr lang="en-GB" sz="1200">
                <a:solidFill>
                  <a:schemeClr val="tx1"/>
                </a:solidFill>
              </a:rPr>
              <a:pPr/>
              <a:t>3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DA0E7B09-4813-41E7-BD3F-E3F130828A74}" type="slidenum">
              <a:rPr lang="en-GB" sz="120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260F164D-9843-414D-818F-3CECE4369C77}" type="slidenum">
              <a:rPr lang="en-GB" sz="1200">
                <a:solidFill>
                  <a:schemeClr val="tx1"/>
                </a:solidFill>
              </a:rPr>
              <a:pPr/>
              <a:t>5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F138DDF8-DD04-44D6-B013-FB85107E1E08}" type="slidenum">
              <a:rPr lang="en-GB" sz="1200">
                <a:solidFill>
                  <a:schemeClr val="tx1"/>
                </a:solidFill>
              </a:rPr>
              <a:pPr/>
              <a:t>6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0640B5C0-B8AD-46E0-9BB2-0767FCA472C5}" type="slidenum">
              <a:rPr lang="en-GB" sz="1200">
                <a:solidFill>
                  <a:schemeClr val="tx1"/>
                </a:solidFill>
              </a:rPr>
              <a:pPr/>
              <a:t>7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charset="0"/>
              </a:defRPr>
            </a:lvl9pPr>
          </a:lstStyle>
          <a:p>
            <a:fld id="{232F4DBD-60B1-431B-BA0D-943CAD0B2B36}" type="slidenum">
              <a:rPr lang="en-GB" sz="120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67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32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56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47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314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647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790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7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83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594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30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1249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/>
              <a:t>Catechism</a:t>
            </a:r>
            <a:br>
              <a:rPr lang="en-GB"/>
            </a:br>
            <a:r>
              <a:rPr lang="en-GB"/>
              <a:t>Essentials of Faith </a:t>
            </a:r>
            <a:br>
              <a:rPr lang="en-GB"/>
            </a:b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Lesson 5</a:t>
            </a:r>
          </a:p>
          <a:p>
            <a:r>
              <a:rPr lang="en-GB" dirty="0"/>
              <a:t>The Trinity (1)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Hymn 5:1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19200"/>
            <a:ext cx="8676456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Holy, holy, holy, Lord God Almighty!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Early in the morning our song shall rise to thee: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Holy, holy, holy, merciful and mighty,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God in three persons, blessed Trinity!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341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new understanding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Jesus of Nazareth taught: the Messiah is the Son of God in an </a:t>
            </a:r>
            <a:r>
              <a:rPr lang="en-GB" i="1" dirty="0"/>
              <a:t>essential</a:t>
            </a:r>
            <a:r>
              <a:rPr lang="en-GB" dirty="0"/>
              <a:t> way </a:t>
            </a:r>
            <a:r>
              <a:rPr lang="en-US" dirty="0"/>
              <a:t>(e.g. John 5:17-18, 8:58).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The Jews thus had to rethink their understanding of God. 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Some were convinced: they became the new Israel, Christians.</a:t>
            </a:r>
          </a:p>
          <a:p>
            <a:pPr>
              <a:buFontTx/>
              <a:buNone/>
            </a:pPr>
            <a:endParaRPr lang="en-GB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395536" y="1700808"/>
            <a:ext cx="1368152" cy="432048"/>
          </a:xfrm>
          <a:prstGeom prst="roundRect">
            <a:avLst/>
          </a:prstGeom>
          <a:noFill/>
          <a:ln w="571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cxnSp>
        <p:nvCxnSpPr>
          <p:cNvPr id="4" name="Straight Connector 3"/>
          <p:cNvCxnSpPr>
            <a:cxnSpLocks/>
            <a:stCxn id="2" idx="2"/>
            <a:endCxn id="7" idx="1"/>
          </p:cNvCxnSpPr>
          <p:nvPr/>
        </p:nvCxnSpPr>
        <p:spPr bwMode="auto">
          <a:xfrm>
            <a:off x="1079612" y="2132856"/>
            <a:ext cx="2548218" cy="819741"/>
          </a:xfrm>
          <a:prstGeom prst="line">
            <a:avLst/>
          </a:prstGeom>
          <a:solidFill>
            <a:schemeClr val="tx1"/>
          </a:solidFill>
          <a:ln w="571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ounded Rectangle 6"/>
          <p:cNvSpPr/>
          <p:nvPr/>
        </p:nvSpPr>
        <p:spPr bwMode="auto">
          <a:xfrm>
            <a:off x="3627830" y="2492896"/>
            <a:ext cx="4896544" cy="919401"/>
          </a:xfrm>
          <a:prstGeom prst="roundRect">
            <a:avLst/>
          </a:prstGeom>
          <a:noFill/>
          <a:ln w="571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relation to </a:t>
            </a: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rgbClr val="00FF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essence (being)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dirty="0">
                <a:solidFill>
                  <a:srgbClr val="00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 is “essentially” God</a:t>
            </a:r>
            <a:endParaRPr kumimoji="0" lang="en-CA" sz="2400" b="0" i="0" u="none" strike="noStrike" cap="none" normalizeH="0" baseline="0" dirty="0">
              <a:ln>
                <a:noFill/>
              </a:ln>
              <a:solidFill>
                <a:srgbClr val="00FF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DEEEEE-34B6-4930-B2F1-333EA9A26086}"/>
              </a:ext>
            </a:extLst>
          </p:cNvPr>
          <p:cNvSpPr/>
          <p:nvPr/>
        </p:nvSpPr>
        <p:spPr bwMode="auto">
          <a:xfrm>
            <a:off x="3059832" y="1700808"/>
            <a:ext cx="2016224" cy="360040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Growing in understanding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As the implications of divine revelation became clear, the conviction became more crystalized that when it comes to God, He actually exists in three distinct persons.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This came to be known as the doctrine of the Trinity.</a:t>
            </a:r>
          </a:p>
          <a:p>
            <a:pPr>
              <a:buFontTx/>
              <a:buNone/>
            </a:pPr>
            <a:endParaRPr lang="en-GB" dirty="0"/>
          </a:p>
          <a:p>
            <a:pPr algn="ctr">
              <a:buFontTx/>
              <a:buNone/>
            </a:pPr>
            <a:r>
              <a:rPr lang="en-GB" dirty="0"/>
              <a:t>Trinity is from the Latin </a:t>
            </a:r>
            <a:r>
              <a:rPr lang="en-GB" i="1" dirty="0" err="1"/>
              <a:t>trius</a:t>
            </a:r>
            <a:r>
              <a:rPr lang="en-GB" dirty="0"/>
              <a:t> &amp; </a:t>
            </a:r>
            <a:r>
              <a:rPr lang="en-GB" i="1" dirty="0" err="1"/>
              <a:t>unus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Bone of contention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The doctrine of the Trinity </a:t>
            </a:r>
            <a:r>
              <a:rPr lang="en-GB" dirty="0">
                <a:solidFill>
                  <a:srgbClr val="00FF00"/>
                </a:solidFill>
              </a:rPr>
              <a:t>has been the focus of many battles in the history of the church.</a:t>
            </a:r>
            <a:endParaRPr lang="en-GB" dirty="0"/>
          </a:p>
          <a:p>
            <a:pPr>
              <a:buFontTx/>
              <a:buNone/>
            </a:pPr>
            <a:r>
              <a:rPr lang="en-GB" dirty="0"/>
              <a:t>- Councils of </a:t>
            </a:r>
            <a:r>
              <a:rPr lang="en-GB" dirty="0" err="1"/>
              <a:t>Nicea</a:t>
            </a:r>
            <a:r>
              <a:rPr lang="en-GB" dirty="0"/>
              <a:t> (325) &amp; Constantinople (381)</a:t>
            </a:r>
          </a:p>
          <a:p>
            <a:pPr lvl="1">
              <a:buFontTx/>
              <a:buNone/>
            </a:pPr>
            <a:r>
              <a:rPr lang="en-GB" dirty="0"/>
              <a:t>- Nicene creed (325 &amp; 381)</a:t>
            </a:r>
          </a:p>
          <a:p>
            <a:pPr lvl="1">
              <a:buFontTx/>
              <a:buNone/>
            </a:pPr>
            <a:r>
              <a:rPr lang="en-GB" dirty="0"/>
              <a:t>- Athanasian creed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The Trinity is denied by:</a:t>
            </a:r>
          </a:p>
          <a:p>
            <a:pPr>
              <a:buFontTx/>
              <a:buNone/>
            </a:pPr>
            <a:r>
              <a:rPr lang="en-GB" dirty="0"/>
              <a:t>- Islam (Mohammed)</a:t>
            </a:r>
          </a:p>
          <a:p>
            <a:pPr>
              <a:buFontTx/>
              <a:buNone/>
            </a:pPr>
            <a:r>
              <a:rPr lang="en-GB" dirty="0"/>
              <a:t>- Unitarians during Reformation (Socinus) and today (e.g. in the United Church of Canada)</a:t>
            </a:r>
          </a:p>
          <a:p>
            <a:pPr>
              <a:buFontTx/>
              <a:buNone/>
            </a:pPr>
            <a:r>
              <a:rPr lang="en-GB" dirty="0"/>
              <a:t>- Sects today: Mormons, Jehovah’s Witnesses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Trinity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We distinguish three persons: Father, Son, and Spirit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We’ll read the first half of the Athanasian Creed (1-28) as well as BC articles 8-9.</a:t>
            </a:r>
          </a:p>
          <a:p>
            <a:pPr>
              <a:buFontTx/>
              <a:buNone/>
            </a:pPr>
            <a:endParaRPr lang="en-GB" dirty="0"/>
          </a:p>
          <a:p>
            <a:pPr algn="ctr">
              <a:buFontTx/>
              <a:buNone/>
            </a:pPr>
            <a:r>
              <a:rPr lang="en-GB" dirty="0"/>
              <a:t>We’ll then discuss the questions.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7172" name="Picture 4" descr="C:\Documents and Settings\Karlo Janssen\Mijn documenten\Downloads\Dit Koningskind\kidsmoment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0"/>
            <a:ext cx="1295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mystery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Mysteries of the faith are those matters which can be described but not understood. The Trinity is such a mystery. 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>
                <a:solidFill>
                  <a:srgbClr val="00FF00"/>
                </a:solidFill>
              </a:rPr>
              <a:t>We cannot understand how Three can be One. In fact, we don’t even have the words to describe it.</a:t>
            </a:r>
          </a:p>
          <a:p>
            <a:pPr>
              <a:buFontTx/>
              <a:buNone/>
            </a:pPr>
            <a:r>
              <a:rPr lang="en-GB" i="1" dirty="0"/>
              <a:t>Person </a:t>
            </a:r>
            <a:r>
              <a:rPr lang="en-GB" dirty="0"/>
              <a:t>or </a:t>
            </a:r>
            <a:r>
              <a:rPr lang="en-GB" i="1" dirty="0"/>
              <a:t>individual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Advantage: </a:t>
            </a:r>
            <a:r>
              <a:rPr lang="en-GB" dirty="0">
                <a:solidFill>
                  <a:srgbClr val="00FF00"/>
                </a:solidFill>
              </a:rPr>
              <a:t>it makes clear that the individual is not a thing</a:t>
            </a:r>
          </a:p>
          <a:p>
            <a:pPr lvl="1"/>
            <a:r>
              <a:rPr lang="en-GB" dirty="0"/>
              <a:t>Disadvantage: </a:t>
            </a:r>
            <a:r>
              <a:rPr lang="en-GB" dirty="0">
                <a:solidFill>
                  <a:srgbClr val="00FF00"/>
                </a:solidFill>
              </a:rPr>
              <a:t>suggests also distinction as to essence</a:t>
            </a:r>
          </a:p>
          <a:p>
            <a:pPr lvl="1">
              <a:buFontTx/>
              <a:buChar char="-"/>
            </a:pPr>
            <a:endParaRPr lang="en-GB" dirty="0">
              <a:solidFill>
                <a:srgbClr val="00FF00"/>
              </a:solidFill>
            </a:endParaRPr>
          </a:p>
          <a:p>
            <a:pPr marL="0" indent="0" algn="ctr">
              <a:buNone/>
            </a:pPr>
            <a:r>
              <a:rPr lang="en-GB" sz="2000" dirty="0"/>
              <a:t>(If Father, Son and Spirit are Persons, is God a Person or three persons?)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Representation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/>
              <a:t>We cannot understand the essence of the Trinity.</a:t>
            </a:r>
          </a:p>
          <a:p>
            <a:pPr>
              <a:buFontTx/>
              <a:buNone/>
            </a:pPr>
            <a:r>
              <a:rPr lang="en-GB" dirty="0"/>
              <a:t>Thus we cannot represent it either in a picture.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2057400" cy="192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86000"/>
            <a:ext cx="19716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362200"/>
            <a:ext cx="1884363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1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95800"/>
            <a:ext cx="2286000" cy="217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0"/>
            <a:ext cx="2244725" cy="205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3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3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3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3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3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10684</TotalTime>
  <Words>409</Words>
  <Application>Microsoft Office PowerPoint</Application>
  <PresentationFormat>On-screen Show (4:3)</PresentationFormat>
  <Paragraphs>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1_Office Theme</vt:lpstr>
      <vt:lpstr>Catechism Essentials of Faith  </vt:lpstr>
      <vt:lpstr>Hymn 5:1</vt:lpstr>
      <vt:lpstr>A new understanding</vt:lpstr>
      <vt:lpstr>Growing in understanding</vt:lpstr>
      <vt:lpstr>Bone of contention</vt:lpstr>
      <vt:lpstr>Trinity</vt:lpstr>
      <vt:lpstr>A mystery</vt:lpstr>
      <vt:lpstr>Representation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260</cp:revision>
  <cp:lastPrinted>2012-04-13T23:34:00Z</cp:lastPrinted>
  <dcterms:created xsi:type="dcterms:W3CDTF">2008-08-14T09:20:46Z</dcterms:created>
  <dcterms:modified xsi:type="dcterms:W3CDTF">2023-09-29T22:56:39Z</dcterms:modified>
</cp:coreProperties>
</file>