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71" r:id="rId2"/>
    <p:sldId id="1144" r:id="rId3"/>
    <p:sldId id="1125" r:id="rId4"/>
    <p:sldId id="1126" r:id="rId5"/>
    <p:sldId id="1130" r:id="rId6"/>
    <p:sldId id="1131" r:id="rId7"/>
    <p:sldId id="1132" r:id="rId8"/>
    <p:sldId id="1133" r:id="rId9"/>
    <p:sldId id="1141" r:id="rId10"/>
    <p:sldId id="1143" r:id="rId11"/>
    <p:sldId id="1134" r:id="rId12"/>
    <p:sldId id="1136" r:id="rId13"/>
    <p:sldId id="1137" r:id="rId14"/>
    <p:sldId id="1147" r:id="rId15"/>
    <p:sldId id="1139" r:id="rId16"/>
    <p:sldId id="1145" r:id="rId17"/>
    <p:sldId id="1146" r:id="rId18"/>
    <p:sldId id="1140" r:id="rId19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FF00"/>
    <a:srgbClr val="FF9900"/>
    <a:srgbClr val="990000"/>
    <a:srgbClr val="FFFF99"/>
    <a:srgbClr val="FF0000"/>
    <a:srgbClr val="FFFF66"/>
    <a:srgbClr val="FFFF0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65DA9E6-113F-4189-A8C5-161FBC1FBA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4810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41DE776-A6A4-4CE3-BF72-2D922853E3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4148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285AE-37D8-4733-8207-E7104B39046F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2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1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47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4:44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51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2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38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27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86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54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1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50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69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75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30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913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 anchor="ctr"/>
          <a:lstStyle/>
          <a:p>
            <a:r>
              <a:rPr lang="en-GB" altLang="en-US" sz="4000"/>
              <a:t>Catechism </a:t>
            </a:r>
            <a:br>
              <a:rPr lang="en-GB" altLang="en-US" sz="4000"/>
            </a:br>
            <a:r>
              <a:rPr lang="en-GB" altLang="en-US" sz="4000"/>
              <a:t>The Benefit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altLang="en-US" sz="2800" dirty="0"/>
          </a:p>
          <a:p>
            <a:r>
              <a:rPr lang="en-GB" altLang="en-US" sz="2800" dirty="0"/>
              <a:t>Lesson 10 – </a:t>
            </a:r>
            <a:r>
              <a:rPr lang="en-GB" altLang="en-US" sz="2800"/>
              <a:t>LD 23a</a:t>
            </a:r>
            <a:endParaRPr lang="en-GB" altLang="en-US" sz="2800" dirty="0"/>
          </a:p>
          <a:p>
            <a:r>
              <a:rPr lang="en-GB" altLang="en-US" sz="2800" dirty="0"/>
              <a:t>Faith Embraces All We’ll Need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John 3:16-21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This passage makes very clear that believing, faith is critical.</a:t>
            </a:r>
          </a:p>
          <a:p>
            <a:pPr>
              <a:buFontTx/>
              <a:buNone/>
            </a:pPr>
            <a:endParaRPr lang="en-GB" altLang="en-US"/>
          </a:p>
          <a:p>
            <a:pPr algn="ctr">
              <a:buFontTx/>
              <a:buNone/>
            </a:pPr>
            <a:r>
              <a:rPr lang="en-GB" altLang="en-US" sz="3600"/>
              <a:t>Salvation is through faith alone.</a:t>
            </a:r>
          </a:p>
          <a:p>
            <a:pPr algn="ctr">
              <a:buFontTx/>
              <a:buNone/>
            </a:pPr>
            <a:endParaRPr lang="en-GB" altLang="en-US" sz="3600" i="1"/>
          </a:p>
          <a:p>
            <a:pPr algn="ctr">
              <a:buFontTx/>
              <a:buNone/>
            </a:pPr>
            <a:r>
              <a:rPr lang="en-GB" altLang="en-US" sz="3600" i="1"/>
              <a:t>Sola fide</a:t>
            </a:r>
            <a:endParaRPr lang="en-GB" altLang="en-US" sz="3600"/>
          </a:p>
        </p:txBody>
      </p:sp>
      <p:pic>
        <p:nvPicPr>
          <p:cNvPr id="1025028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benefit of faith is </a:t>
            </a:r>
            <a:r>
              <a:rPr lang="en-GB" altLang="en-US" dirty="0">
                <a:solidFill>
                  <a:srgbClr val="00FF00"/>
                </a:solidFill>
              </a:rPr>
              <a:t>two things:</a:t>
            </a:r>
          </a:p>
          <a:p>
            <a:pPr lvl="1">
              <a:buFontTx/>
              <a:buNone/>
            </a:pPr>
            <a:endParaRPr lang="en-GB" altLang="en-US" sz="2800" dirty="0"/>
          </a:p>
          <a:p>
            <a:pPr lvl="1">
              <a:buFontTx/>
              <a:buNone/>
            </a:pPr>
            <a:r>
              <a:rPr lang="en-GB" altLang="en-US" sz="2800" dirty="0"/>
              <a:t>1) Things are fine </a:t>
            </a:r>
            <a:r>
              <a:rPr lang="en-GB" altLang="en-US" sz="2800" dirty="0">
                <a:solidFill>
                  <a:srgbClr val="00FF00"/>
                </a:solidFill>
              </a:rPr>
              <a:t>between God and the believer; God is no longer angry at the believer.</a:t>
            </a:r>
          </a:p>
          <a:p>
            <a:pPr lvl="1">
              <a:buFontTx/>
              <a:buNone/>
            </a:pPr>
            <a:endParaRPr lang="en-GB" altLang="en-US" sz="28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altLang="en-US" sz="2800" dirty="0"/>
              <a:t>2</a:t>
            </a:r>
            <a:r>
              <a:rPr lang="en-GB" altLang="en-US" sz="2800"/>
              <a:t>) Things </a:t>
            </a:r>
            <a:r>
              <a:rPr lang="en-GB" altLang="en-US" sz="2800" dirty="0"/>
              <a:t>are fine </a:t>
            </a:r>
            <a:r>
              <a:rPr lang="en-GB" altLang="en-US" sz="2800" dirty="0">
                <a:solidFill>
                  <a:srgbClr val="00FF00"/>
                </a:solidFill>
              </a:rPr>
              <a:t>as to the future of the believer; the believer will live the life God intended for him or her: loving and loyal forever.</a:t>
            </a: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1015820" name="Text Box 12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1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After the Fall into sin it was: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endParaRPr lang="en-GB" altLang="en-US"/>
          </a:p>
        </p:txBody>
      </p:sp>
      <p:pic>
        <p:nvPicPr>
          <p:cNvPr id="1017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7862" name="Text Box 6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1017863" name="Text Box 7"/>
          <p:cNvSpPr txBox="1">
            <a:spLocks noChangeArrowheads="1"/>
          </p:cNvSpPr>
          <p:nvPr/>
        </p:nvSpPr>
        <p:spPr bwMode="auto">
          <a:xfrm>
            <a:off x="3414713" y="3581400"/>
            <a:ext cx="17843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90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786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2860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6335" b="18503"/>
          <a:stretch>
            <a:fillRect/>
          </a:stretch>
        </p:blipFill>
        <p:spPr bwMode="auto">
          <a:xfrm>
            <a:off x="7239000" y="4343400"/>
            <a:ext cx="63341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6335" b="18503"/>
          <a:stretch>
            <a:fillRect/>
          </a:stretch>
        </p:blipFill>
        <p:spPr bwMode="auto">
          <a:xfrm>
            <a:off x="7239000" y="2286000"/>
            <a:ext cx="63341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After the cross it has become:</a:t>
            </a:r>
          </a:p>
        </p:txBody>
      </p:sp>
      <p:pic>
        <p:nvPicPr>
          <p:cNvPr id="1018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8894" name="Text Box 14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889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22860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43434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2" name="Picture 22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8903" name="Picture 23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Benefit of Faith (2)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>
          <a:xfrm>
            <a:off x="-49862" y="1194412"/>
            <a:ext cx="9144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/>
              <a:t>After the cross it has become:</a:t>
            </a:r>
          </a:p>
        </p:txBody>
      </p:sp>
      <p:pic>
        <p:nvPicPr>
          <p:cNvPr id="1018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8894" name="Text Box 14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889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22860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43434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2" name="Picture 22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8903" name="Picture 23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976" y="2617396"/>
            <a:ext cx="7416824" cy="707886"/>
          </a:xfrm>
          <a:prstGeom prst="rect">
            <a:avLst/>
          </a:prstGeom>
          <a:solidFill>
            <a:srgbClr val="CC66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FF00"/>
                </a:solidFill>
              </a:rPr>
              <a:t>Justification (forgiven)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976" y="4709860"/>
            <a:ext cx="7416824" cy="707886"/>
          </a:xfrm>
          <a:prstGeom prst="rect">
            <a:avLst/>
          </a:prstGeom>
          <a:solidFill>
            <a:srgbClr val="CC66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FF00"/>
                </a:solidFill>
              </a:rPr>
              <a:t>Sanctification (renewal)</a:t>
            </a:r>
          </a:p>
        </p:txBody>
      </p:sp>
    </p:spTree>
    <p:extLst>
      <p:ext uri="{BB962C8B-B14F-4D97-AF65-F5344CB8AC3E}">
        <p14:creationId xmlns:p14="http://schemas.microsoft.com/office/powerpoint/2010/main" val="296646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Catechism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60. Q. How are you righteous before God?</a:t>
            </a:r>
          </a:p>
          <a:p>
            <a:pPr>
              <a:buFontTx/>
              <a:buNone/>
            </a:pPr>
            <a:endParaRPr lang="en-GB" altLang="en-US" sz="2400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A. Only by true faith in Jesus Christ.</a:t>
            </a: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Although my conscience accuses me that I have grievously sinned against all God’s commandments, have never kept any of them, and am still inclined to all evil, </a:t>
            </a: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yet God, without any merit of my own, out of mere grace, imputes to me the perfect satisfaction, righteousness, and holiness of Christ.</a:t>
            </a: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He grants these to me as if I had never had nor committed any sin, and as if I myself had accomplished all the obedience which Christ has rendered for me, if only I accept this gift with a believing heart.</a:t>
            </a:r>
            <a:endParaRPr lang="en-GB" altLang="en-US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Reformation</a:t>
            </a:r>
          </a:p>
        </p:txBody>
      </p:sp>
      <p:sp>
        <p:nvSpPr>
          <p:cNvPr id="1024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Martin Luther </a:t>
            </a:r>
            <a:r>
              <a:rPr lang="en-GB" dirty="0"/>
              <a:t>came to understand </a:t>
            </a:r>
            <a:r>
              <a:rPr lang="en-GB" dirty="0">
                <a:solidFill>
                  <a:srgbClr val="00FF00"/>
                </a:solidFill>
              </a:rPr>
              <a:t>one is saved by </a:t>
            </a:r>
            <a:r>
              <a:rPr lang="en-GB" i="1" dirty="0">
                <a:solidFill>
                  <a:srgbClr val="00FF00"/>
                </a:solidFill>
              </a:rPr>
              <a:t>grace through faith</a:t>
            </a:r>
            <a:r>
              <a:rPr lang="en-GB" dirty="0">
                <a:solidFill>
                  <a:srgbClr val="00FF00"/>
                </a:solidFill>
              </a:rPr>
              <a:t> and not by works (indulgences). This rediscovery of God’s truth restored </a:t>
            </a:r>
            <a:r>
              <a:rPr lang="en-GB" i="1" dirty="0">
                <a:solidFill>
                  <a:srgbClr val="00FF00"/>
                </a:solidFill>
              </a:rPr>
              <a:t>faith</a:t>
            </a:r>
            <a:r>
              <a:rPr lang="en-GB" dirty="0">
                <a:solidFill>
                  <a:srgbClr val="00FF00"/>
                </a:solidFill>
              </a:rPr>
              <a:t> as God’s gracious gift to its rightful place.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At the Diet of Worms Luther was summoned by the German emperor to recant all his works. 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But he refused, unless it be proven </a:t>
            </a:r>
            <a:r>
              <a:rPr lang="en-GB" i="1" dirty="0"/>
              <a:t>from Scripture </a:t>
            </a:r>
            <a:r>
              <a:rPr lang="en-GB" dirty="0"/>
              <a:t>that his writings were wrong. </a:t>
            </a:r>
          </a:p>
          <a:p>
            <a:pPr algn="r">
              <a:buFontTx/>
              <a:buNone/>
            </a:pPr>
            <a:endParaRPr lang="en-GB" sz="1600" dirty="0"/>
          </a:p>
          <a:p>
            <a:pPr algn="r">
              <a:buFontTx/>
              <a:buNone/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(Clip length 4:45)</a:t>
            </a:r>
          </a:p>
        </p:txBody>
      </p:sp>
    </p:spTree>
    <p:extLst>
      <p:ext uri="{BB962C8B-B14F-4D97-AF65-F5344CB8AC3E}">
        <p14:creationId xmlns:p14="http://schemas.microsoft.com/office/powerpoint/2010/main" val="140817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Luther at the Diet of Worms</a:t>
            </a:r>
          </a:p>
        </p:txBody>
      </p:sp>
      <p:pic>
        <p:nvPicPr>
          <p:cNvPr id="4" name="Martin Luther at the Diet of Wor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516" y="872716"/>
            <a:ext cx="871296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Belgic Confession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Among Protestant Christians the biggest point of debate is the role which faith plays in the salvation of a Christian. </a:t>
            </a:r>
            <a:r>
              <a:rPr lang="en-GB" altLang="en-US"/>
              <a:t>Next time </a:t>
            </a:r>
            <a:r>
              <a:rPr lang="en-GB" altLang="en-US" dirty="0"/>
              <a:t>more on that.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For now, remember the following phrase from the </a:t>
            </a:r>
            <a:br>
              <a:rPr lang="en-GB" altLang="en-US" dirty="0"/>
            </a:br>
            <a:r>
              <a:rPr lang="en-GB" altLang="en-US" dirty="0"/>
              <a:t>Belgic Confession: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		 </a:t>
            </a:r>
            <a:r>
              <a:rPr lang="en-GB" altLang="en-US" dirty="0">
                <a:solidFill>
                  <a:srgbClr val="00FF00"/>
                </a:solidFill>
              </a:rPr>
              <a:t>A true faith 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 </a:t>
            </a:r>
            <a:r>
              <a:rPr lang="en-GB" altLang="en-US" i="1" dirty="0">
                <a:solidFill>
                  <a:srgbClr val="00FF00"/>
                </a:solidFill>
              </a:rPr>
              <a:t>embraces</a:t>
            </a:r>
            <a:r>
              <a:rPr lang="en-GB" altLang="en-US" dirty="0">
                <a:solidFill>
                  <a:srgbClr val="00FF00"/>
                </a:solidFill>
              </a:rPr>
              <a:t> Jesus Christ 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    with all His merits.</a:t>
            </a:r>
            <a:endParaRPr lang="en-GB" altLang="en-US" dirty="0"/>
          </a:p>
        </p:txBody>
      </p:sp>
      <p:pic>
        <p:nvPicPr>
          <p:cNvPr id="10219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3657600"/>
            <a:ext cx="2679700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195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27:6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19200"/>
            <a:ext cx="889248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How I would have despaired in my affliction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if I had not believed that in this life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would show his goodness, his protection;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 would have perished in my tears and strife.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Wait for the </a:t>
            </a:r>
            <a:r>
              <a:rPr lang="en-US" cap="small" dirty="0">
                <a:solidFill>
                  <a:schemeClr val="tx1"/>
                </a:solidFill>
              </a:rPr>
              <a:t>Lord;</a:t>
            </a:r>
            <a:r>
              <a:rPr lang="en-US" dirty="0">
                <a:solidFill>
                  <a:schemeClr val="tx1"/>
                </a:solidFill>
              </a:rPr>
              <a:t> be strong and undismayed.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is faithful. Why then be afraid?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Take courage, for his steadfast love is sure.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Wait for the </a:t>
            </a:r>
            <a:r>
              <a:rPr lang="en-US" cap="small" dirty="0">
                <a:solidFill>
                  <a:schemeClr val="tx1"/>
                </a:solidFill>
              </a:rPr>
              <a:t>Lord.</a:t>
            </a:r>
            <a:r>
              <a:rPr lang="en-US" dirty="0">
                <a:solidFill>
                  <a:schemeClr val="tx1"/>
                </a:solidFill>
              </a:rPr>
              <a:t> His mercy shall endure.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233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Faith</a:t>
            </a:r>
          </a:p>
        </p:txBody>
      </p:sp>
      <p:sp>
        <p:nvSpPr>
          <p:cNvPr id="1006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To have faith in someone is </a:t>
            </a:r>
            <a:r>
              <a:rPr lang="en-GB" altLang="en-US" dirty="0">
                <a:solidFill>
                  <a:srgbClr val="00FF00"/>
                </a:solidFill>
              </a:rPr>
              <a:t>to entrust yourself to them.</a:t>
            </a:r>
            <a:endParaRPr lang="en-GB" altLang="en-US" dirty="0"/>
          </a:p>
          <a:p>
            <a:pPr lvl="1">
              <a:buFontTx/>
              <a:buNone/>
            </a:pPr>
            <a:r>
              <a:rPr lang="en-GB" altLang="en-US" dirty="0"/>
              <a:t>In an airplane, the passengers have faith in the pilots.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There are</a:t>
            </a:r>
            <a:r>
              <a:rPr lang="en-GB" altLang="en-US" dirty="0">
                <a:solidFill>
                  <a:srgbClr val="00FF00"/>
                </a:solidFill>
              </a:rPr>
              <a:t> two sides to such faith: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- knowledge: faith has content</a:t>
            </a:r>
            <a:endParaRPr lang="en-GB" altLang="en-US" dirty="0"/>
          </a:p>
          <a:p>
            <a:pPr lvl="2">
              <a:buFontTx/>
              <a:buNone/>
            </a:pPr>
            <a:r>
              <a:rPr lang="en-GB" altLang="en-US" dirty="0"/>
              <a:t>- the pilot is well trained to fly a plane</a:t>
            </a:r>
          </a:p>
          <a:p>
            <a:pPr lvl="2">
              <a:buFontTx/>
              <a:buNone/>
            </a:pPr>
            <a:r>
              <a:rPr lang="en-GB" altLang="en-US" dirty="0"/>
              <a:t>- God’s Word is true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  <a:r>
              <a:rPr lang="en-GB" altLang="en-US" dirty="0">
                <a:solidFill>
                  <a:srgbClr val="00FF00"/>
                </a:solidFill>
              </a:rPr>
              <a:t>- confidence: faith is conviction, certainty</a:t>
            </a:r>
            <a:endParaRPr lang="en-GB" altLang="en-US" dirty="0"/>
          </a:p>
          <a:p>
            <a:pPr lvl="2">
              <a:buFontTx/>
              <a:buNone/>
            </a:pPr>
            <a:r>
              <a:rPr lang="en-GB" altLang="en-US" dirty="0"/>
              <a:t>- I’m safe with the pilot</a:t>
            </a:r>
          </a:p>
          <a:p>
            <a:pPr lvl="2">
              <a:buFontTx/>
              <a:buNone/>
            </a:pPr>
            <a:r>
              <a:rPr lang="en-GB" altLang="en-US" dirty="0"/>
              <a:t>- God will indeed keep me safe and make things come well</a:t>
            </a:r>
          </a:p>
          <a:p>
            <a:pPr lvl="2">
              <a:buFontTx/>
              <a:buNone/>
            </a:pPr>
            <a:endParaRPr lang="en-GB" altLang="en-US" dirty="0"/>
          </a:p>
        </p:txBody>
      </p:sp>
      <p:pic>
        <p:nvPicPr>
          <p:cNvPr id="1006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2895600"/>
            <a:ext cx="2644775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659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595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Faith</a:t>
            </a:r>
          </a:p>
        </p:txBody>
      </p:sp>
      <p:sp>
        <p:nvSpPr>
          <p:cNvPr id="1007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two sides </a:t>
            </a:r>
            <a:r>
              <a:rPr lang="en-GB" altLang="en-US" dirty="0">
                <a:solidFill>
                  <a:srgbClr val="00FF00"/>
                </a:solidFill>
              </a:rPr>
              <a:t>to faith will lead to proper behaviour.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Knowledge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			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Confidence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Behaviour	</a:t>
            </a:r>
          </a:p>
        </p:txBody>
      </p:sp>
      <p:pic>
        <p:nvPicPr>
          <p:cNvPr id="1007620" name="Picture 4" descr="C:\Documents and Settings\Karlo Janssen\Mijn documenten\Mijn afbeeldingen\Catechism\head-heart-han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9425"/>
            <a:ext cx="1828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7628" name="Group 12"/>
          <p:cNvGrpSpPr>
            <a:grpSpLocks/>
          </p:cNvGrpSpPr>
          <p:nvPr/>
        </p:nvGrpSpPr>
        <p:grpSpPr bwMode="auto">
          <a:xfrm>
            <a:off x="4114800" y="2133600"/>
            <a:ext cx="2998788" cy="2819400"/>
            <a:chOff x="2592" y="1344"/>
            <a:chExt cx="1889" cy="1776"/>
          </a:xfrm>
        </p:grpSpPr>
        <p:sp>
          <p:nvSpPr>
            <p:cNvPr id="1007621" name="AutoShape 5"/>
            <p:cNvSpPr>
              <a:spLocks/>
            </p:cNvSpPr>
            <p:nvPr/>
          </p:nvSpPr>
          <p:spPr bwMode="auto">
            <a:xfrm>
              <a:off x="2592" y="1344"/>
              <a:ext cx="480" cy="1776"/>
            </a:xfrm>
            <a:prstGeom prst="rightBrace">
              <a:avLst>
                <a:gd name="adj1" fmla="val 30833"/>
                <a:gd name="adj2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623" name="Text Box 7"/>
            <p:cNvSpPr txBox="1">
              <a:spLocks noChangeArrowheads="1"/>
            </p:cNvSpPr>
            <p:nvPr/>
          </p:nvSpPr>
          <p:spPr bwMode="auto">
            <a:xfrm>
              <a:off x="3265" y="2063"/>
              <a:ext cx="12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altLang="en-US" sz="2800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Faith / Trust</a:t>
              </a:r>
              <a:endPara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7629" name="Group 13"/>
          <p:cNvGrpSpPr>
            <a:grpSpLocks/>
          </p:cNvGrpSpPr>
          <p:nvPr/>
        </p:nvGrpSpPr>
        <p:grpSpPr bwMode="auto">
          <a:xfrm>
            <a:off x="4190999" y="5181600"/>
            <a:ext cx="3860800" cy="914400"/>
            <a:chOff x="2640" y="3264"/>
            <a:chExt cx="2432" cy="576"/>
          </a:xfrm>
        </p:grpSpPr>
        <p:sp>
          <p:nvSpPr>
            <p:cNvPr id="1007622" name="AutoShape 6"/>
            <p:cNvSpPr>
              <a:spLocks/>
            </p:cNvSpPr>
            <p:nvPr/>
          </p:nvSpPr>
          <p:spPr bwMode="auto">
            <a:xfrm>
              <a:off x="2640" y="3264"/>
              <a:ext cx="384" cy="576"/>
            </a:xfrm>
            <a:prstGeom prst="rightBrace">
              <a:avLst>
                <a:gd name="adj1" fmla="val 12500"/>
                <a:gd name="adj2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625" name="Text Box 9"/>
            <p:cNvSpPr txBox="1">
              <a:spLocks noChangeArrowheads="1"/>
            </p:cNvSpPr>
            <p:nvPr/>
          </p:nvSpPr>
          <p:spPr bwMode="auto">
            <a:xfrm>
              <a:off x="3185" y="3407"/>
              <a:ext cx="188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altLang="en-US" sz="280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Good works / Obey</a:t>
              </a:r>
              <a:endParaRPr lang="en-GB" altLang="en-US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07627" name="Text Box 11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1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We are jumping from Lord’s Day 7 to Lord’s Day 23.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	Lord’s Day 1: The Profession of Faith</a:t>
            </a:r>
          </a:p>
          <a:p>
            <a:pPr>
              <a:buFontTx/>
              <a:buNone/>
            </a:pPr>
            <a:r>
              <a:rPr lang="en-GB" altLang="en-US"/>
              <a:t>	Lord’s Day 2-7: The Need for Faith</a:t>
            </a:r>
          </a:p>
          <a:p>
            <a:pPr>
              <a:buFontTx/>
              <a:buNone/>
            </a:pPr>
            <a:r>
              <a:rPr lang="en-GB" altLang="en-US"/>
              <a:t>	Lord’s Day 8-22: The Substance of Faith</a:t>
            </a:r>
          </a:p>
          <a:p>
            <a:pPr>
              <a:buFontTx/>
              <a:buNone/>
            </a:pPr>
            <a:r>
              <a:rPr lang="en-GB" altLang="en-US"/>
              <a:t>	Lord’s Day 23-24: The Benefit of Faith</a:t>
            </a:r>
          </a:p>
          <a:p>
            <a:pPr>
              <a:buFontTx/>
              <a:buNone/>
            </a:pPr>
            <a:r>
              <a:rPr lang="en-GB" altLang="en-US"/>
              <a:t>	Lord’s Day 25-31: The Growth of Faith</a:t>
            </a:r>
          </a:p>
          <a:p>
            <a:pPr>
              <a:buFontTx/>
              <a:buNone/>
            </a:pPr>
            <a:r>
              <a:rPr lang="en-GB" altLang="en-US"/>
              <a:t>	Lord’s Day 32-44: The Works of Faith</a:t>
            </a:r>
          </a:p>
          <a:p>
            <a:pPr>
              <a:buFontTx/>
              <a:buNone/>
            </a:pPr>
            <a:r>
              <a:rPr lang="en-GB" altLang="en-US"/>
              <a:t>	Lord’s Day 45-52: The Communication of Faith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We are jumping from Lord’s Day 7 to Lord’s Day 23.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	</a:t>
            </a:r>
            <a:r>
              <a:rPr lang="en-GB" altLang="en-US">
                <a:solidFill>
                  <a:srgbClr val="FF6600"/>
                </a:solidFill>
              </a:rPr>
              <a:t>Lord’s Day 1: The Profession of Faith</a:t>
            </a:r>
          </a:p>
          <a:p>
            <a:pPr>
              <a:buFontTx/>
              <a:buNone/>
            </a:pPr>
            <a:r>
              <a:rPr lang="en-GB" altLang="en-US">
                <a:solidFill>
                  <a:srgbClr val="FF6600"/>
                </a:solidFill>
              </a:rPr>
              <a:t>	Lord’s Day 2-7: The Need for Faith</a:t>
            </a:r>
          </a:p>
          <a:p>
            <a:pPr>
              <a:buFontTx/>
              <a:buNone/>
            </a:pPr>
            <a:r>
              <a:rPr lang="en-GB" altLang="en-US"/>
              <a:t>	Lord’s Day 8-22: The Substance of Faith</a:t>
            </a:r>
          </a:p>
          <a:p>
            <a:pPr>
              <a:buFontTx/>
              <a:buNone/>
            </a:pPr>
            <a:r>
              <a:rPr lang="en-GB" altLang="en-US"/>
              <a:t>	</a:t>
            </a:r>
            <a:r>
              <a:rPr lang="en-GB" altLang="en-US">
                <a:solidFill>
                  <a:srgbClr val="FFFF00"/>
                </a:solidFill>
              </a:rPr>
              <a:t>Lord’s Day 23-24: The Benefit of Faith</a:t>
            </a:r>
            <a:endParaRPr lang="en-GB" altLang="en-US"/>
          </a:p>
          <a:p>
            <a:pPr>
              <a:buFontTx/>
              <a:buNone/>
            </a:pPr>
            <a:r>
              <a:rPr lang="en-GB" altLang="en-US"/>
              <a:t>	Lord’s Day 25-31: The Growth of Faith</a:t>
            </a:r>
          </a:p>
          <a:p>
            <a:pPr>
              <a:buFontTx/>
              <a:buNone/>
            </a:pPr>
            <a:r>
              <a:rPr lang="en-GB" altLang="en-US"/>
              <a:t>	Lord’s Day 32-44: The Works of Faith</a:t>
            </a:r>
          </a:p>
          <a:p>
            <a:pPr>
              <a:buFontTx/>
              <a:buNone/>
            </a:pPr>
            <a:r>
              <a:rPr lang="en-GB" altLang="en-US"/>
              <a:t>	Lord’s Day 45-52: The Communication of Faith</a:t>
            </a:r>
          </a:p>
        </p:txBody>
      </p:sp>
      <p:sp>
        <p:nvSpPr>
          <p:cNvPr id="1012741" name="AutoShape 5"/>
          <p:cNvSpPr>
            <a:spLocks/>
          </p:cNvSpPr>
          <p:nvPr/>
        </p:nvSpPr>
        <p:spPr bwMode="auto">
          <a:xfrm>
            <a:off x="6705600" y="2286000"/>
            <a:ext cx="269875" cy="838200"/>
          </a:xfrm>
          <a:prstGeom prst="rightBrace">
            <a:avLst>
              <a:gd name="adj1" fmla="val 25882"/>
              <a:gd name="adj2" fmla="val 50000"/>
            </a:avLst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2742" name="Text Box 6"/>
          <p:cNvSpPr txBox="1">
            <a:spLocks noChangeArrowheads="1"/>
          </p:cNvSpPr>
          <p:nvPr/>
        </p:nvSpPr>
        <p:spPr bwMode="auto">
          <a:xfrm>
            <a:off x="7026275" y="2500313"/>
            <a:ext cx="142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2000">
                <a:solidFill>
                  <a:srgbClr val="FF6600"/>
                </a:solidFill>
                <a:latin typeface="Comic Sans MS" panose="030F0702030302020204" pitchFamily="66" charset="0"/>
              </a:rPr>
              <a:t>Completed</a:t>
            </a:r>
            <a:endParaRPr lang="en-GB" altLang="en-US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Important question: what’s the use, the benefit?</a:t>
            </a:r>
          </a:p>
          <a:p>
            <a:pPr>
              <a:buFontTx/>
              <a:buNone/>
            </a:pPr>
            <a:r>
              <a:rPr lang="en-GB" altLang="en-US" dirty="0"/>
              <a:t>	Why do you go to church?</a:t>
            </a:r>
          </a:p>
          <a:p>
            <a:pPr>
              <a:buFontTx/>
              <a:buNone/>
            </a:pPr>
            <a:r>
              <a:rPr lang="en-GB" altLang="en-US" dirty="0"/>
              <a:t>	Why do you believe?</a:t>
            </a:r>
          </a:p>
          <a:p>
            <a:pPr>
              <a:buFontTx/>
              <a:buNone/>
            </a:pPr>
            <a:r>
              <a:rPr lang="en-GB" altLang="en-US" dirty="0"/>
              <a:t>	What is the sense of being a Christian?</a:t>
            </a:r>
          </a:p>
          <a:p>
            <a:pPr>
              <a:buFontTx/>
              <a:buNone/>
            </a:pPr>
            <a:r>
              <a:rPr lang="en-GB" altLang="en-US" dirty="0"/>
              <a:t>	What are you getting out of the Christian faith?</a:t>
            </a:r>
          </a:p>
          <a:p>
            <a:pPr>
              <a:buFontTx/>
              <a:buNone/>
            </a:pPr>
            <a:endParaRPr lang="en-GB" altLang="en-US" dirty="0"/>
          </a:p>
          <a:p>
            <a:pPr algn="ctr">
              <a:buFontTx/>
              <a:buNone/>
            </a:pPr>
            <a:r>
              <a:rPr lang="en-GB" altLang="en-US" dirty="0"/>
              <a:t>Lord’s Day 23 </a:t>
            </a:r>
          </a:p>
          <a:p>
            <a:pPr algn="ctr">
              <a:buFontTx/>
              <a:buNone/>
            </a:pPr>
            <a:r>
              <a:rPr lang="en-GB" altLang="en-US" dirty="0"/>
              <a:t>is an important Lord’s Day </a:t>
            </a:r>
          </a:p>
          <a:p>
            <a:pPr algn="ctr">
              <a:buFontTx/>
              <a:buNone/>
            </a:pPr>
            <a:r>
              <a:rPr lang="en-GB" altLang="en-US" dirty="0"/>
              <a:t>in the Catechism!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Catechism</a:t>
            </a:r>
          </a:p>
        </p:txBody>
      </p:sp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9436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59. Q. But what does it help you now that you believe all this?</a:t>
            </a:r>
          </a:p>
          <a:p>
            <a:pPr>
              <a:buFontTx/>
              <a:buNone/>
            </a:pPr>
            <a:endParaRPr lang="en-GB" altLang="en-US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A. In Christ </a:t>
            </a:r>
          </a:p>
          <a:p>
            <a:pPr>
              <a:buFontTx/>
              <a:buNone/>
            </a:pPr>
            <a:endParaRPr lang="en-GB" altLang="en-US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	I am righteous before God</a:t>
            </a: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	</a:t>
            </a: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	and heir to life everlasting.</a:t>
            </a:r>
          </a:p>
        </p:txBody>
      </p:sp>
      <p:sp>
        <p:nvSpPr>
          <p:cNvPr id="1014788" name="AutoShape 4"/>
          <p:cNvSpPr>
            <a:spLocks noChangeArrowheads="1"/>
          </p:cNvSpPr>
          <p:nvPr/>
        </p:nvSpPr>
        <p:spPr bwMode="auto">
          <a:xfrm>
            <a:off x="2771800" y="1704143"/>
            <a:ext cx="1295400" cy="457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89" name="Line 5"/>
          <p:cNvSpPr>
            <a:spLocks noChangeShapeType="1"/>
          </p:cNvSpPr>
          <p:nvPr/>
        </p:nvSpPr>
        <p:spPr bwMode="auto">
          <a:xfrm>
            <a:off x="4067200" y="1905000"/>
            <a:ext cx="1876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90" name="AutoShape 6"/>
          <p:cNvSpPr>
            <a:spLocks noChangeArrowheads="1"/>
          </p:cNvSpPr>
          <p:nvPr/>
        </p:nvSpPr>
        <p:spPr bwMode="auto">
          <a:xfrm>
            <a:off x="5943600" y="1219200"/>
            <a:ext cx="2895600" cy="11620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altLang="en-US">
                <a:solidFill>
                  <a:schemeClr val="tx1"/>
                </a:solidFill>
              </a:rPr>
              <a:t>Everything that is outlined in the Apostles’Creed</a:t>
            </a:r>
          </a:p>
        </p:txBody>
      </p:sp>
      <p:sp>
        <p:nvSpPr>
          <p:cNvPr id="1014792" name="AutoShape 8"/>
          <p:cNvSpPr>
            <a:spLocks noChangeArrowheads="1"/>
          </p:cNvSpPr>
          <p:nvPr/>
        </p:nvSpPr>
        <p:spPr bwMode="auto">
          <a:xfrm>
            <a:off x="6019800" y="3657600"/>
            <a:ext cx="2895600" cy="62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altLang="en-US">
                <a:solidFill>
                  <a:schemeClr val="tx1"/>
                </a:solidFill>
              </a:rPr>
              <a:t>Forgiven, justified</a:t>
            </a:r>
          </a:p>
        </p:txBody>
      </p:sp>
      <p:sp>
        <p:nvSpPr>
          <p:cNvPr id="1014793" name="AutoShape 9"/>
          <p:cNvSpPr>
            <a:spLocks noChangeArrowheads="1"/>
          </p:cNvSpPr>
          <p:nvPr/>
        </p:nvSpPr>
        <p:spPr bwMode="auto">
          <a:xfrm>
            <a:off x="6019800" y="4724400"/>
            <a:ext cx="2895600" cy="62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altLang="en-US">
                <a:solidFill>
                  <a:schemeClr val="tx1"/>
                </a:solidFill>
              </a:rPr>
              <a:t>Renewed, sanctified</a:t>
            </a:r>
          </a:p>
        </p:txBody>
      </p:sp>
      <p:sp>
        <p:nvSpPr>
          <p:cNvPr id="1014795" name="Line 11"/>
          <p:cNvSpPr>
            <a:spLocks noChangeShapeType="1"/>
          </p:cNvSpPr>
          <p:nvPr/>
        </p:nvSpPr>
        <p:spPr bwMode="auto">
          <a:xfrm>
            <a:off x="4499992" y="5013169"/>
            <a:ext cx="1519808" cy="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96" name="Line 12"/>
          <p:cNvSpPr>
            <a:spLocks noChangeShapeType="1"/>
          </p:cNvSpPr>
          <p:nvPr/>
        </p:nvSpPr>
        <p:spPr bwMode="auto">
          <a:xfrm>
            <a:off x="4499992" y="3962399"/>
            <a:ext cx="1519808" cy="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 dirty="0"/>
              <a:t>Bible Study: John 3:16-21</a:t>
            </a:r>
          </a:p>
        </p:txBody>
      </p:sp>
      <p:sp>
        <p:nvSpPr>
          <p:cNvPr id="102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1. Whoever believes in the Son </a:t>
            </a:r>
          </a:p>
          <a:p>
            <a:pPr>
              <a:buFontTx/>
              <a:buNone/>
            </a:pPr>
            <a:r>
              <a:rPr lang="en-GB" altLang="en-US" dirty="0"/>
              <a:t>2. To condemn the world</a:t>
            </a:r>
          </a:p>
          <a:p>
            <a:pPr>
              <a:buFontTx/>
              <a:buNone/>
            </a:pPr>
            <a:r>
              <a:rPr lang="en-GB" altLang="en-US" dirty="0"/>
              <a:t>3. To save the world</a:t>
            </a:r>
          </a:p>
          <a:p>
            <a:pPr>
              <a:buFontTx/>
              <a:buNone/>
            </a:pPr>
            <a:r>
              <a:rPr lang="en-GB" altLang="en-US" dirty="0"/>
              <a:t>4. Whoever believes in the Son</a:t>
            </a:r>
          </a:p>
          <a:p>
            <a:pPr>
              <a:buFontTx/>
              <a:buNone/>
            </a:pPr>
            <a:r>
              <a:rPr lang="en-GB" altLang="en-US" dirty="0"/>
              <a:t>5. Whoever does not believe in the Son</a:t>
            </a:r>
          </a:p>
          <a:p>
            <a:pPr>
              <a:buFontTx/>
              <a:buNone/>
            </a:pPr>
            <a:r>
              <a:rPr lang="en-GB" altLang="en-US" dirty="0"/>
              <a:t>6. Everyone who does wicked things</a:t>
            </a:r>
          </a:p>
          <a:p>
            <a:pPr>
              <a:buFontTx/>
              <a:buNone/>
            </a:pPr>
            <a:r>
              <a:rPr lang="en-GB" altLang="en-US" dirty="0"/>
              <a:t>7. Whoever does what is true</a:t>
            </a:r>
          </a:p>
          <a:p>
            <a:pPr>
              <a:buFontTx/>
              <a:buNone/>
            </a:pPr>
            <a:r>
              <a:rPr lang="en-GB" altLang="en-US" dirty="0"/>
              <a:t>8. That his works have been carried out in God</a:t>
            </a:r>
          </a:p>
          <a:p>
            <a:pPr>
              <a:buFontTx/>
              <a:buNone/>
            </a:pPr>
            <a:r>
              <a:rPr lang="en-GB" altLang="en-US" dirty="0"/>
              <a:t>9. The Father sent the Son, the Son became our Saviour, and the Spirit works faith in us.</a:t>
            </a:r>
          </a:p>
        </p:txBody>
      </p:sp>
      <p:pic>
        <p:nvPicPr>
          <p:cNvPr id="1022980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11851</TotalTime>
  <Words>982</Words>
  <Application>Microsoft Office PowerPoint</Application>
  <PresentationFormat>On-screen Show (4:3)</PresentationFormat>
  <Paragraphs>146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1_Office Theme</vt:lpstr>
      <vt:lpstr>Catechism  The Benefit of Faith</vt:lpstr>
      <vt:lpstr>Psalm 27:6</vt:lpstr>
      <vt:lpstr>Faith</vt:lpstr>
      <vt:lpstr>Faith</vt:lpstr>
      <vt:lpstr>The Benefit of Faith</vt:lpstr>
      <vt:lpstr>The Benefit of Faith</vt:lpstr>
      <vt:lpstr>The Benefit of Faith</vt:lpstr>
      <vt:lpstr>Catechism</vt:lpstr>
      <vt:lpstr>Bible Study: John 3:16-21</vt:lpstr>
      <vt:lpstr>Bible Study: John 3:16-21</vt:lpstr>
      <vt:lpstr>The Benefit of Faith</vt:lpstr>
      <vt:lpstr>The Benefit of Faith</vt:lpstr>
      <vt:lpstr>The Benefit of Faith</vt:lpstr>
      <vt:lpstr>The Benefit of Faith (2)</vt:lpstr>
      <vt:lpstr>Catechism</vt:lpstr>
      <vt:lpstr>The Reformation</vt:lpstr>
      <vt:lpstr>Luther at the Diet of Worms</vt:lpstr>
      <vt:lpstr>Belgic Confession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284</cp:revision>
  <cp:lastPrinted>2010-02-18T18:14:08Z</cp:lastPrinted>
  <dcterms:created xsi:type="dcterms:W3CDTF">2008-08-14T09:20:46Z</dcterms:created>
  <dcterms:modified xsi:type="dcterms:W3CDTF">2023-11-15T04:04:02Z</dcterms:modified>
</cp:coreProperties>
</file>