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1" r:id="rId2"/>
    <p:sldId id="1158" r:id="rId3"/>
    <p:sldId id="1143" r:id="rId4"/>
    <p:sldId id="1144" r:id="rId5"/>
    <p:sldId id="1145" r:id="rId6"/>
    <p:sldId id="1156" r:id="rId7"/>
    <p:sldId id="1157" r:id="rId8"/>
    <p:sldId id="1159" r:id="rId9"/>
    <p:sldId id="1146" r:id="rId10"/>
    <p:sldId id="1160" r:id="rId11"/>
    <p:sldId id="1148" r:id="rId12"/>
    <p:sldId id="1149" r:id="rId13"/>
    <p:sldId id="1150" r:id="rId14"/>
    <p:sldId id="1152" r:id="rId15"/>
    <p:sldId id="1151" r:id="rId16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33"/>
    <a:srgbClr val="993366"/>
    <a:srgbClr val="990000"/>
    <a:srgbClr val="FFFF99"/>
    <a:srgbClr val="FF0000"/>
    <a:srgbClr val="FFFF66"/>
    <a:srgbClr val="FFFF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B7CAB4-E815-43D5-93F7-674E8929F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07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EBD08E-7125-4C4B-947F-CE0DE7B4D4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2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548DC-5BEC-434D-9745-6CE19011E1F8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2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6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4850-A1A8-4FA8-9E05-FBCDBB6620E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7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38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76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92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5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0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99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73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4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4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0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5987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Benefit of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Lesson 11 – LD 23b-24</a:t>
            </a:r>
          </a:p>
          <a:p>
            <a:r>
              <a:rPr lang="en-GB" altLang="en-US" sz="2800" dirty="0"/>
              <a:t>By Faith, Not By 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62. Q. But why can our good works not be our righteousness before God, or at least a part of it?</a:t>
            </a:r>
          </a:p>
          <a:p>
            <a:pPr>
              <a:buFontTx/>
              <a:buNone/>
            </a:pPr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Because the righteousness which can stand before God’s judgment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must be absolutely perfect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and in complete agreement </a:t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i="1" dirty="0">
                <a:solidFill>
                  <a:srgbClr val="FFFF00"/>
                </a:solidFill>
              </a:rPr>
              <a:t>with the law of God,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whereas even our best works in this life are </a:t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i="1" dirty="0">
                <a:solidFill>
                  <a:srgbClr val="FFFF00"/>
                </a:solidFill>
              </a:rPr>
              <a:t>all imperfect and defiled with sin.</a:t>
            </a:r>
          </a:p>
        </p:txBody>
      </p:sp>
      <p:pic>
        <p:nvPicPr>
          <p:cNvPr id="1029129" name="Picture 9" descr="http://attipscast.files.wordpress.com/2011/03/thumbs_down_smiley2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96" y="5085184"/>
            <a:ext cx="1460427" cy="146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37" name="Picture 17" descr="http://images.sodahead.com/polls/002654515/3558851746_skotan_Thumbs_up_smiley_answer_1_x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98" y="3429000"/>
            <a:ext cx="1480725" cy="14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8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Hang on a minute...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Bible clearly teaches that there will be a reward for those who believe. Doesn’t that mean they are earning something?</a:t>
            </a:r>
          </a:p>
        </p:txBody>
      </p:sp>
      <p:sp>
        <p:nvSpPr>
          <p:cNvPr id="1030148" name="AutoShape 4"/>
          <p:cNvSpPr>
            <a:spLocks noChangeArrowheads="1"/>
          </p:cNvSpPr>
          <p:nvPr/>
        </p:nvSpPr>
        <p:spPr bwMode="auto">
          <a:xfrm>
            <a:off x="762000" y="1197352"/>
            <a:ext cx="719455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altLang="en-US" i="1" dirty="0"/>
              <a:t>[Jesus said:] </a:t>
            </a:r>
            <a:r>
              <a:rPr lang="en-CA" altLang="en-US" i="1" dirty="0"/>
              <a:t>Rejoice and be glad, for your reward is great in heaven			</a:t>
            </a:r>
            <a:r>
              <a:rPr lang="en-US" altLang="en-US" dirty="0"/>
              <a:t>Matthew 5:12a</a:t>
            </a:r>
          </a:p>
        </p:txBody>
      </p:sp>
      <p:sp>
        <p:nvSpPr>
          <p:cNvPr id="1030149" name="AutoShape 5"/>
          <p:cNvSpPr>
            <a:spLocks noChangeArrowheads="1"/>
          </p:cNvSpPr>
          <p:nvPr/>
        </p:nvSpPr>
        <p:spPr bwMode="auto">
          <a:xfrm>
            <a:off x="765175" y="2543563"/>
            <a:ext cx="7234238" cy="1751826"/>
          </a:xfrm>
          <a:prstGeom prst="horizontalScroll">
            <a:avLst>
              <a:gd name="adj" fmla="val 526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And without faith it is impossible to please him, for whoever would draw near to God must believe that he exists and that he rewards those who seek him.</a:t>
            </a:r>
          </a:p>
          <a:p>
            <a:pPr algn="r"/>
            <a:r>
              <a:rPr lang="en-US" altLang="en-US" dirty="0"/>
              <a:t>Hebrews 11:6</a:t>
            </a:r>
          </a:p>
        </p:txBody>
      </p:sp>
      <p:sp>
        <p:nvSpPr>
          <p:cNvPr id="1030151" name="AutoShape 7"/>
          <p:cNvSpPr>
            <a:spLocks noChangeArrowheads="1"/>
          </p:cNvSpPr>
          <p:nvPr/>
        </p:nvSpPr>
        <p:spPr bwMode="auto">
          <a:xfrm>
            <a:off x="6156176" y="1316872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00FF00">
              <a:alpha val="50000"/>
            </a:srgbClr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0152" name="AutoShape 8"/>
          <p:cNvSpPr>
            <a:spLocks noChangeArrowheads="1"/>
          </p:cNvSpPr>
          <p:nvPr/>
        </p:nvSpPr>
        <p:spPr bwMode="auto">
          <a:xfrm>
            <a:off x="3059832" y="3419476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00FF00">
              <a:alpha val="50000"/>
            </a:srgbClr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8" grpId="0" animBg="1" autoUpdateAnimBg="0"/>
      <p:bldP spid="1030149" grpId="0" animBg="1" autoUpdateAnimBg="0"/>
      <p:bldP spid="1030151" grpId="0" animBg="1"/>
      <p:bldP spid="1030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about the reward?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It is </a:t>
            </a:r>
            <a:r>
              <a:rPr lang="en-GB" altLang="en-US" dirty="0">
                <a:solidFill>
                  <a:srgbClr val="00FF00"/>
                </a:solidFill>
              </a:rPr>
              <a:t>true that God rewards those who believe.</a:t>
            </a:r>
          </a:p>
          <a:p>
            <a:pPr>
              <a:buFontTx/>
              <a:buNone/>
            </a:pPr>
            <a:r>
              <a:rPr lang="en-GB" altLang="en-US" dirty="0"/>
              <a:t>But it is </a:t>
            </a:r>
            <a:r>
              <a:rPr lang="en-GB" altLang="en-US" dirty="0">
                <a:solidFill>
                  <a:srgbClr val="00FF00"/>
                </a:solidFill>
              </a:rPr>
              <a:t>not true that He rewards their good works.</a:t>
            </a:r>
          </a:p>
          <a:p>
            <a:pPr>
              <a:buFontTx/>
              <a:buNone/>
            </a:pPr>
            <a:r>
              <a:rPr lang="en-GB" altLang="en-US" dirty="0"/>
              <a:t>This reward is </a:t>
            </a:r>
            <a:r>
              <a:rPr lang="en-GB" altLang="en-US" dirty="0">
                <a:solidFill>
                  <a:srgbClr val="00FF00"/>
                </a:solidFill>
              </a:rPr>
              <a:t>an undeserved, unmerited, not earned gift.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63. Q. But do our good works earn nothing, even though God promises to reward them in this life and the next?</a:t>
            </a:r>
          </a:p>
          <a:p>
            <a:pPr>
              <a:buFontTx/>
              <a:buNone/>
            </a:pPr>
            <a:endParaRPr lang="en-GB" altLang="en-US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A. This reward is not earned; it is a gift of grace.</a:t>
            </a:r>
            <a:endParaRPr lang="en-GB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So forget about good works?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A reward is always a good motivator for work.</a:t>
            </a:r>
          </a:p>
          <a:p>
            <a:pPr>
              <a:buFontTx/>
              <a:buNone/>
            </a:pPr>
            <a:r>
              <a:rPr lang="en-GB" altLang="en-US" i="1" dirty="0"/>
              <a:t>	If in a race, everybody wins a price, would you still do your best to win the race?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The idea may arise: if good works are not rewarded why bother?</a:t>
            </a:r>
          </a:p>
          <a:p>
            <a:pPr>
              <a:buFontTx/>
              <a:buNone/>
            </a:pPr>
            <a:r>
              <a:rPr lang="en-GB" altLang="en-US" dirty="0"/>
              <a:t>And this would make church people careless and wicked.</a:t>
            </a:r>
          </a:p>
        </p:txBody>
      </p:sp>
      <p:pic>
        <p:nvPicPr>
          <p:cNvPr id="103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447800"/>
            <a:ext cx="355917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64. Q. Does this teaching not make people careless and wicked?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No.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It is impossible that those grafted into Christ by true faith should not bring forth fruits of thankfulness.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0125"/>
            <a:ext cx="6781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/>
              <a:t>Good works still in the picture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While good works </a:t>
            </a:r>
            <a:r>
              <a:rPr lang="en-GB" altLang="en-US" dirty="0">
                <a:solidFill>
                  <a:srgbClr val="00FF00"/>
                </a:solidFill>
              </a:rPr>
              <a:t>do not save, they will be present in the life of all believers.</a:t>
            </a:r>
          </a:p>
          <a:p>
            <a:pPr>
              <a:buFontTx/>
              <a:buNone/>
            </a:pPr>
            <a:r>
              <a:rPr lang="en-GB" altLang="en-US" dirty="0"/>
              <a:t>For the fruit of faith is</a:t>
            </a:r>
            <a:r>
              <a:rPr lang="en-GB" altLang="en-US" dirty="0">
                <a:solidFill>
                  <a:srgbClr val="00FF00"/>
                </a:solidFill>
              </a:rPr>
              <a:t> ALWAYS good works.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No good works means there is NO faith.</a:t>
            </a:r>
            <a:endParaRPr lang="en-GB" altLang="en-US" dirty="0"/>
          </a:p>
        </p:txBody>
      </p:sp>
      <p:pic>
        <p:nvPicPr>
          <p:cNvPr id="1033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57575"/>
            <a:ext cx="23622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221" name="AutoShape 5"/>
          <p:cNvSpPr>
            <a:spLocks noChangeArrowheads="1"/>
          </p:cNvSpPr>
          <p:nvPr/>
        </p:nvSpPr>
        <p:spPr bwMode="auto">
          <a:xfrm>
            <a:off x="0" y="3407152"/>
            <a:ext cx="662940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So also faith by itself, if it does not have works, is dead.					</a:t>
            </a:r>
            <a:r>
              <a:rPr lang="en-US" altLang="en-US" dirty="0"/>
              <a:t>James 2:17</a:t>
            </a:r>
          </a:p>
        </p:txBody>
      </p:sp>
      <p:sp>
        <p:nvSpPr>
          <p:cNvPr id="1033222" name="AutoShape 6"/>
          <p:cNvSpPr>
            <a:spLocks noChangeArrowheads="1"/>
          </p:cNvSpPr>
          <p:nvPr/>
        </p:nvSpPr>
        <p:spPr bwMode="auto">
          <a:xfrm>
            <a:off x="0" y="4677142"/>
            <a:ext cx="6689725" cy="2126516"/>
          </a:xfrm>
          <a:prstGeom prst="horizontalScroll">
            <a:avLst>
              <a:gd name="adj" fmla="val 4606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Can a fig tree, my brothers, bear olives, or a grapevine produce figs?</a:t>
            </a:r>
            <a:r>
              <a:rPr lang="en-GB" altLang="en-US" i="1" dirty="0"/>
              <a:t> … </a:t>
            </a:r>
            <a:r>
              <a:rPr lang="en-CA" altLang="en-US" i="1" dirty="0"/>
              <a:t>Who is wise and understanding among you? By his good conduct let him show his works in the meekness of wisdom.					</a:t>
            </a:r>
            <a:r>
              <a:rPr lang="en-US" altLang="en-US" dirty="0"/>
              <a:t>James 3:12-13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uiExpand="1" build="p"/>
      <p:bldP spid="1033221" grpId="0" animBg="1" autoUpdateAnimBg="0"/>
      <p:bldP spid="103322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28:6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19200"/>
            <a:ext cx="7668344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Faith clings to Jesus’ work alone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rests in him unceasing;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by its fruits true faith is known,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 love and hope increasing.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By faith alone we’re justified;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works serve the </a:t>
            </a:r>
            <a:r>
              <a:rPr lang="en-US" dirty="0" err="1">
                <a:solidFill>
                  <a:schemeClr val="tx1"/>
                </a:solidFill>
              </a:rPr>
              <a:t>neighbour</a:t>
            </a:r>
            <a:r>
              <a:rPr lang="en-US" dirty="0">
                <a:solidFill>
                  <a:schemeClr val="tx1"/>
                </a:solidFill>
              </a:rPr>
              <a:t> and supply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proof that faith is living.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74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Sola Fide - By Faith Alone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Faith are the arms by which we embrace Christ and all His benefits.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Faith is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NOT the </a:t>
            </a:r>
            <a:r>
              <a:rPr lang="en-GB" altLang="en-US" i="1" u="sng" dirty="0">
                <a:solidFill>
                  <a:srgbClr val="00FF00"/>
                </a:solidFill>
              </a:rPr>
              <a:t>grounds</a:t>
            </a:r>
            <a:r>
              <a:rPr lang="en-GB" altLang="en-US" dirty="0">
                <a:solidFill>
                  <a:srgbClr val="00FF00"/>
                </a:solidFill>
              </a:rPr>
              <a:t> of our salvation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BUT a </a:t>
            </a:r>
            <a:r>
              <a:rPr lang="en-GB" altLang="en-US" i="1" u="sng" dirty="0">
                <a:solidFill>
                  <a:srgbClr val="00FF00"/>
                </a:solidFill>
              </a:rPr>
              <a:t>means</a:t>
            </a:r>
            <a:r>
              <a:rPr lang="en-GB" altLang="en-US" dirty="0">
                <a:solidFill>
                  <a:srgbClr val="00FF00"/>
                </a:solidFill>
              </a:rPr>
              <a:t> in making salvation 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   our own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Our salvation depends entirely on what Christ has done and God is doing.</a:t>
            </a:r>
          </a:p>
        </p:txBody>
      </p:sp>
      <p:pic>
        <p:nvPicPr>
          <p:cNvPr id="1025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752600"/>
            <a:ext cx="2679700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29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61. Q. Why do you say that you are righteous only by faith?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Not that I am acceptable to God on account of the worthiness of my faith,</a:t>
            </a:r>
          </a:p>
          <a:p>
            <a:pPr lvl="2">
              <a:buFontTx/>
              <a:buNone/>
            </a:pPr>
            <a:r>
              <a:rPr lang="en-GB" altLang="en-US" sz="2800" i="1">
                <a:solidFill>
                  <a:srgbClr val="FFFF00"/>
                </a:solidFill>
              </a:rPr>
              <a:t>for only the satisfaction, righteousness, and holiness of Christ is my righteousness before God.</a:t>
            </a: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I can receive this righteousness and make it my own by faith only.</a:t>
            </a:r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But what about good works?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In most religions, </a:t>
            </a:r>
            <a:r>
              <a:rPr lang="en-GB" altLang="en-US" dirty="0">
                <a:solidFill>
                  <a:srgbClr val="00FF00"/>
                </a:solidFill>
              </a:rPr>
              <a:t>good works play an important role.</a:t>
            </a:r>
          </a:p>
          <a:p>
            <a:pPr>
              <a:buFontTx/>
              <a:buNone/>
            </a:pPr>
            <a:r>
              <a:rPr lang="en-GB" altLang="en-US" dirty="0"/>
              <a:t>Good works </a:t>
            </a:r>
            <a:r>
              <a:rPr lang="en-GB" altLang="en-US" dirty="0">
                <a:solidFill>
                  <a:srgbClr val="00FF00"/>
                </a:solidFill>
              </a:rPr>
              <a:t>are actions, behaviour which is in keeping with the religion.</a:t>
            </a:r>
          </a:p>
          <a:p>
            <a:pPr>
              <a:buFontTx/>
              <a:buNone/>
            </a:pPr>
            <a:r>
              <a:rPr lang="en-GB" altLang="en-US" dirty="0"/>
              <a:t>Such good works might be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- fulfilling the rites of the religion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- doing good things to other people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- having faith in God</a:t>
            </a: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56088"/>
            <a:ext cx="3200400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1547813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Works don’t earn salvation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No one is perfect, is able to do what God would have us do (Romans 3:20)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You won’t receive eternal life by living by the law.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Salvation comes through the instrument of faith. (Galatians 3:11</a:t>
            </a:r>
            <a:r>
              <a:rPr lang="en-US" altLang="en-US" dirty="0">
                <a:solidFill>
                  <a:srgbClr val="00FF00"/>
                </a:solidFill>
              </a:rPr>
              <a:t>)</a:t>
            </a:r>
            <a:endParaRPr lang="en-GB" altLang="en-US" dirty="0"/>
          </a:p>
        </p:txBody>
      </p:sp>
      <p:sp>
        <p:nvSpPr>
          <p:cNvPr id="1038340" name="AutoShape 4"/>
          <p:cNvSpPr>
            <a:spLocks noChangeArrowheads="1"/>
          </p:cNvSpPr>
          <p:nvPr/>
        </p:nvSpPr>
        <p:spPr bwMode="auto">
          <a:xfrm>
            <a:off x="730250" y="1125472"/>
            <a:ext cx="7194550" cy="967621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For by works of the law no human being will be justified in God’s sight.		 	                    </a:t>
            </a:r>
            <a:r>
              <a:rPr lang="en-US" altLang="en-US" dirty="0"/>
              <a:t>Romans 3:20</a:t>
            </a:r>
          </a:p>
        </p:txBody>
      </p:sp>
      <p:sp>
        <p:nvSpPr>
          <p:cNvPr id="1038341" name="AutoShape 5"/>
          <p:cNvSpPr>
            <a:spLocks noChangeArrowheads="1"/>
          </p:cNvSpPr>
          <p:nvPr/>
        </p:nvSpPr>
        <p:spPr bwMode="auto">
          <a:xfrm>
            <a:off x="685800" y="3482638"/>
            <a:ext cx="7239000" cy="139767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Now it is evident that no one is justified before God by the law, for “The righteous shall live by faith.”</a:t>
            </a:r>
          </a:p>
          <a:p>
            <a:pPr algn="r"/>
            <a:r>
              <a:rPr lang="en-US" altLang="en-US" dirty="0"/>
              <a:t>Galatians 3:11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uiExpand="1" build="p"/>
      <p:bldP spid="1038340" grpId="0" animBg="1" autoUpdateAnimBg="0"/>
      <p:bldP spid="103834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Rom 3:9-20, 27-30</a:t>
            </a:r>
          </a:p>
        </p:txBody>
      </p:sp>
      <p:pic>
        <p:nvPicPr>
          <p:cNvPr id="1039364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0" y="1371600"/>
            <a:ext cx="7130380" cy="53625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Rom 3:9-20, 27-30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No because </a:t>
            </a:r>
            <a:r>
              <a:rPr lang="en-US" altLang="en-US" dirty="0"/>
              <a:t>all </a:t>
            </a:r>
            <a:r>
              <a:rPr lang="en-GB" altLang="en-US" dirty="0"/>
              <a:t>are under sin.</a:t>
            </a:r>
          </a:p>
          <a:p>
            <a:pPr>
              <a:buFontTx/>
              <a:buNone/>
            </a:pPr>
            <a:r>
              <a:rPr lang="en-GB" altLang="en-US" dirty="0"/>
              <a:t>2. The Bible, the Old Testament. Most are from the Psalms.</a:t>
            </a:r>
          </a:p>
          <a:p>
            <a:pPr>
              <a:buFontTx/>
              <a:buNone/>
            </a:pPr>
            <a:r>
              <a:rPr lang="en-GB" altLang="en-US" dirty="0"/>
              <a:t>3. The whole world.</a:t>
            </a:r>
          </a:p>
          <a:p>
            <a:pPr>
              <a:buFontTx/>
              <a:buNone/>
            </a:pPr>
            <a:r>
              <a:rPr lang="en-GB" altLang="en-US" dirty="0"/>
              <a:t>4. No human being. (No one)</a:t>
            </a:r>
          </a:p>
          <a:p>
            <a:pPr>
              <a:buFontTx/>
              <a:buNone/>
            </a:pPr>
            <a:r>
              <a:rPr lang="en-GB" altLang="en-US" dirty="0"/>
              <a:t>5. It gives us knowledge of sin.</a:t>
            </a:r>
          </a:p>
          <a:p>
            <a:pPr>
              <a:buFontTx/>
              <a:buNone/>
            </a:pPr>
            <a:r>
              <a:rPr lang="en-GB" altLang="en-US" dirty="0"/>
              <a:t>6. By faith apart from works of </a:t>
            </a:r>
            <a:br>
              <a:rPr lang="en-GB" altLang="en-US" dirty="0"/>
            </a:br>
            <a:r>
              <a:rPr lang="en-GB" altLang="en-US" dirty="0"/>
              <a:t>the law</a:t>
            </a:r>
          </a:p>
          <a:p>
            <a:pPr>
              <a:buFontTx/>
              <a:buNone/>
            </a:pPr>
            <a:r>
              <a:rPr lang="en-GB" altLang="en-US" dirty="0"/>
              <a:t>7. No.</a:t>
            </a:r>
          </a:p>
        </p:txBody>
      </p:sp>
      <p:pic>
        <p:nvPicPr>
          <p:cNvPr id="1039364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48" y="4149080"/>
            <a:ext cx="3461136" cy="26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 what about good works?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Good works </a:t>
            </a:r>
            <a:r>
              <a:rPr lang="en-GB" altLang="en-US" dirty="0">
                <a:solidFill>
                  <a:srgbClr val="00FF00"/>
                </a:solidFill>
              </a:rPr>
              <a:t>cannot save us.</a:t>
            </a:r>
          </a:p>
          <a:p>
            <a:pPr>
              <a:buFontTx/>
              <a:buNone/>
            </a:pPr>
            <a:r>
              <a:rPr lang="en-GB" altLang="en-US" dirty="0"/>
              <a:t>For our works to pass God’s inspection and be approved, </a:t>
            </a:r>
            <a:r>
              <a:rPr lang="en-GB" altLang="en-US" dirty="0">
                <a:solidFill>
                  <a:srgbClr val="00FF00"/>
                </a:solidFill>
              </a:rPr>
              <a:t>they must be absolutely perfect.</a:t>
            </a:r>
          </a:p>
          <a:p>
            <a:pPr>
              <a:buFontTx/>
              <a:buNone/>
            </a:pPr>
            <a:r>
              <a:rPr lang="en-GB" altLang="en-US" dirty="0"/>
              <a:t>But even our best works </a:t>
            </a:r>
            <a:r>
              <a:rPr lang="en-GB" altLang="en-US" dirty="0">
                <a:solidFill>
                  <a:srgbClr val="00FF00"/>
                </a:solidFill>
              </a:rPr>
              <a:t>will be tainted with the sin of self-centred desires.</a:t>
            </a:r>
            <a:endParaRPr lang="en-GB" altLang="en-US" dirty="0"/>
          </a:p>
        </p:txBody>
      </p:sp>
      <p:pic>
        <p:nvPicPr>
          <p:cNvPr id="102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02" name="Text Box 6"/>
          <p:cNvSpPr txBox="1">
            <a:spLocks noChangeArrowheads="1"/>
          </p:cNvSpPr>
          <p:nvPr/>
        </p:nvSpPr>
        <p:spPr bwMode="auto">
          <a:xfrm>
            <a:off x="1341438" y="3932238"/>
            <a:ext cx="911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12900">
                <a:solidFill>
                  <a:srgbClr val="FF0000"/>
                </a:solidFill>
              </a:rPr>
              <a:t>?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1028103" name="Text Box 7"/>
          <p:cNvSpPr txBox="1">
            <a:spLocks noChangeArrowheads="1"/>
          </p:cNvSpPr>
          <p:nvPr/>
        </p:nvSpPr>
        <p:spPr bwMode="auto">
          <a:xfrm>
            <a:off x="3414713" y="3581400"/>
            <a:ext cx="178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189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GB" altLang="en-US">
              <a:solidFill>
                <a:srgbClr val="FF0000"/>
              </a:solidFill>
            </a:endParaRPr>
          </a:p>
        </p:txBody>
      </p:sp>
      <p:pic>
        <p:nvPicPr>
          <p:cNvPr id="1028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239000" y="43434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05" name="Oval 9"/>
          <p:cNvSpPr>
            <a:spLocks noChangeArrowheads="1"/>
          </p:cNvSpPr>
          <p:nvPr/>
        </p:nvSpPr>
        <p:spPr bwMode="auto">
          <a:xfrm>
            <a:off x="2971800" y="3657600"/>
            <a:ext cx="2743200" cy="28956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13111</TotalTime>
  <Words>917</Words>
  <Application>Microsoft Office PowerPoint</Application>
  <PresentationFormat>On-screen Show (4:3)</PresentationFormat>
  <Paragraphs>105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1_Office Theme</vt:lpstr>
      <vt:lpstr>Catechism  The Benefit of Faith</vt:lpstr>
      <vt:lpstr>Hymn 28:6</vt:lpstr>
      <vt:lpstr>Sola Fide - By Faith Alone</vt:lpstr>
      <vt:lpstr>Catechism</vt:lpstr>
      <vt:lpstr>But what about good works?</vt:lpstr>
      <vt:lpstr>Works don’t earn salvation</vt:lpstr>
      <vt:lpstr>Bible Study: Rom 3:9-20, 27-30</vt:lpstr>
      <vt:lpstr>Bible Study: Rom 3:9-20, 27-30</vt:lpstr>
      <vt:lpstr>So what about good works?</vt:lpstr>
      <vt:lpstr>Catechism</vt:lpstr>
      <vt:lpstr>Hang on a minute...</vt:lpstr>
      <vt:lpstr>What about the reward?</vt:lpstr>
      <vt:lpstr>So forget about good works?</vt:lpstr>
      <vt:lpstr>Catechism</vt:lpstr>
      <vt:lpstr>Good works still in the picture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285</cp:revision>
  <cp:lastPrinted>2010-02-18T18:14:08Z</cp:lastPrinted>
  <dcterms:created xsi:type="dcterms:W3CDTF">2008-08-14T09:20:46Z</dcterms:created>
  <dcterms:modified xsi:type="dcterms:W3CDTF">2023-11-22T03:45:36Z</dcterms:modified>
</cp:coreProperties>
</file>