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71" r:id="rId2"/>
    <p:sldId id="1120" r:id="rId3"/>
    <p:sldId id="1121" r:id="rId4"/>
    <p:sldId id="1125" r:id="rId5"/>
    <p:sldId id="1126" r:id="rId6"/>
    <p:sldId id="1127" r:id="rId7"/>
    <p:sldId id="1139" r:id="rId8"/>
    <p:sldId id="1129" r:id="rId9"/>
    <p:sldId id="1130" r:id="rId10"/>
    <p:sldId id="1131" r:id="rId11"/>
    <p:sldId id="1132" r:id="rId12"/>
    <p:sldId id="1140" r:id="rId13"/>
    <p:sldId id="1141" r:id="rId14"/>
    <p:sldId id="1133" r:id="rId15"/>
    <p:sldId id="1134" r:id="rId16"/>
    <p:sldId id="1135" r:id="rId17"/>
    <p:sldId id="1136" r:id="rId18"/>
    <p:sldId id="1137" r:id="rId19"/>
    <p:sldId id="1138" r:id="rId20"/>
  </p:sldIdLst>
  <p:sldSz cx="9144000" cy="6858000" type="screen4x3"/>
  <p:notesSz cx="9167813" cy="695007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>
          <p15:clr>
            <a:srgbClr val="A4A3A4"/>
          </p15:clr>
        </p15:guide>
        <p15:guide id="2" pos="28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00"/>
    <a:srgbClr val="FFFF99"/>
    <a:srgbClr val="FF0000"/>
    <a:srgbClr val="FFFF66"/>
    <a:srgbClr val="FFFF00"/>
    <a:srgbClr val="FF33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63220" autoAdjust="0"/>
  </p:normalViewPr>
  <p:slideViewPr>
    <p:cSldViewPr>
      <p:cViewPr varScale="1">
        <p:scale>
          <a:sx n="72" d="100"/>
          <a:sy n="72" d="100"/>
        </p:scale>
        <p:origin x="27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189"/>
        <p:guide pos="28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964540-8728-46D6-8D9D-BED037D6BF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928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30513" y="533400"/>
            <a:ext cx="3484562" cy="2613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3404" y="3305949"/>
            <a:ext cx="6675877" cy="31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36A1EA7-4DC0-42BD-BB19-7A0DF3BFA8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928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32B06-526A-4FA8-9A29-E6B8437133EE}" type="slidenum">
              <a:rPr lang="en-GB"/>
              <a:pPr/>
              <a:t>1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90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1EA7-4DC0-42BD-BB19-7A0DF3BFA84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519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1EA7-4DC0-42BD-BB19-7A0DF3BFA84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25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1EA7-4DC0-42BD-BB19-7A0DF3BFA84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490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Unwavering faith: always sure that God will come through</a:t>
            </a:r>
          </a:p>
          <a:p>
            <a:r>
              <a:rPr lang="en-CA" dirty="0"/>
              <a:t>Shaky faith: sometimes sure, sometimes not sure </a:t>
            </a:r>
          </a:p>
          <a:p>
            <a:r>
              <a:rPr lang="en-CA" dirty="0"/>
              <a:t>Great faith: God can do everything (centurion’s servant)</a:t>
            </a:r>
          </a:p>
          <a:p>
            <a:r>
              <a:rPr lang="en-CA" dirty="0"/>
              <a:t>Little faith: God cannot do everything (Peter on the water)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1EA7-4DC0-42BD-BB19-7A0DF3BFA84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164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1EA7-4DC0-42BD-BB19-7A0DF3BFA84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245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A1EA7-4DC0-42BD-BB19-7A0DF3BFA84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19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876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036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932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70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49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213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067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745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91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25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9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346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r>
              <a:rPr lang="en-GB"/>
              <a:t>Catechism </a:t>
            </a:r>
            <a:br>
              <a:rPr lang="en-GB"/>
            </a:br>
            <a:r>
              <a:rPr lang="en-GB"/>
              <a:t>The Need for Faith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305800" cy="17526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Lesson 9 – LD 7</a:t>
            </a:r>
          </a:p>
          <a:p>
            <a:r>
              <a:rPr lang="en-GB" dirty="0"/>
              <a:t>Absolutely Certain!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3" name="Rectangle 5"/>
          <p:cNvSpPr>
            <a:spLocks noChangeArrowheads="1"/>
          </p:cNvSpPr>
          <p:nvPr/>
        </p:nvSpPr>
        <p:spPr bwMode="auto">
          <a:xfrm>
            <a:off x="0" y="1371600"/>
            <a:ext cx="6400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That he was childless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Showed him the stars and reassured him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He believed God (had faith)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No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Yes 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- the family was to happen</a:t>
            </a:r>
            <a:endParaRPr lang="en-GB" altLang="en-US" dirty="0">
              <a:solidFill>
                <a:srgbClr val="00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Yes 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- God was not giving children</a:t>
            </a:r>
            <a:endParaRPr lang="en-GB" altLang="en-US" dirty="0">
              <a:solidFill>
                <a:srgbClr val="00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Yes 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- he did as Sarai suggested</a:t>
            </a:r>
            <a:endParaRPr lang="en-GB" altLang="en-US" dirty="0">
              <a:solidFill>
                <a:srgbClr val="00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GB" altLang="en-US" dirty="0">
              <a:solidFill>
                <a:srgbClr val="00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 dirty="0"/>
              <a:t>Bible Study: Abram 1</a:t>
            </a:r>
          </a:p>
        </p:txBody>
      </p:sp>
      <p:pic>
        <p:nvPicPr>
          <p:cNvPr id="1000451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Catechism\2005-2006 - Hoek\Ik Geloof 1\Abraham.JPG">
            <a:extLst>
              <a:ext uri="{FF2B5EF4-FFF2-40B4-BE49-F238E27FC236}">
                <a16:creationId xmlns:a16="http://schemas.microsoft.com/office/drawing/2014/main" id="{400044FC-8720-4057-AA95-815FDEB5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4749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2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0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0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0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0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0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0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0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45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 dirty="0"/>
              <a:t>Bible Study: Abram 1</a:t>
            </a:r>
          </a:p>
        </p:txBody>
      </p:sp>
      <p:pic>
        <p:nvPicPr>
          <p:cNvPr id="994307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4309" name="Rectangle 5"/>
          <p:cNvSpPr>
            <a:spLocks noChangeArrowheads="1"/>
          </p:cNvSpPr>
          <p:nvPr/>
        </p:nvSpPr>
        <p:spPr bwMode="auto">
          <a:xfrm>
            <a:off x="0" y="1371600"/>
            <a:ext cx="6400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86 years old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11 years ago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Faith waxes and wanes, i.e. sometimes it is stronger, sometimes it is weaker.</a:t>
            </a:r>
          </a:p>
        </p:txBody>
      </p:sp>
      <p:pic>
        <p:nvPicPr>
          <p:cNvPr id="7" name="Picture 6" descr="E:\Catechism\2005-2006 - Hoek\Ik Geloof 1\Abraham.JPG">
            <a:extLst>
              <a:ext uri="{FF2B5EF4-FFF2-40B4-BE49-F238E27FC236}">
                <a16:creationId xmlns:a16="http://schemas.microsoft.com/office/drawing/2014/main" id="{8CF9ED4E-27DB-4DA9-A7C2-4135F69CC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4749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61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430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nature of faith</a:t>
            </a:r>
          </a:p>
        </p:txBody>
      </p:sp>
      <p:sp>
        <p:nvSpPr>
          <p:cNvPr id="1005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Everybody’s faith experience is different, and no one is perfect.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Will God do it: </a:t>
            </a:r>
            <a:r>
              <a:rPr lang="en-GB" dirty="0">
                <a:solidFill>
                  <a:srgbClr val="00FF00"/>
                </a:solidFill>
              </a:rPr>
              <a:t>Unwavering </a:t>
            </a:r>
            <a:r>
              <a:rPr lang="en-GB" dirty="0"/>
              <a:t>faith is a </a:t>
            </a:r>
            <a:r>
              <a:rPr lang="en-GB" dirty="0">
                <a:solidFill>
                  <a:srgbClr val="00FF00"/>
                </a:solidFill>
              </a:rPr>
              <a:t>continuous line.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Will God do it: </a:t>
            </a:r>
            <a:r>
              <a:rPr lang="en-GB" dirty="0">
                <a:solidFill>
                  <a:srgbClr val="00FF00"/>
                </a:solidFill>
              </a:rPr>
              <a:t>Shaky </a:t>
            </a:r>
            <a:r>
              <a:rPr lang="en-GB" dirty="0"/>
              <a:t>faith is a </a:t>
            </a:r>
            <a:r>
              <a:rPr lang="en-GB" dirty="0">
                <a:solidFill>
                  <a:srgbClr val="00FF00"/>
                </a:solidFill>
              </a:rPr>
              <a:t>dashed line.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Can God do it: </a:t>
            </a:r>
            <a:r>
              <a:rPr lang="en-GB" dirty="0">
                <a:solidFill>
                  <a:srgbClr val="00FF00"/>
                </a:solidFill>
              </a:rPr>
              <a:t>Great </a:t>
            </a:r>
            <a:r>
              <a:rPr lang="en-GB" dirty="0"/>
              <a:t>faith is a </a:t>
            </a:r>
            <a:r>
              <a:rPr lang="en-GB" dirty="0">
                <a:solidFill>
                  <a:srgbClr val="00FF00"/>
                </a:solidFill>
              </a:rPr>
              <a:t>fat line: God can do much.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GB" dirty="0"/>
              <a:t>Can God do it: </a:t>
            </a:r>
            <a:r>
              <a:rPr lang="en-GB" dirty="0">
                <a:solidFill>
                  <a:srgbClr val="00FF00"/>
                </a:solidFill>
              </a:rPr>
              <a:t>Little </a:t>
            </a:r>
            <a:r>
              <a:rPr lang="en-GB" dirty="0"/>
              <a:t>faith is a </a:t>
            </a:r>
            <a:r>
              <a:rPr lang="en-GB" dirty="0">
                <a:solidFill>
                  <a:srgbClr val="00FF00"/>
                </a:solidFill>
              </a:rPr>
              <a:t>thin line: God is limited.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1005572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005573" name="Line 5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05574" name="Line 6"/>
          <p:cNvSpPr>
            <a:spLocks noChangeShapeType="1"/>
          </p:cNvSpPr>
          <p:nvPr/>
        </p:nvSpPr>
        <p:spPr bwMode="auto">
          <a:xfrm>
            <a:off x="0" y="4419600"/>
            <a:ext cx="9144000" cy="0"/>
          </a:xfrm>
          <a:prstGeom prst="line">
            <a:avLst/>
          </a:prstGeom>
          <a:noFill/>
          <a:ln w="38100">
            <a:solidFill>
              <a:srgbClr val="0099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05575" name="Line 7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2540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05576" name="Line 8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3175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749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00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00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100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00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571" grpId="0" uiExpand="1" build="p"/>
      <p:bldP spid="1005573" grpId="0" animBg="1"/>
      <p:bldP spid="1005574" grpId="0" animBg="1"/>
      <p:bldP spid="1005575" grpId="0" animBg="1"/>
      <p:bldP spid="10055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And life is ever changing…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1158971" y="3812084"/>
            <a:ext cx="1115616" cy="17512"/>
          </a:xfrm>
          <a:prstGeom prst="line">
            <a:avLst/>
          </a:prstGeom>
          <a:noFill/>
          <a:ln w="38100">
            <a:solidFill>
              <a:srgbClr val="0099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2274587" y="3779455"/>
            <a:ext cx="1115616" cy="0"/>
          </a:xfrm>
          <a:prstGeom prst="line">
            <a:avLst/>
          </a:prstGeom>
          <a:noFill/>
          <a:ln w="2540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7020272" y="3789040"/>
            <a:ext cx="1043608" cy="0"/>
          </a:xfrm>
          <a:prstGeom prst="line">
            <a:avLst/>
          </a:prstGeom>
          <a:noFill/>
          <a:ln w="3175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3601416" y="3797796"/>
            <a:ext cx="1115616" cy="0"/>
          </a:xfrm>
          <a:prstGeom prst="line">
            <a:avLst/>
          </a:prstGeom>
          <a:noFill/>
          <a:ln w="254000">
            <a:solidFill>
              <a:srgbClr val="0099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976664" y="3789040"/>
            <a:ext cx="1043608" cy="0"/>
          </a:xfrm>
          <a:prstGeom prst="line">
            <a:avLst/>
          </a:prstGeom>
          <a:noFill/>
          <a:ln w="3175">
            <a:solidFill>
              <a:srgbClr val="0099FF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59379" y="3829596"/>
            <a:ext cx="899592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4861048" y="3789040"/>
            <a:ext cx="1115616" cy="17512"/>
          </a:xfrm>
          <a:prstGeom prst="line">
            <a:avLst/>
          </a:prstGeom>
          <a:noFill/>
          <a:ln w="38100">
            <a:solidFill>
              <a:srgbClr val="0099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8063880" y="3797796"/>
            <a:ext cx="899592" cy="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73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 dirty="0"/>
              <a:t>Bible Study: Abram 2</a:t>
            </a:r>
          </a:p>
        </p:txBody>
      </p:sp>
      <p:pic>
        <p:nvPicPr>
          <p:cNvPr id="995331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53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3230563" cy="419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533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3090863" cy="319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40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9" name="Rectangle 5"/>
          <p:cNvSpPr>
            <a:spLocks noChangeArrowheads="1"/>
          </p:cNvSpPr>
          <p:nvPr/>
        </p:nvSpPr>
        <p:spPr bwMode="auto">
          <a:xfrm>
            <a:off x="0" y="1371600"/>
            <a:ext cx="6400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99 years old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24 years ago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Confirm the covenant by changing the names of Abram and Sarai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Give the sign and seal of circumcision as a constant reminder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Next year, this time, you will have a child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She laughed - disbelief</a:t>
            </a:r>
          </a:p>
        </p:txBody>
      </p:sp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 dirty="0"/>
              <a:t>Bible Study: Abram 2</a:t>
            </a:r>
          </a:p>
        </p:txBody>
      </p:sp>
      <p:pic>
        <p:nvPicPr>
          <p:cNvPr id="999427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Catechism\2005-2006 - Hoek\Ik Geloof 1\Abraham.JPG">
            <a:extLst>
              <a:ext uri="{FF2B5EF4-FFF2-40B4-BE49-F238E27FC236}">
                <a16:creationId xmlns:a16="http://schemas.microsoft.com/office/drawing/2014/main" id="{9811309A-930F-4572-90B3-F8EE9117E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4749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9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9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9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9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9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9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42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 dirty="0"/>
              <a:t>Bible Study: Abram 2</a:t>
            </a:r>
          </a:p>
        </p:txBody>
      </p:sp>
      <p:pic>
        <p:nvPicPr>
          <p:cNvPr id="996355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6357" name="Rectangle 5"/>
          <p:cNvSpPr>
            <a:spLocks noChangeArrowheads="1"/>
          </p:cNvSpPr>
          <p:nvPr/>
        </p:nvSpPr>
        <p:spPr bwMode="auto">
          <a:xfrm>
            <a:off x="0" y="1371600"/>
            <a:ext cx="6400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He was gracious and did as promised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Sacrifice Isaac.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Yes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That Abraham trusted and obeyed God.</a:t>
            </a:r>
          </a:p>
        </p:txBody>
      </p:sp>
      <p:pic>
        <p:nvPicPr>
          <p:cNvPr id="7" name="Picture 6" descr="E:\Catechism\2005-2006 - Hoek\Ik Geloof 1\Abraham.JPG">
            <a:extLst>
              <a:ext uri="{FF2B5EF4-FFF2-40B4-BE49-F238E27FC236}">
                <a16:creationId xmlns:a16="http://schemas.microsoft.com/office/drawing/2014/main" id="{745D7843-72C3-4BC5-94F7-6E618B9A9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4749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77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6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6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6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35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/>
              <a:t>Abraham believed</a:t>
            </a:r>
          </a:p>
        </p:txBody>
      </p:sp>
      <p:pic>
        <p:nvPicPr>
          <p:cNvPr id="997379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7381" name="Rectangle 5"/>
          <p:cNvSpPr>
            <a:spLocks noChangeArrowheads="1"/>
          </p:cNvSpPr>
          <p:nvPr/>
        </p:nvSpPr>
        <p:spPr bwMode="auto">
          <a:xfrm>
            <a:off x="0" y="1371600"/>
            <a:ext cx="6400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apostle Paul uses the faith of Abraham as an illustration.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read together Romans 4:18-21.</a:t>
            </a:r>
          </a:p>
        </p:txBody>
      </p:sp>
      <p:sp>
        <p:nvSpPr>
          <p:cNvPr id="997382" name="Rectangle 6"/>
          <p:cNvSpPr>
            <a:spLocks noChangeArrowheads="1"/>
          </p:cNvSpPr>
          <p:nvPr/>
        </p:nvSpPr>
        <p:spPr bwMode="auto">
          <a:xfrm>
            <a:off x="1115616" y="3356992"/>
            <a:ext cx="5285184" cy="349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113? – Abram is unbelievably certain (sacrifice of Isaac)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– Abram did not waver in his faith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86 - Abram was still somewhat unsure.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 – Abram trusted and obeyed, but had to learn lots yet!</a:t>
            </a:r>
          </a:p>
          <a:p>
            <a:pPr marL="342900" indent="-342900" algn="l">
              <a:spcBef>
                <a:spcPct val="20000"/>
              </a:spcBef>
            </a:pPr>
            <a:endParaRPr lang="en-GB" sz="2800" dirty="0">
              <a:solidFill>
                <a:srgbClr val="00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lang="en-GB" sz="2800" dirty="0">
              <a:solidFill>
                <a:srgbClr val="00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51520" y="5733256"/>
            <a:ext cx="504056" cy="977553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1520" y="4961772"/>
            <a:ext cx="504056" cy="9155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51520" y="4206416"/>
            <a:ext cx="504056" cy="108012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51520" y="3434932"/>
            <a:ext cx="504056" cy="108012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12" name="Picture 6" descr="E:\Catechism\2005-2006 - Hoek\Ik Geloof 1\Abraham.JPG">
            <a:extLst>
              <a:ext uri="{FF2B5EF4-FFF2-40B4-BE49-F238E27FC236}">
                <a16:creationId xmlns:a16="http://schemas.microsoft.com/office/drawing/2014/main" id="{ED45AA0E-48CD-4C1B-8288-043FA7423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4749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88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82" grpId="0" build="p"/>
      <p:bldP spid="2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Catechism</a:t>
            </a:r>
          </a:p>
        </p:txBody>
      </p:sp>
      <p:sp>
        <p:nvSpPr>
          <p:cNvPr id="1004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21. Q. </a:t>
            </a:r>
            <a:r>
              <a:rPr lang="en-GB" altLang="en-US" i="1">
                <a:solidFill>
                  <a:srgbClr val="FFFF00"/>
                </a:solidFill>
              </a:rPr>
              <a:t>What is true faith?</a:t>
            </a:r>
          </a:p>
          <a:p>
            <a:pPr>
              <a:buFontTx/>
              <a:buNone/>
            </a:pPr>
            <a:endParaRPr lang="en-GB" altLang="en-US" i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A. True faith is a sure knowledge whereby I accept as true all that God has revealed to us in His Word.</a:t>
            </a: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At the same time it is a firm confidence that</a:t>
            </a: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		not only to others, but also to me,</a:t>
            </a: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God has granted forgiveness of sins, everlasting righteousness, and salvation, out of mere grace, only for the sake of Christ’s merits.</a:t>
            </a:r>
          </a:p>
          <a:p>
            <a:pPr>
              <a:buFontTx/>
              <a:buNone/>
            </a:pPr>
            <a:r>
              <a:rPr lang="en-GB" altLang="en-US" i="1" dirty="0">
                <a:solidFill>
                  <a:srgbClr val="FFFF00"/>
                </a:solidFill>
              </a:rPr>
              <a:t>This faith the Holy Spirit works in my heart by the gospel.</a:t>
            </a:r>
            <a:endParaRPr lang="en-GB" altLang="en-US" i="1" dirty="0"/>
          </a:p>
        </p:txBody>
      </p:sp>
    </p:spTree>
    <p:extLst>
      <p:ext uri="{BB962C8B-B14F-4D97-AF65-F5344CB8AC3E}">
        <p14:creationId xmlns:p14="http://schemas.microsoft.com/office/powerpoint/2010/main" val="139134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God’s promise to you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Abraham received a special promise. </a:t>
            </a:r>
            <a:r>
              <a:rPr lang="en-GB" dirty="0">
                <a:solidFill>
                  <a:srgbClr val="00FF00"/>
                </a:solidFill>
              </a:rPr>
              <a:t>So did all of us here. </a:t>
            </a:r>
          </a:p>
          <a:p>
            <a:pPr>
              <a:buFontTx/>
              <a:buNone/>
            </a:pPr>
            <a:r>
              <a:rPr lang="en-GB" dirty="0"/>
              <a:t>As God promised to be Abraham’s God, </a:t>
            </a:r>
            <a:r>
              <a:rPr lang="en-GB" dirty="0">
                <a:solidFill>
                  <a:srgbClr val="00FF00"/>
                </a:solidFill>
              </a:rPr>
              <a:t>so God has promised to be our God.</a:t>
            </a:r>
          </a:p>
          <a:p>
            <a:pPr>
              <a:buFontTx/>
              <a:buNone/>
            </a:pPr>
            <a:r>
              <a:rPr lang="en-GB" dirty="0"/>
              <a:t>We had it illustrated and sealed </a:t>
            </a:r>
            <a:r>
              <a:rPr lang="en-GB" dirty="0">
                <a:solidFill>
                  <a:srgbClr val="00FF00"/>
                </a:solidFill>
              </a:rPr>
              <a:t>through baptism.</a:t>
            </a:r>
          </a:p>
          <a:p>
            <a:pPr>
              <a:buFontTx/>
              <a:buNone/>
            </a:pPr>
            <a:r>
              <a:rPr lang="en-GB" dirty="0"/>
              <a:t>Like Abraham, </a:t>
            </a:r>
            <a:r>
              <a:rPr lang="en-GB" dirty="0">
                <a:solidFill>
                  <a:srgbClr val="00FF00"/>
                </a:solidFill>
              </a:rPr>
              <a:t>we are to trust and obey.</a:t>
            </a:r>
          </a:p>
          <a:p>
            <a:pPr>
              <a:buFontTx/>
              <a:buNone/>
            </a:pPr>
            <a:r>
              <a:rPr lang="en-GB" dirty="0"/>
              <a:t>That’s not easy, </a:t>
            </a:r>
            <a:r>
              <a:rPr lang="en-GB" dirty="0">
                <a:solidFill>
                  <a:srgbClr val="00FF00"/>
                </a:solidFill>
              </a:rPr>
              <a:t>it takes many struggles and we’ll never be perfect in this life!</a:t>
            </a:r>
          </a:p>
          <a:p>
            <a:pPr>
              <a:buFontTx/>
              <a:buNone/>
            </a:pPr>
            <a:r>
              <a:rPr lang="en-GB" dirty="0"/>
              <a:t>But </a:t>
            </a:r>
            <a:r>
              <a:rPr lang="en-GB" dirty="0">
                <a:solidFill>
                  <a:srgbClr val="00FF00"/>
                </a:solidFill>
              </a:rPr>
              <a:t>God will help us improve, 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</a:t>
            </a:r>
            <a:r>
              <a:rPr lang="en-GB" dirty="0"/>
              <a:t>through </a:t>
            </a:r>
            <a:r>
              <a:rPr lang="en-GB" dirty="0">
                <a:solidFill>
                  <a:srgbClr val="00FF00"/>
                </a:solidFill>
              </a:rPr>
              <a:t>Christ and His Spirit!</a:t>
            </a:r>
          </a:p>
          <a:p>
            <a:pPr>
              <a:buFontTx/>
              <a:buNone/>
            </a:pP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998404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5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Trust and Obey </a:t>
            </a:r>
            <a:r>
              <a:rPr lang="en-GB" b="1" u="sng"/>
              <a:t>1</a:t>
            </a:r>
            <a:r>
              <a:rPr lang="en-GB"/>
              <a:t>,2</a:t>
            </a:r>
          </a:p>
        </p:txBody>
      </p:sp>
      <p:sp>
        <p:nvSpPr>
          <p:cNvPr id="1001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/>
              <a:t>When we walk with the Lord in the light of His Word,</a:t>
            </a:r>
          </a:p>
          <a:p>
            <a:pPr>
              <a:buFontTx/>
              <a:buNone/>
            </a:pPr>
            <a:r>
              <a:rPr lang="en-GB"/>
              <a:t>What a glory He sheds on our way!</a:t>
            </a:r>
          </a:p>
          <a:p>
            <a:pPr>
              <a:buFontTx/>
              <a:buNone/>
            </a:pPr>
            <a:r>
              <a:rPr lang="en-GB"/>
              <a:t>While we do His good will, He abides with us still,</a:t>
            </a:r>
          </a:p>
          <a:p>
            <a:pPr>
              <a:buFontTx/>
              <a:buNone/>
            </a:pPr>
            <a:r>
              <a:rPr lang="en-GB"/>
              <a:t>And with all who will trust and obey.</a:t>
            </a:r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r>
              <a:rPr lang="en-GB"/>
              <a:t>Refrain</a:t>
            </a:r>
          </a:p>
          <a:p>
            <a:pPr>
              <a:buFontTx/>
              <a:buNone/>
            </a:pPr>
            <a:r>
              <a:rPr lang="en-GB"/>
              <a:t>Trust and obey, for there’s no other way</a:t>
            </a:r>
          </a:p>
          <a:p>
            <a:pPr>
              <a:buFontTx/>
              <a:buNone/>
            </a:pPr>
            <a:r>
              <a:rPr lang="en-GB"/>
              <a:t>To be happy in Jesus, but to trust and obey.</a:t>
            </a:r>
          </a:p>
          <a:p>
            <a:pPr>
              <a:buFontTx/>
              <a:buNone/>
            </a:pP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Trust and Obey 1,</a:t>
            </a:r>
            <a:r>
              <a:rPr lang="en-GB" b="1" u="sng"/>
              <a:t>2</a:t>
            </a:r>
            <a:endParaRPr lang="en-GB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/>
              <a:t>Not a shadow can rise, not a cloud in the skies,</a:t>
            </a:r>
          </a:p>
          <a:p>
            <a:pPr>
              <a:buFontTx/>
              <a:buNone/>
            </a:pPr>
            <a:r>
              <a:rPr lang="en-GB"/>
              <a:t>But His smile quickly drives it away;</a:t>
            </a:r>
          </a:p>
          <a:p>
            <a:pPr>
              <a:buFontTx/>
              <a:buNone/>
            </a:pPr>
            <a:r>
              <a:rPr lang="en-GB"/>
              <a:t>Not a doubt or a fear, not a sigh or a tear,</a:t>
            </a:r>
          </a:p>
          <a:p>
            <a:pPr>
              <a:buFontTx/>
              <a:buNone/>
            </a:pPr>
            <a:r>
              <a:rPr lang="en-GB"/>
              <a:t>Can abide while we trust and obey.</a:t>
            </a:r>
          </a:p>
          <a:p>
            <a:pPr>
              <a:buFontTx/>
              <a:buNone/>
            </a:pPr>
            <a:endParaRPr lang="en-GB"/>
          </a:p>
          <a:p>
            <a:pPr>
              <a:buFontTx/>
              <a:buNone/>
            </a:pPr>
            <a:r>
              <a:rPr lang="en-GB"/>
              <a:t>Refrain</a:t>
            </a:r>
          </a:p>
          <a:p>
            <a:pPr>
              <a:buFontTx/>
              <a:buNone/>
            </a:pPr>
            <a:r>
              <a:rPr lang="en-GB"/>
              <a:t>Trust and obey, for there’s no other way</a:t>
            </a:r>
          </a:p>
          <a:p>
            <a:pPr>
              <a:buFontTx/>
              <a:buNone/>
            </a:pPr>
            <a:r>
              <a:rPr lang="en-GB"/>
              <a:t>To be happy in Jesus, but to trust and obey.</a:t>
            </a:r>
          </a:p>
          <a:p>
            <a:pPr>
              <a:buFontTx/>
              <a:buNone/>
            </a:pP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0039" name="Object 7"/>
          <p:cNvGraphicFramePr>
            <a:graphicFrameLocks noChangeAspect="1"/>
          </p:cNvGraphicFramePr>
          <p:nvPr/>
        </p:nvGraphicFramePr>
        <p:xfrm>
          <a:off x="6324600" y="3124200"/>
          <a:ext cx="2819400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066" name="Slide" r:id="rId3" imgW="4515580" imgH="3407015" progId="PowerPoint.Slide.8">
                  <p:embed/>
                </p:oleObj>
              </mc:Choice>
              <mc:Fallback>
                <p:oleObj name="Slide" r:id="rId3" imgW="4515580" imgH="3407015" progId="PowerPoint.Slide.8">
                  <p:embed/>
                  <p:pic>
                    <p:nvPicPr>
                      <p:cNvPr id="9400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124200"/>
                        <a:ext cx="2819400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/>
              <a:t>What we have seen so far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572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/>
              <a:t>We are all sinful</a:t>
            </a:r>
          </a:p>
          <a:p>
            <a:pPr>
              <a:buFontTx/>
              <a:buNone/>
            </a:pPr>
            <a:r>
              <a:rPr lang="en-GB" altLang="en-US" dirty="0"/>
              <a:t>God is just: sin will be punished.</a:t>
            </a:r>
          </a:p>
          <a:p>
            <a:pPr>
              <a:buFontTx/>
              <a:buNone/>
            </a:pPr>
            <a:r>
              <a:rPr lang="en-GB" altLang="en-US" dirty="0"/>
              <a:t>Atonement is only possible by complete payment.</a:t>
            </a:r>
          </a:p>
          <a:p>
            <a:pPr>
              <a:buFontTx/>
              <a:buNone/>
            </a:pPr>
            <a:r>
              <a:rPr lang="en-GB" altLang="en-US" dirty="0"/>
              <a:t>Neither we humans nor another creature can pay that price.</a:t>
            </a: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But Jesus the Christ did!</a:t>
            </a:r>
          </a:p>
          <a:p>
            <a:pPr>
              <a:buFontTx/>
              <a:buNone/>
            </a:pPr>
            <a:r>
              <a:rPr lang="en-US" altLang="en-US" dirty="0"/>
              <a:t>The Gospel tells us so</a:t>
            </a:r>
          </a:p>
          <a:p>
            <a:pPr>
              <a:buFontTx/>
              <a:buNone/>
            </a:pPr>
            <a:endParaRPr lang="en-GB" altLang="en-US" dirty="0"/>
          </a:p>
        </p:txBody>
      </p:sp>
      <p:pic>
        <p:nvPicPr>
          <p:cNvPr id="940036" name="Picture 4" descr="E:\Catechism\2005-2006 - Hoek\Ik Geloof 1\Adam, Eve and Snak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0"/>
            <a:ext cx="19526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00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21574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004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16538"/>
            <a:ext cx="2057400" cy="154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79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Is everybody saved?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22860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No. Only true believers </a:t>
            </a:r>
            <a:r>
              <a:rPr lang="en-GB" altLang="en-US" dirty="0"/>
              <a:t>are saved</a:t>
            </a:r>
            <a:r>
              <a:rPr lang="en-GB" altLang="en-US" dirty="0">
                <a:solidFill>
                  <a:srgbClr val="00FF00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GB" altLang="en-US" dirty="0"/>
              <a:t>That is, those who </a:t>
            </a:r>
            <a:r>
              <a:rPr lang="en-GB" altLang="en-US" dirty="0">
                <a:solidFill>
                  <a:srgbClr val="00FF00"/>
                </a:solidFill>
              </a:rPr>
              <a:t>trust God for care, salvation and renewal, and thus live in obedience to Him.</a:t>
            </a:r>
          </a:p>
          <a:p>
            <a:pPr>
              <a:buFontTx/>
              <a:buNone/>
            </a:pPr>
            <a:r>
              <a:rPr lang="en-GB" altLang="en-US" dirty="0"/>
              <a:t>Those who </a:t>
            </a:r>
            <a:r>
              <a:rPr lang="en-GB" altLang="en-US" dirty="0">
                <a:solidFill>
                  <a:srgbClr val="00FF00"/>
                </a:solidFill>
              </a:rPr>
              <a:t>don’t trust God and don’t obey Him, want nothing to do with God, and God lets it be that way.</a:t>
            </a:r>
          </a:p>
          <a:p>
            <a:pPr>
              <a:buFontTx/>
              <a:buNone/>
            </a:pPr>
            <a:endParaRPr lang="en-GB" altLang="en-US" dirty="0"/>
          </a:p>
        </p:txBody>
      </p:sp>
      <p:sp>
        <p:nvSpPr>
          <p:cNvPr id="991236" name="Rectangle 4"/>
          <p:cNvSpPr>
            <a:spLocks noChangeArrowheads="1"/>
          </p:cNvSpPr>
          <p:nvPr/>
        </p:nvSpPr>
        <p:spPr bwMode="auto">
          <a:xfrm>
            <a:off x="838200" y="4191000"/>
            <a:ext cx="3962400" cy="24542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Tx/>
              <a:buNone/>
            </a:pPr>
            <a:r>
              <a:rPr lang="nl-NL" altLang="en-US" sz="2800">
                <a:solidFill>
                  <a:srgbClr val="000000"/>
                </a:solidFill>
              </a:rPr>
              <a:t>God</a:t>
            </a:r>
          </a:p>
          <a:p>
            <a:pPr algn="ctr">
              <a:buFontTx/>
              <a:buNone/>
            </a:pPr>
            <a:r>
              <a:rPr lang="nl-NL" altLang="en-US" sz="2800">
                <a:solidFill>
                  <a:srgbClr val="000000"/>
                </a:solidFill>
              </a:rPr>
              <a:t>+</a:t>
            </a:r>
          </a:p>
          <a:p>
            <a:pPr algn="ctr">
              <a:buFontTx/>
              <a:buNone/>
            </a:pPr>
            <a:r>
              <a:rPr lang="nl-NL" altLang="en-US" sz="2800">
                <a:solidFill>
                  <a:srgbClr val="000000"/>
                </a:solidFill>
              </a:rPr>
              <a:t>Jesus Christ &amp; </a:t>
            </a:r>
          </a:p>
          <a:p>
            <a:pPr algn="ctr">
              <a:buFontTx/>
              <a:buNone/>
            </a:pPr>
            <a:r>
              <a:rPr lang="nl-NL" altLang="en-US" sz="2800">
                <a:solidFill>
                  <a:srgbClr val="000000"/>
                </a:solidFill>
              </a:rPr>
              <a:t>believers</a:t>
            </a:r>
            <a:endParaRPr lang="nl-NL" altLang="en-US"/>
          </a:p>
        </p:txBody>
      </p:sp>
      <p:sp>
        <p:nvSpPr>
          <p:cNvPr id="991237" name="Rectangle 5"/>
          <p:cNvSpPr>
            <a:spLocks noChangeArrowheads="1"/>
          </p:cNvSpPr>
          <p:nvPr/>
        </p:nvSpPr>
        <p:spPr bwMode="auto">
          <a:xfrm>
            <a:off x="4800600" y="4191000"/>
            <a:ext cx="3810000" cy="2454275"/>
          </a:xfrm>
          <a:prstGeom prst="rect">
            <a:avLst/>
          </a:prstGeom>
          <a:solidFill>
            <a:srgbClr val="00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buFontTx/>
              <a:buNone/>
            </a:pPr>
            <a:r>
              <a:rPr lang="nl-NL" altLang="en-US" sz="2800">
                <a:solidFill>
                  <a:srgbClr val="DDDDDD"/>
                </a:solidFill>
              </a:rPr>
              <a:t>Satan</a:t>
            </a:r>
          </a:p>
          <a:p>
            <a:pPr algn="ctr">
              <a:buFontTx/>
              <a:buNone/>
            </a:pPr>
            <a:r>
              <a:rPr lang="nl-NL" altLang="en-US" sz="2800">
                <a:solidFill>
                  <a:srgbClr val="DDDDDD"/>
                </a:solidFill>
              </a:rPr>
              <a:t>+</a:t>
            </a:r>
          </a:p>
          <a:p>
            <a:pPr algn="ctr">
              <a:buFontTx/>
              <a:buNone/>
            </a:pPr>
            <a:r>
              <a:rPr lang="nl-NL" altLang="en-US" sz="2800">
                <a:solidFill>
                  <a:srgbClr val="DDDDDD"/>
                </a:solidFill>
              </a:rPr>
              <a:t>unbelievers</a:t>
            </a:r>
          </a:p>
        </p:txBody>
      </p:sp>
      <p:sp>
        <p:nvSpPr>
          <p:cNvPr id="991238" name="Rectangle 6"/>
          <p:cNvSpPr>
            <a:spLocks noChangeArrowheads="1"/>
          </p:cNvSpPr>
          <p:nvPr/>
        </p:nvSpPr>
        <p:spPr bwMode="auto">
          <a:xfrm>
            <a:off x="1295400" y="5181600"/>
            <a:ext cx="3048000" cy="1219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91239" name="Freeform 7"/>
          <p:cNvSpPr>
            <a:spLocks/>
          </p:cNvSpPr>
          <p:nvPr/>
        </p:nvSpPr>
        <p:spPr bwMode="auto">
          <a:xfrm>
            <a:off x="4424363" y="4637088"/>
            <a:ext cx="647700" cy="735012"/>
          </a:xfrm>
          <a:custGeom>
            <a:avLst/>
            <a:gdLst>
              <a:gd name="T0" fmla="*/ 324 w 408"/>
              <a:gd name="T1" fmla="*/ 19 h 463"/>
              <a:gd name="T2" fmla="*/ 72 w 408"/>
              <a:gd name="T3" fmla="*/ 26 h 463"/>
              <a:gd name="T4" fmla="*/ 12 w 408"/>
              <a:gd name="T5" fmla="*/ 85 h 463"/>
              <a:gd name="T6" fmla="*/ 50 w 408"/>
              <a:gd name="T7" fmla="*/ 174 h 463"/>
              <a:gd name="T8" fmla="*/ 161 w 408"/>
              <a:gd name="T9" fmla="*/ 167 h 463"/>
              <a:gd name="T10" fmla="*/ 264 w 408"/>
              <a:gd name="T11" fmla="*/ 174 h 463"/>
              <a:gd name="T12" fmla="*/ 146 w 408"/>
              <a:gd name="T13" fmla="*/ 182 h 463"/>
              <a:gd name="T14" fmla="*/ 64 w 408"/>
              <a:gd name="T15" fmla="*/ 211 h 463"/>
              <a:gd name="T16" fmla="*/ 153 w 408"/>
              <a:gd name="T17" fmla="*/ 285 h 463"/>
              <a:gd name="T18" fmla="*/ 198 w 408"/>
              <a:gd name="T19" fmla="*/ 285 h 463"/>
              <a:gd name="T20" fmla="*/ 138 w 408"/>
              <a:gd name="T21" fmla="*/ 293 h 463"/>
              <a:gd name="T22" fmla="*/ 94 w 408"/>
              <a:gd name="T23" fmla="*/ 308 h 463"/>
              <a:gd name="T24" fmla="*/ 64 w 408"/>
              <a:gd name="T25" fmla="*/ 352 h 463"/>
              <a:gd name="T26" fmla="*/ 242 w 408"/>
              <a:gd name="T27" fmla="*/ 463 h 463"/>
              <a:gd name="T28" fmla="*/ 338 w 408"/>
              <a:gd name="T29" fmla="*/ 419 h 463"/>
              <a:gd name="T30" fmla="*/ 361 w 408"/>
              <a:gd name="T31" fmla="*/ 315 h 463"/>
              <a:gd name="T32" fmla="*/ 353 w 408"/>
              <a:gd name="T33" fmla="*/ 130 h 463"/>
              <a:gd name="T34" fmla="*/ 324 w 408"/>
              <a:gd name="T35" fmla="*/ 19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8" h="463">
                <a:moveTo>
                  <a:pt x="324" y="19"/>
                </a:moveTo>
                <a:cubicBezTo>
                  <a:pt x="240" y="9"/>
                  <a:pt x="154" y="0"/>
                  <a:pt x="72" y="26"/>
                </a:cubicBezTo>
                <a:cubicBezTo>
                  <a:pt x="47" y="43"/>
                  <a:pt x="29" y="60"/>
                  <a:pt x="12" y="85"/>
                </a:cubicBezTo>
                <a:cubicBezTo>
                  <a:pt x="0" y="126"/>
                  <a:pt x="8" y="161"/>
                  <a:pt x="50" y="174"/>
                </a:cubicBezTo>
                <a:cubicBezTo>
                  <a:pt x="87" y="172"/>
                  <a:pt x="124" y="167"/>
                  <a:pt x="161" y="167"/>
                </a:cubicBezTo>
                <a:cubicBezTo>
                  <a:pt x="195" y="167"/>
                  <a:pt x="288" y="150"/>
                  <a:pt x="264" y="174"/>
                </a:cubicBezTo>
                <a:cubicBezTo>
                  <a:pt x="236" y="202"/>
                  <a:pt x="185" y="179"/>
                  <a:pt x="146" y="182"/>
                </a:cubicBezTo>
                <a:cubicBezTo>
                  <a:pt x="112" y="188"/>
                  <a:pt x="93" y="192"/>
                  <a:pt x="64" y="211"/>
                </a:cubicBezTo>
                <a:cubicBezTo>
                  <a:pt x="42" y="280"/>
                  <a:pt x="101" y="277"/>
                  <a:pt x="153" y="285"/>
                </a:cubicBezTo>
                <a:cubicBezTo>
                  <a:pt x="408" y="272"/>
                  <a:pt x="271" y="278"/>
                  <a:pt x="198" y="285"/>
                </a:cubicBezTo>
                <a:cubicBezTo>
                  <a:pt x="178" y="287"/>
                  <a:pt x="158" y="290"/>
                  <a:pt x="138" y="293"/>
                </a:cubicBezTo>
                <a:cubicBezTo>
                  <a:pt x="135" y="294"/>
                  <a:pt x="96" y="306"/>
                  <a:pt x="94" y="308"/>
                </a:cubicBezTo>
                <a:cubicBezTo>
                  <a:pt x="81" y="321"/>
                  <a:pt x="64" y="352"/>
                  <a:pt x="64" y="352"/>
                </a:cubicBezTo>
                <a:cubicBezTo>
                  <a:pt x="85" y="448"/>
                  <a:pt x="158" y="454"/>
                  <a:pt x="242" y="463"/>
                </a:cubicBezTo>
                <a:cubicBezTo>
                  <a:pt x="295" y="457"/>
                  <a:pt x="311" y="461"/>
                  <a:pt x="338" y="419"/>
                </a:cubicBezTo>
                <a:cubicBezTo>
                  <a:pt x="348" y="383"/>
                  <a:pt x="355" y="353"/>
                  <a:pt x="361" y="315"/>
                </a:cubicBezTo>
                <a:cubicBezTo>
                  <a:pt x="358" y="253"/>
                  <a:pt x="357" y="192"/>
                  <a:pt x="353" y="130"/>
                </a:cubicBezTo>
                <a:cubicBezTo>
                  <a:pt x="350" y="87"/>
                  <a:pt x="324" y="63"/>
                  <a:pt x="324" y="19"/>
                </a:cubicBezTo>
                <a:close/>
              </a:path>
            </a:pathLst>
          </a:custGeom>
          <a:solidFill>
            <a:srgbClr val="000000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91240" name="Freeform 8"/>
          <p:cNvSpPr>
            <a:spLocks/>
          </p:cNvSpPr>
          <p:nvPr/>
        </p:nvSpPr>
        <p:spPr bwMode="auto">
          <a:xfrm>
            <a:off x="4454525" y="5611813"/>
            <a:ext cx="704850" cy="960437"/>
          </a:xfrm>
          <a:custGeom>
            <a:avLst/>
            <a:gdLst>
              <a:gd name="T0" fmla="*/ 45 w 444"/>
              <a:gd name="T1" fmla="*/ 64 h 605"/>
              <a:gd name="T2" fmla="*/ 201 w 444"/>
              <a:gd name="T3" fmla="*/ 34 h 605"/>
              <a:gd name="T4" fmla="*/ 423 w 444"/>
              <a:gd name="T5" fmla="*/ 86 h 605"/>
              <a:gd name="T6" fmla="*/ 438 w 444"/>
              <a:gd name="T7" fmla="*/ 131 h 605"/>
              <a:gd name="T8" fmla="*/ 430 w 444"/>
              <a:gd name="T9" fmla="*/ 190 h 605"/>
              <a:gd name="T10" fmla="*/ 297 w 444"/>
              <a:gd name="T11" fmla="*/ 271 h 605"/>
              <a:gd name="T12" fmla="*/ 82 w 444"/>
              <a:gd name="T13" fmla="*/ 264 h 605"/>
              <a:gd name="T14" fmla="*/ 119 w 444"/>
              <a:gd name="T15" fmla="*/ 257 h 605"/>
              <a:gd name="T16" fmla="*/ 268 w 444"/>
              <a:gd name="T17" fmla="*/ 264 h 605"/>
              <a:gd name="T18" fmla="*/ 393 w 444"/>
              <a:gd name="T19" fmla="*/ 294 h 605"/>
              <a:gd name="T20" fmla="*/ 401 w 444"/>
              <a:gd name="T21" fmla="*/ 397 h 605"/>
              <a:gd name="T22" fmla="*/ 319 w 444"/>
              <a:gd name="T23" fmla="*/ 427 h 605"/>
              <a:gd name="T24" fmla="*/ 142 w 444"/>
              <a:gd name="T25" fmla="*/ 420 h 605"/>
              <a:gd name="T26" fmla="*/ 186 w 444"/>
              <a:gd name="T27" fmla="*/ 427 h 605"/>
              <a:gd name="T28" fmla="*/ 305 w 444"/>
              <a:gd name="T29" fmla="*/ 442 h 605"/>
              <a:gd name="T30" fmla="*/ 371 w 444"/>
              <a:gd name="T31" fmla="*/ 457 h 605"/>
              <a:gd name="T32" fmla="*/ 401 w 444"/>
              <a:gd name="T33" fmla="*/ 516 h 605"/>
              <a:gd name="T34" fmla="*/ 393 w 444"/>
              <a:gd name="T35" fmla="*/ 568 h 605"/>
              <a:gd name="T36" fmla="*/ 290 w 444"/>
              <a:gd name="T37" fmla="*/ 605 h 605"/>
              <a:gd name="T38" fmla="*/ 134 w 444"/>
              <a:gd name="T39" fmla="*/ 597 h 605"/>
              <a:gd name="T40" fmla="*/ 53 w 444"/>
              <a:gd name="T41" fmla="*/ 582 h 605"/>
              <a:gd name="T42" fmla="*/ 16 w 444"/>
              <a:gd name="T43" fmla="*/ 575 h 605"/>
              <a:gd name="T44" fmla="*/ 16 w 444"/>
              <a:gd name="T45" fmla="*/ 412 h 605"/>
              <a:gd name="T46" fmla="*/ 75 w 444"/>
              <a:gd name="T47" fmla="*/ 160 h 605"/>
              <a:gd name="T48" fmla="*/ 45 w 444"/>
              <a:gd name="T49" fmla="*/ 64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4" h="605">
                <a:moveTo>
                  <a:pt x="45" y="64"/>
                </a:moveTo>
                <a:cubicBezTo>
                  <a:pt x="156" y="37"/>
                  <a:pt x="104" y="46"/>
                  <a:pt x="201" y="34"/>
                </a:cubicBezTo>
                <a:cubicBezTo>
                  <a:pt x="352" y="41"/>
                  <a:pt x="365" y="0"/>
                  <a:pt x="423" y="86"/>
                </a:cubicBezTo>
                <a:cubicBezTo>
                  <a:pt x="428" y="101"/>
                  <a:pt x="433" y="116"/>
                  <a:pt x="438" y="131"/>
                </a:cubicBezTo>
                <a:cubicBezTo>
                  <a:pt x="444" y="150"/>
                  <a:pt x="434" y="170"/>
                  <a:pt x="430" y="190"/>
                </a:cubicBezTo>
                <a:cubicBezTo>
                  <a:pt x="420" y="244"/>
                  <a:pt x="340" y="257"/>
                  <a:pt x="297" y="271"/>
                </a:cubicBezTo>
                <a:cubicBezTo>
                  <a:pt x="225" y="269"/>
                  <a:pt x="153" y="270"/>
                  <a:pt x="82" y="264"/>
                </a:cubicBezTo>
                <a:cubicBezTo>
                  <a:pt x="69" y="263"/>
                  <a:pt x="106" y="257"/>
                  <a:pt x="119" y="257"/>
                </a:cubicBezTo>
                <a:cubicBezTo>
                  <a:pt x="169" y="257"/>
                  <a:pt x="218" y="262"/>
                  <a:pt x="268" y="264"/>
                </a:cubicBezTo>
                <a:cubicBezTo>
                  <a:pt x="312" y="270"/>
                  <a:pt x="351" y="279"/>
                  <a:pt x="393" y="294"/>
                </a:cubicBezTo>
                <a:cubicBezTo>
                  <a:pt x="418" y="331"/>
                  <a:pt x="426" y="348"/>
                  <a:pt x="401" y="397"/>
                </a:cubicBezTo>
                <a:cubicBezTo>
                  <a:pt x="390" y="419"/>
                  <a:pt x="339" y="422"/>
                  <a:pt x="319" y="427"/>
                </a:cubicBezTo>
                <a:cubicBezTo>
                  <a:pt x="260" y="425"/>
                  <a:pt x="201" y="420"/>
                  <a:pt x="142" y="420"/>
                </a:cubicBezTo>
                <a:cubicBezTo>
                  <a:pt x="127" y="420"/>
                  <a:pt x="171" y="425"/>
                  <a:pt x="186" y="427"/>
                </a:cubicBezTo>
                <a:cubicBezTo>
                  <a:pt x="229" y="433"/>
                  <a:pt x="261" y="437"/>
                  <a:pt x="305" y="442"/>
                </a:cubicBezTo>
                <a:cubicBezTo>
                  <a:pt x="327" y="447"/>
                  <a:pt x="355" y="441"/>
                  <a:pt x="371" y="457"/>
                </a:cubicBezTo>
                <a:cubicBezTo>
                  <a:pt x="387" y="473"/>
                  <a:pt x="401" y="516"/>
                  <a:pt x="401" y="516"/>
                </a:cubicBezTo>
                <a:cubicBezTo>
                  <a:pt x="398" y="533"/>
                  <a:pt x="400" y="552"/>
                  <a:pt x="393" y="568"/>
                </a:cubicBezTo>
                <a:cubicBezTo>
                  <a:pt x="384" y="587"/>
                  <a:pt x="309" y="598"/>
                  <a:pt x="290" y="605"/>
                </a:cubicBezTo>
                <a:cubicBezTo>
                  <a:pt x="238" y="602"/>
                  <a:pt x="186" y="602"/>
                  <a:pt x="134" y="597"/>
                </a:cubicBezTo>
                <a:cubicBezTo>
                  <a:pt x="107" y="594"/>
                  <a:pt x="80" y="587"/>
                  <a:pt x="53" y="582"/>
                </a:cubicBezTo>
                <a:cubicBezTo>
                  <a:pt x="41" y="580"/>
                  <a:pt x="16" y="575"/>
                  <a:pt x="16" y="575"/>
                </a:cubicBezTo>
                <a:cubicBezTo>
                  <a:pt x="0" y="499"/>
                  <a:pt x="5" y="542"/>
                  <a:pt x="16" y="412"/>
                </a:cubicBezTo>
                <a:cubicBezTo>
                  <a:pt x="22" y="335"/>
                  <a:pt x="30" y="226"/>
                  <a:pt x="75" y="160"/>
                </a:cubicBezTo>
                <a:cubicBezTo>
                  <a:pt x="70" y="117"/>
                  <a:pt x="74" y="93"/>
                  <a:pt x="45" y="64"/>
                </a:cubicBez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91241" name="Rectangle 9"/>
          <p:cNvSpPr>
            <a:spLocks noChangeArrowheads="1"/>
          </p:cNvSpPr>
          <p:nvPr/>
        </p:nvSpPr>
        <p:spPr bwMode="auto">
          <a:xfrm>
            <a:off x="4800600" y="4648200"/>
            <a:ext cx="381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571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Catechism</a:t>
            </a:r>
          </a:p>
        </p:txBody>
      </p:sp>
      <p:sp>
        <p:nvSpPr>
          <p:cNvPr id="1003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20. Q. Are all men, then, saved by Christ just as they perished through Adam?</a:t>
            </a:r>
          </a:p>
          <a:p>
            <a:pPr>
              <a:buFontTx/>
              <a:buNone/>
            </a:pPr>
            <a:endParaRPr lang="en-GB" altLang="en-US" i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A. No.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	Only those are saved who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			by a true faith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		are grafted into Christ and</a:t>
            </a:r>
          </a:p>
          <a:p>
            <a:pPr>
              <a:buFontTx/>
              <a:buNone/>
            </a:pPr>
            <a:r>
              <a:rPr lang="en-GB" altLang="en-US" i="1">
                <a:solidFill>
                  <a:srgbClr val="FFFF00"/>
                </a:solidFill>
              </a:rPr>
              <a:t>		accept all His benefits.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2297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dirty="0"/>
              <a:t>Abram </a:t>
            </a:r>
          </a:p>
        </p:txBody>
      </p:sp>
      <p:sp>
        <p:nvSpPr>
          <p:cNvPr id="989191" name="Rectangle 7"/>
          <p:cNvSpPr>
            <a:spLocks noChangeArrowheads="1"/>
          </p:cNvSpPr>
          <p:nvPr/>
        </p:nvSpPr>
        <p:spPr bwMode="auto">
          <a:xfrm>
            <a:off x="0" y="1371600"/>
            <a:ext cx="6400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history of Abram and Sarai is well known.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GB" sz="28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leaves family and country to go where God would have him go.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GB" sz="28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promises. 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Abram and Sarai are</a:t>
            </a:r>
            <a:r>
              <a:rPr lang="en-GB" sz="2800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old and childless.</a:t>
            </a:r>
          </a:p>
          <a:p>
            <a:pPr marL="342900" indent="-342900" algn="l">
              <a:spcBef>
                <a:spcPct val="20000"/>
              </a:spcBef>
            </a:pPr>
            <a:endParaRPr lang="en-GB" sz="2800" dirty="0">
              <a:solidFill>
                <a:srgbClr val="00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9192" name="Text Box 8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E:\Catechism\2005-2006 - Hoek\Ik Geloof 1\Abraham.JPG">
            <a:extLst>
              <a:ext uri="{FF2B5EF4-FFF2-40B4-BE49-F238E27FC236}">
                <a16:creationId xmlns:a16="http://schemas.microsoft.com/office/drawing/2014/main" id="{2D5E0EB4-6E67-487F-9C08-607E6A97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4749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63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9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9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9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9191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An illustration of true faith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63246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Abram went. 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He doesn’t know where he is going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	He is old and childless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rgbClr val="00FF00"/>
                </a:solidFill>
              </a:rPr>
              <a:t>Yet he goes. He trusts God. He believes God will fulfil His promise.</a:t>
            </a:r>
          </a:p>
          <a:p>
            <a:pPr algn="ctr">
              <a:buFontTx/>
              <a:buNone/>
            </a:pPr>
            <a:r>
              <a:rPr lang="en-GB" altLang="en-US" dirty="0"/>
              <a:t>Abram</a:t>
            </a:r>
            <a:r>
              <a:rPr lang="en-GB" altLang="en-US" dirty="0">
                <a:solidFill>
                  <a:srgbClr val="00FF00"/>
                </a:solidFill>
              </a:rPr>
              <a:t> trusts </a:t>
            </a:r>
            <a:r>
              <a:rPr lang="en-GB" altLang="en-US" dirty="0"/>
              <a:t>and</a:t>
            </a:r>
            <a:r>
              <a:rPr lang="en-GB" altLang="en-US" dirty="0">
                <a:solidFill>
                  <a:srgbClr val="00FF00"/>
                </a:solidFill>
              </a:rPr>
              <a:t> obeys</a:t>
            </a:r>
          </a:p>
        </p:txBody>
      </p:sp>
      <p:sp>
        <p:nvSpPr>
          <p:cNvPr id="992260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92261" name="AutoShape 5"/>
          <p:cNvSpPr>
            <a:spLocks noChangeArrowheads="1"/>
          </p:cNvSpPr>
          <p:nvPr/>
        </p:nvSpPr>
        <p:spPr bwMode="auto">
          <a:xfrm>
            <a:off x="76200" y="4801672"/>
            <a:ext cx="6248400" cy="1827728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CA" altLang="en-US" i="1" dirty="0"/>
              <a:t>By faith Abraham obeyed when he was called to go out to a place that he was to receive as an inheritance. And he went out, not knowing where he was going.		           </a:t>
            </a:r>
            <a:r>
              <a:rPr lang="en-US" altLang="en-US" sz="1800" dirty="0"/>
              <a:t>Hebrews 11:8</a:t>
            </a:r>
            <a:endParaRPr lang="en-US" altLang="en-US" dirty="0"/>
          </a:p>
        </p:txBody>
      </p:sp>
      <p:pic>
        <p:nvPicPr>
          <p:cNvPr id="992262" name="Picture 6" descr="E:\Catechism\2005-2006 - Hoek\Ik Geloof 1\Abrah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4749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67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2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2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2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92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6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 altLang="en-US" dirty="0"/>
              <a:t>Bible Study: Abram 1</a:t>
            </a:r>
          </a:p>
        </p:txBody>
      </p:sp>
      <p:pic>
        <p:nvPicPr>
          <p:cNvPr id="993283" name="Picture 3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28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553200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7399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11585</TotalTime>
  <Words>1007</Words>
  <Application>Microsoft Office PowerPoint</Application>
  <PresentationFormat>On-screen Show (4:3)</PresentationFormat>
  <Paragraphs>134</Paragraphs>
  <Slides>19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1_Office Theme</vt:lpstr>
      <vt:lpstr>Slide</vt:lpstr>
      <vt:lpstr>Catechism  The Need for Faith</vt:lpstr>
      <vt:lpstr>Trust and Obey 1,2</vt:lpstr>
      <vt:lpstr>Trust and Obey 1,2</vt:lpstr>
      <vt:lpstr>What we have seen so far</vt:lpstr>
      <vt:lpstr>Is everybody saved?</vt:lpstr>
      <vt:lpstr>Catechism</vt:lpstr>
      <vt:lpstr>Abram </vt:lpstr>
      <vt:lpstr>An illustration of true faith</vt:lpstr>
      <vt:lpstr>Bible Study: Abram 1</vt:lpstr>
      <vt:lpstr>Bible Study: Abram 1</vt:lpstr>
      <vt:lpstr>Bible Study: Abram 1</vt:lpstr>
      <vt:lpstr>The nature of faith</vt:lpstr>
      <vt:lpstr>And life is ever changing…</vt:lpstr>
      <vt:lpstr>Bible Study: Abram 2</vt:lpstr>
      <vt:lpstr>Bible Study: Abram 2</vt:lpstr>
      <vt:lpstr>Bible Study: Abram 2</vt:lpstr>
      <vt:lpstr>Abraham believed</vt:lpstr>
      <vt:lpstr>Catechism</vt:lpstr>
      <vt:lpstr>God’s promise to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284</cp:revision>
  <cp:lastPrinted>2012-11-13T20:07:53Z</cp:lastPrinted>
  <dcterms:created xsi:type="dcterms:W3CDTF">2008-08-14T09:20:46Z</dcterms:created>
  <dcterms:modified xsi:type="dcterms:W3CDTF">2021-11-08T15:12:35Z</dcterms:modified>
</cp:coreProperties>
</file>