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371" r:id="rId2"/>
    <p:sldId id="1143" r:id="rId3"/>
    <p:sldId id="1146" r:id="rId4"/>
    <p:sldId id="1126" r:id="rId5"/>
    <p:sldId id="1145" r:id="rId6"/>
    <p:sldId id="1128" r:id="rId7"/>
    <p:sldId id="1130" r:id="rId8"/>
    <p:sldId id="1131" r:id="rId9"/>
    <p:sldId id="1132" r:id="rId10"/>
    <p:sldId id="1133" r:id="rId11"/>
    <p:sldId id="1141" r:id="rId12"/>
    <p:sldId id="1147" r:id="rId13"/>
    <p:sldId id="1136" r:id="rId14"/>
    <p:sldId id="1137" r:id="rId15"/>
    <p:sldId id="1148" r:id="rId16"/>
    <p:sldId id="1138" r:id="rId17"/>
    <p:sldId id="1139" r:id="rId18"/>
    <p:sldId id="1142" r:id="rId19"/>
    <p:sldId id="1144" r:id="rId20"/>
    <p:sldId id="1140" r:id="rId21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00FF00"/>
    <a:srgbClr val="990000"/>
    <a:srgbClr val="FFFF99"/>
    <a:srgbClr val="FF0000"/>
    <a:srgbClr val="FFFF66"/>
    <a:srgbClr val="FFFF00"/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90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55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ADAD849-56BC-42E2-97F0-D196DE9829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070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703263"/>
            <a:ext cx="4595813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87E2E82-68BA-4DBA-8F24-4C6B49F9B9A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4431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D5D5CA-872B-4FC2-9E17-691BE9593605}" type="slidenum">
              <a:rPr lang="en-GB"/>
              <a:pPr/>
              <a:t>1</a:t>
            </a:fld>
            <a:endParaRPr lang="en-GB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17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759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783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016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983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123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831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4:44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558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79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488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215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274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637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675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231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592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46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8949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007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9719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8012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539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74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3924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307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639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326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2408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15444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/>
              <a:t>Catechism </a:t>
            </a:r>
            <a:br>
              <a:rPr lang="en-GB"/>
            </a:br>
            <a:r>
              <a:rPr lang="en-GB"/>
              <a:t>The Benefit of Faith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305800" cy="17526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Lesson 10 – LD 23a</a:t>
            </a:r>
          </a:p>
          <a:p>
            <a:r>
              <a:rPr lang="en-GB" dirty="0"/>
              <a:t>Faith Embraces All We’ll Need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Catechism</a:t>
            </a:r>
          </a:p>
        </p:txBody>
      </p:sp>
      <p:sp>
        <p:nvSpPr>
          <p:cNvPr id="10147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59436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i="1" dirty="0">
                <a:solidFill>
                  <a:srgbClr val="FFFF00"/>
                </a:solidFill>
              </a:rPr>
              <a:t>59. Q. But what does it help you now that you believe all this?</a:t>
            </a:r>
          </a:p>
          <a:p>
            <a:pPr>
              <a:buFontTx/>
              <a:buNone/>
            </a:pPr>
            <a:endParaRPr lang="en-GB" i="1" dirty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n-GB" i="1" dirty="0">
                <a:solidFill>
                  <a:srgbClr val="FFFF00"/>
                </a:solidFill>
              </a:rPr>
              <a:t>A. In Christ </a:t>
            </a:r>
          </a:p>
          <a:p>
            <a:pPr>
              <a:buFontTx/>
              <a:buNone/>
            </a:pPr>
            <a:endParaRPr lang="en-GB" i="1" dirty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n-GB" i="1" dirty="0">
                <a:solidFill>
                  <a:srgbClr val="FFFF00"/>
                </a:solidFill>
              </a:rPr>
              <a:t>	I am righteous before God</a:t>
            </a:r>
          </a:p>
          <a:p>
            <a:pPr>
              <a:buFontTx/>
              <a:buNone/>
            </a:pPr>
            <a:r>
              <a:rPr lang="en-GB" i="1" dirty="0">
                <a:solidFill>
                  <a:srgbClr val="FFFF00"/>
                </a:solidFill>
              </a:rPr>
              <a:t>	</a:t>
            </a:r>
          </a:p>
          <a:p>
            <a:pPr>
              <a:buFontTx/>
              <a:buNone/>
            </a:pPr>
            <a:r>
              <a:rPr lang="en-GB" i="1" dirty="0">
                <a:solidFill>
                  <a:srgbClr val="FFFF00"/>
                </a:solidFill>
              </a:rPr>
              <a:t>	and heir to life everlasting.</a:t>
            </a:r>
          </a:p>
        </p:txBody>
      </p:sp>
      <p:sp>
        <p:nvSpPr>
          <p:cNvPr id="1014788" name="AutoShape 4"/>
          <p:cNvSpPr>
            <a:spLocks noChangeArrowheads="1"/>
          </p:cNvSpPr>
          <p:nvPr/>
        </p:nvSpPr>
        <p:spPr bwMode="auto">
          <a:xfrm>
            <a:off x="2771800" y="1676400"/>
            <a:ext cx="1295400" cy="4572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14789" name="Line 5"/>
          <p:cNvSpPr>
            <a:spLocks noChangeShapeType="1"/>
          </p:cNvSpPr>
          <p:nvPr/>
        </p:nvSpPr>
        <p:spPr bwMode="auto">
          <a:xfrm>
            <a:off x="4067200" y="1905000"/>
            <a:ext cx="18764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14790" name="AutoShape 6"/>
          <p:cNvSpPr>
            <a:spLocks noChangeArrowheads="1"/>
          </p:cNvSpPr>
          <p:nvPr/>
        </p:nvSpPr>
        <p:spPr bwMode="auto">
          <a:xfrm>
            <a:off x="5943600" y="1219200"/>
            <a:ext cx="2895600" cy="11620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>
                <a:solidFill>
                  <a:schemeClr val="tx1"/>
                </a:solidFill>
              </a:rPr>
              <a:t>Everything that is outlined in the Apostles’Creed</a:t>
            </a:r>
          </a:p>
        </p:txBody>
      </p:sp>
      <p:sp>
        <p:nvSpPr>
          <p:cNvPr id="1014792" name="AutoShape 8"/>
          <p:cNvSpPr>
            <a:spLocks noChangeArrowheads="1"/>
          </p:cNvSpPr>
          <p:nvPr/>
        </p:nvSpPr>
        <p:spPr bwMode="auto">
          <a:xfrm>
            <a:off x="6019800" y="3657600"/>
            <a:ext cx="2895600" cy="628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>
                <a:solidFill>
                  <a:schemeClr val="tx1"/>
                </a:solidFill>
              </a:rPr>
              <a:t>Forgiven, justified</a:t>
            </a:r>
          </a:p>
        </p:txBody>
      </p:sp>
      <p:sp>
        <p:nvSpPr>
          <p:cNvPr id="1014793" name="AutoShape 9"/>
          <p:cNvSpPr>
            <a:spLocks noChangeArrowheads="1"/>
          </p:cNvSpPr>
          <p:nvPr/>
        </p:nvSpPr>
        <p:spPr bwMode="auto">
          <a:xfrm>
            <a:off x="6019800" y="4724400"/>
            <a:ext cx="2895600" cy="628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>
                <a:solidFill>
                  <a:schemeClr val="tx1"/>
                </a:solidFill>
              </a:rPr>
              <a:t>Renewed, sanctified</a:t>
            </a:r>
          </a:p>
        </p:txBody>
      </p:sp>
      <p:sp>
        <p:nvSpPr>
          <p:cNvPr id="1014795" name="Line 11"/>
          <p:cNvSpPr>
            <a:spLocks noChangeShapeType="1"/>
          </p:cNvSpPr>
          <p:nvPr/>
        </p:nvSpPr>
        <p:spPr bwMode="auto">
          <a:xfrm>
            <a:off x="4427984" y="5013176"/>
            <a:ext cx="1591816" cy="1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14796" name="Line 12"/>
          <p:cNvSpPr>
            <a:spLocks noChangeShapeType="1"/>
          </p:cNvSpPr>
          <p:nvPr/>
        </p:nvSpPr>
        <p:spPr bwMode="auto">
          <a:xfrm>
            <a:off x="4427984" y="3962400"/>
            <a:ext cx="1591816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980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/>
              <a:t>Bible Study: Hebrews 10:35-11:2</a:t>
            </a:r>
          </a:p>
        </p:txBody>
      </p:sp>
      <p:sp>
        <p:nvSpPr>
          <p:cNvPr id="10229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1. It has a great reward</a:t>
            </a:r>
          </a:p>
          <a:p>
            <a:pPr>
              <a:buFontTx/>
              <a:buNone/>
            </a:pPr>
            <a:r>
              <a:rPr lang="en-GB" dirty="0"/>
              <a:t>2. What He has promised (eternal life)</a:t>
            </a:r>
          </a:p>
          <a:p>
            <a:pPr>
              <a:buFontTx/>
              <a:buNone/>
            </a:pPr>
            <a:r>
              <a:rPr lang="en-GB" dirty="0"/>
              <a:t>3. Habakkuk 2:3-4</a:t>
            </a:r>
          </a:p>
          <a:p>
            <a:pPr>
              <a:buFontTx/>
              <a:buNone/>
            </a:pPr>
            <a:r>
              <a:rPr lang="en-GB" dirty="0"/>
              <a:t>4. Romans 1:17 (and also Galatians 3:11)</a:t>
            </a:r>
          </a:p>
          <a:p>
            <a:pPr>
              <a:buFontTx/>
              <a:buNone/>
            </a:pPr>
            <a:r>
              <a:rPr lang="en-GB" dirty="0"/>
              <a:t>5. Martin Luther</a:t>
            </a:r>
          </a:p>
          <a:p>
            <a:pPr>
              <a:buFontTx/>
              <a:buNone/>
            </a:pPr>
            <a:r>
              <a:rPr lang="en-GB" dirty="0"/>
              <a:t>6. Those who do not </a:t>
            </a:r>
            <a:r>
              <a:rPr lang="en-GB" i="1" dirty="0">
                <a:solidFill>
                  <a:srgbClr val="00FF00"/>
                </a:solidFill>
              </a:rPr>
              <a:t>shrink back </a:t>
            </a:r>
            <a:r>
              <a:rPr lang="en-GB" dirty="0"/>
              <a:t>but </a:t>
            </a:r>
            <a:r>
              <a:rPr lang="en-GB" i="1" dirty="0">
                <a:solidFill>
                  <a:srgbClr val="00FF00"/>
                </a:solidFill>
              </a:rPr>
              <a:t>believe</a:t>
            </a:r>
          </a:p>
          <a:p>
            <a:pPr>
              <a:buFontTx/>
              <a:buNone/>
            </a:pPr>
            <a:r>
              <a:rPr lang="en-GB" dirty="0"/>
              <a:t>7. The assurance of things hoped for, the conviction of things not seen.</a:t>
            </a:r>
          </a:p>
          <a:p>
            <a:pPr>
              <a:buFontTx/>
              <a:buNone/>
            </a:pPr>
            <a:r>
              <a:rPr lang="en-GB" dirty="0"/>
              <a:t>8. Abel, Enoch, Noah, Abraham, Isaac, Jacob, Joseph, Moses’ parents, Moses, Rahab,...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297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Benefit of Faith</a:t>
            </a:r>
          </a:p>
        </p:txBody>
      </p:sp>
      <p:sp>
        <p:nvSpPr>
          <p:cNvPr id="10158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The benefit of faith is </a:t>
            </a:r>
            <a:r>
              <a:rPr lang="en-GB" altLang="en-US" dirty="0">
                <a:solidFill>
                  <a:srgbClr val="00FF00"/>
                </a:solidFill>
              </a:rPr>
              <a:t>two things:</a:t>
            </a:r>
          </a:p>
          <a:p>
            <a:pPr lvl="1">
              <a:buFontTx/>
              <a:buNone/>
            </a:pPr>
            <a:endParaRPr lang="en-GB" altLang="en-US" sz="2800" dirty="0"/>
          </a:p>
          <a:p>
            <a:pPr lvl="1">
              <a:buFontTx/>
              <a:buNone/>
            </a:pPr>
            <a:r>
              <a:rPr lang="en-GB" altLang="en-US" sz="2800" dirty="0"/>
              <a:t>1) Things are fine </a:t>
            </a:r>
            <a:r>
              <a:rPr lang="en-GB" altLang="en-US" sz="2800" dirty="0">
                <a:solidFill>
                  <a:srgbClr val="00FF00"/>
                </a:solidFill>
              </a:rPr>
              <a:t>between God and the believer; God is no longer angry at the believer.</a:t>
            </a:r>
          </a:p>
          <a:p>
            <a:pPr lvl="1">
              <a:buFontTx/>
              <a:buNone/>
            </a:pPr>
            <a:endParaRPr lang="en-GB" altLang="en-US" sz="2800" dirty="0">
              <a:solidFill>
                <a:srgbClr val="00FF00"/>
              </a:solidFill>
            </a:endParaRPr>
          </a:p>
          <a:p>
            <a:pPr lvl="1">
              <a:buFontTx/>
              <a:buNone/>
            </a:pPr>
            <a:r>
              <a:rPr lang="en-GB" altLang="en-US" sz="2800" dirty="0"/>
              <a:t>2) things are fine </a:t>
            </a:r>
            <a:r>
              <a:rPr lang="en-GB" altLang="en-US" sz="2800" dirty="0">
                <a:solidFill>
                  <a:srgbClr val="00FF00"/>
                </a:solidFill>
              </a:rPr>
              <a:t>as to the future of the believer; the believer will live the life God intended for him or her: loving and loyal forever.</a:t>
            </a: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</p:txBody>
      </p:sp>
      <p:sp>
        <p:nvSpPr>
          <p:cNvPr id="1015820" name="Text Box 12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5811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Benefit of Faith</a:t>
            </a:r>
          </a:p>
        </p:txBody>
      </p:sp>
      <p:sp>
        <p:nvSpPr>
          <p:cNvPr id="10178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After the Plunge into Sin it was: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</p:txBody>
      </p:sp>
      <p:pic>
        <p:nvPicPr>
          <p:cNvPr id="10178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78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4340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7862" name="Text Box 6"/>
          <p:cNvSpPr txBox="1">
            <a:spLocks noChangeArrowheads="1"/>
          </p:cNvSpPr>
          <p:nvPr/>
        </p:nvSpPr>
        <p:spPr bwMode="auto">
          <a:xfrm>
            <a:off x="1341438" y="3932238"/>
            <a:ext cx="9112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sz="12900">
                <a:solidFill>
                  <a:srgbClr val="FF0000"/>
                </a:solidFill>
              </a:rPr>
              <a:t>?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1017863" name="Text Box 7"/>
          <p:cNvSpPr txBox="1">
            <a:spLocks noChangeArrowheads="1"/>
          </p:cNvSpPr>
          <p:nvPr/>
        </p:nvSpPr>
        <p:spPr bwMode="auto">
          <a:xfrm>
            <a:off x="3414713" y="3581400"/>
            <a:ext cx="17843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sz="18900">
                <a:solidFill>
                  <a:srgbClr val="FF0000"/>
                </a:solidFill>
                <a:latin typeface="Arial" charset="0"/>
              </a:rPr>
              <a:t>X</a:t>
            </a:r>
            <a:endParaRPr lang="en-GB">
              <a:solidFill>
                <a:srgbClr val="FF0000"/>
              </a:solidFill>
            </a:endParaRPr>
          </a:p>
        </p:txBody>
      </p:sp>
      <p:pic>
        <p:nvPicPr>
          <p:cNvPr id="101786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228600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786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9812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786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r="66335" b="18503"/>
          <a:stretch>
            <a:fillRect/>
          </a:stretch>
        </p:blipFill>
        <p:spPr bwMode="auto">
          <a:xfrm>
            <a:off x="7239000" y="4343400"/>
            <a:ext cx="633413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786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r="66335" b="18503"/>
          <a:stretch>
            <a:fillRect/>
          </a:stretch>
        </p:blipFill>
        <p:spPr bwMode="auto">
          <a:xfrm>
            <a:off x="7239000" y="2286000"/>
            <a:ext cx="633413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Benefit of Faith</a:t>
            </a:r>
          </a:p>
        </p:txBody>
      </p:sp>
      <p:sp>
        <p:nvSpPr>
          <p:cNvPr id="10188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After the cross it has become:</a:t>
            </a:r>
          </a:p>
        </p:txBody>
      </p:sp>
      <p:pic>
        <p:nvPicPr>
          <p:cNvPr id="101889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8894" name="Text Box 14"/>
          <p:cNvSpPr txBox="1">
            <a:spLocks noChangeArrowheads="1"/>
          </p:cNvSpPr>
          <p:nvPr/>
        </p:nvSpPr>
        <p:spPr bwMode="auto">
          <a:xfrm>
            <a:off x="1341438" y="3932238"/>
            <a:ext cx="9112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sz="12900">
                <a:solidFill>
                  <a:srgbClr val="FF0000"/>
                </a:solidFill>
              </a:rPr>
              <a:t>?</a:t>
            </a:r>
            <a:endParaRPr lang="en-GB">
              <a:solidFill>
                <a:srgbClr val="FF0000"/>
              </a:solidFill>
            </a:endParaRPr>
          </a:p>
        </p:txBody>
      </p:sp>
      <p:pic>
        <p:nvPicPr>
          <p:cNvPr id="1018899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9812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8900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7" r="36726" b="21611"/>
          <a:stretch>
            <a:fillRect/>
          </a:stretch>
        </p:blipFill>
        <p:spPr bwMode="auto">
          <a:xfrm>
            <a:off x="7239000" y="2286000"/>
            <a:ext cx="6096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8901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7" r="36726" b="21611"/>
          <a:stretch>
            <a:fillRect/>
          </a:stretch>
        </p:blipFill>
        <p:spPr bwMode="auto">
          <a:xfrm>
            <a:off x="7239000" y="4343400"/>
            <a:ext cx="6096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8902" name="Picture 22" descr="E:\Catechism\2005-2006 - Hoek\Ik Geloof 1\kruize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0"/>
            <a:ext cx="19050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8903" name="Picture 23" descr="E:\Catechism\2005-2006 - Hoek\Ik Geloof 1\kruize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267200"/>
            <a:ext cx="19050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The Benefit of Faith</a:t>
            </a:r>
          </a:p>
        </p:txBody>
      </p:sp>
      <p:sp>
        <p:nvSpPr>
          <p:cNvPr id="10188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/>
              <a:t>After the cross it has become:</a:t>
            </a:r>
          </a:p>
        </p:txBody>
      </p:sp>
      <p:pic>
        <p:nvPicPr>
          <p:cNvPr id="101889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8894" name="Text Box 14"/>
          <p:cNvSpPr txBox="1">
            <a:spLocks noChangeArrowheads="1"/>
          </p:cNvSpPr>
          <p:nvPr/>
        </p:nvSpPr>
        <p:spPr bwMode="auto">
          <a:xfrm>
            <a:off x="1341438" y="3932238"/>
            <a:ext cx="9112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12900">
                <a:solidFill>
                  <a:srgbClr val="FF0000"/>
                </a:solidFill>
              </a:rPr>
              <a:t>?</a:t>
            </a:r>
            <a:endParaRPr lang="en-GB" altLang="en-US">
              <a:solidFill>
                <a:srgbClr val="FF0000"/>
              </a:solidFill>
            </a:endParaRPr>
          </a:p>
        </p:txBody>
      </p:sp>
      <p:pic>
        <p:nvPicPr>
          <p:cNvPr id="1018899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9812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8900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7" r="36726" b="21611"/>
          <a:stretch>
            <a:fillRect/>
          </a:stretch>
        </p:blipFill>
        <p:spPr bwMode="auto">
          <a:xfrm>
            <a:off x="7239000" y="2286000"/>
            <a:ext cx="6096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8901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7" r="36726" b="21611"/>
          <a:stretch>
            <a:fillRect/>
          </a:stretch>
        </p:blipFill>
        <p:spPr bwMode="auto">
          <a:xfrm>
            <a:off x="7239000" y="4343400"/>
            <a:ext cx="6096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8902" name="Picture 22" descr="E:\Catechism\2005-2006 - Hoek\Ik Geloof 1\kruiz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0"/>
            <a:ext cx="19050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8903" name="Picture 23" descr="E:\Catechism\2005-2006 - Hoek\Ik Geloof 1\kruiz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267200"/>
            <a:ext cx="19050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6976" y="2617396"/>
            <a:ext cx="7416824" cy="707886"/>
          </a:xfrm>
          <a:prstGeom prst="rect">
            <a:avLst/>
          </a:prstGeom>
          <a:solidFill>
            <a:srgbClr val="CC6600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rgbClr val="00FF00"/>
                </a:solidFill>
              </a:rPr>
              <a:t>1 - Justification (forgiven)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6976" y="4709860"/>
            <a:ext cx="7416824" cy="707886"/>
          </a:xfrm>
          <a:prstGeom prst="rect">
            <a:avLst/>
          </a:prstGeom>
          <a:solidFill>
            <a:srgbClr val="CC6600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rgbClr val="00FF00"/>
                </a:solidFill>
              </a:rPr>
              <a:t>2 - Sanctification (renewal)</a:t>
            </a:r>
          </a:p>
        </p:txBody>
      </p:sp>
    </p:spTree>
    <p:extLst>
      <p:ext uri="{BB962C8B-B14F-4D97-AF65-F5344CB8AC3E}">
        <p14:creationId xmlns:p14="http://schemas.microsoft.com/office/powerpoint/2010/main" val="2966463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Meaningful?</a:t>
            </a:r>
          </a:p>
        </p:txBody>
      </p:sp>
      <p:sp>
        <p:nvSpPr>
          <p:cNvPr id="1019907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9144000" cy="9906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To live a purpose-filled life </a:t>
            </a:r>
            <a:r>
              <a:rPr lang="en-GB" dirty="0">
                <a:solidFill>
                  <a:srgbClr val="00FF00"/>
                </a:solidFill>
              </a:rPr>
              <a:t>we are to be what our Creator intended us to be: His image.</a:t>
            </a:r>
          </a:p>
        </p:txBody>
      </p:sp>
      <p:sp>
        <p:nvSpPr>
          <p:cNvPr id="1019908" name="Rectangle 4"/>
          <p:cNvSpPr>
            <a:spLocks noChangeArrowheads="1"/>
          </p:cNvSpPr>
          <p:nvPr/>
        </p:nvSpPr>
        <p:spPr bwMode="auto">
          <a:xfrm>
            <a:off x="0" y="2209800"/>
            <a:ext cx="4495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GB" sz="28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However, we fail miserably</a:t>
            </a:r>
          </a:p>
          <a:p>
            <a:pPr marL="742950" lvl="1" indent="-285750" algn="l">
              <a:spcBef>
                <a:spcPct val="20000"/>
              </a:spcBef>
            </a:pPr>
            <a:r>
              <a:rPr lang="en-GB" sz="28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we transgress all God’s commandments</a:t>
            </a:r>
          </a:p>
          <a:p>
            <a:pPr marL="742950" lvl="1" indent="-285750" algn="l">
              <a:spcBef>
                <a:spcPct val="20000"/>
              </a:spcBef>
            </a:pPr>
            <a:r>
              <a:rPr lang="en-GB" sz="28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we don’t do the good we should</a:t>
            </a:r>
          </a:p>
          <a:p>
            <a:pPr marL="742950" lvl="1" indent="-285750" algn="l">
              <a:spcBef>
                <a:spcPct val="20000"/>
              </a:spcBef>
            </a:pPr>
            <a:r>
              <a:rPr lang="en-GB" sz="28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we have evil desires in our hearts</a:t>
            </a:r>
          </a:p>
        </p:txBody>
      </p:sp>
      <p:sp>
        <p:nvSpPr>
          <p:cNvPr id="1019909" name="Rectangle 5"/>
          <p:cNvSpPr>
            <a:spLocks noChangeArrowheads="1"/>
          </p:cNvSpPr>
          <p:nvPr/>
        </p:nvSpPr>
        <p:spPr bwMode="auto">
          <a:xfrm>
            <a:off x="4648200" y="2209800"/>
            <a:ext cx="4495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GB" sz="28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God graciously grants us in Christ</a:t>
            </a:r>
          </a:p>
          <a:p>
            <a:pPr marL="742950" lvl="1" indent="-285750" algn="l">
              <a:spcBef>
                <a:spcPct val="20000"/>
              </a:spcBef>
            </a:pPr>
            <a:r>
              <a:rPr lang="en-GB" sz="28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forgiveness of all transgressions</a:t>
            </a:r>
          </a:p>
          <a:p>
            <a:pPr marL="742950" lvl="1" indent="-285750" algn="l">
              <a:spcBef>
                <a:spcPct val="20000"/>
              </a:spcBef>
            </a:pPr>
            <a:r>
              <a:rPr lang="en-GB" sz="28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righteousness (good works)</a:t>
            </a:r>
          </a:p>
          <a:p>
            <a:pPr marL="742950" lvl="1" indent="-285750" algn="l">
              <a:spcBef>
                <a:spcPct val="20000"/>
              </a:spcBef>
            </a:pPr>
            <a:r>
              <a:rPr lang="en-GB" sz="28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holiness (removes evil desires)</a:t>
            </a:r>
          </a:p>
        </p:txBody>
      </p:sp>
      <p:sp>
        <p:nvSpPr>
          <p:cNvPr id="1019910" name="Rectangle 6"/>
          <p:cNvSpPr>
            <a:spLocks noChangeArrowheads="1"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80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true for those who believe: saved by faith!</a:t>
            </a:r>
          </a:p>
        </p:txBody>
      </p:sp>
      <p:sp>
        <p:nvSpPr>
          <p:cNvPr id="1019911" name="Text Box 7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7" grpId="0" build="p" autoUpdateAnimBg="0"/>
      <p:bldP spid="1019908" grpId="0"/>
      <p:bldP spid="1019909" grpId="0"/>
      <p:bldP spid="10199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Catechism</a:t>
            </a:r>
          </a:p>
        </p:txBody>
      </p:sp>
      <p:sp>
        <p:nvSpPr>
          <p:cNvPr id="1020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sz="2400" i="1">
                <a:solidFill>
                  <a:srgbClr val="FFFF00"/>
                </a:solidFill>
              </a:rPr>
              <a:t>60. Q. How are you righteous before God?</a:t>
            </a:r>
          </a:p>
          <a:p>
            <a:pPr>
              <a:buFontTx/>
              <a:buNone/>
            </a:pPr>
            <a:endParaRPr lang="en-GB" sz="2400" i="1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n-GB" sz="2400" i="1">
                <a:solidFill>
                  <a:srgbClr val="FFFF00"/>
                </a:solidFill>
              </a:rPr>
              <a:t>A. Only by true faith in Jesus Christ.</a:t>
            </a:r>
          </a:p>
          <a:p>
            <a:pPr>
              <a:buFontTx/>
              <a:buNone/>
            </a:pPr>
            <a:r>
              <a:rPr lang="en-GB" sz="2400" i="1">
                <a:solidFill>
                  <a:srgbClr val="FFFF00"/>
                </a:solidFill>
              </a:rPr>
              <a:t>Although my conscience accuses me that I have grievously sinned against all God’s commandments, have never kept any of them, and am still inclined to all evil, </a:t>
            </a:r>
          </a:p>
          <a:p>
            <a:pPr>
              <a:buFontTx/>
              <a:buNone/>
            </a:pPr>
            <a:r>
              <a:rPr lang="en-GB" sz="2400" i="1">
                <a:solidFill>
                  <a:srgbClr val="FFFF00"/>
                </a:solidFill>
              </a:rPr>
              <a:t>yet God, without any merit of my own, out of mere grace, imputes to me the perfect satisfaction, righteousness, and holiness of Christ.</a:t>
            </a:r>
          </a:p>
          <a:p>
            <a:pPr>
              <a:buFontTx/>
              <a:buNone/>
            </a:pPr>
            <a:r>
              <a:rPr lang="en-GB" sz="2400" i="1">
                <a:solidFill>
                  <a:srgbClr val="FFFF00"/>
                </a:solidFill>
              </a:rPr>
              <a:t>He grants these to me as if I had never had nor committed any sin, and as if I myself had accomplished all the obedience which Christ has rendered for me, if only I accept this gift with a believing heart.</a:t>
            </a:r>
            <a:endParaRPr lang="en-GB" i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Reformation</a:t>
            </a:r>
          </a:p>
        </p:txBody>
      </p:sp>
      <p:sp>
        <p:nvSpPr>
          <p:cNvPr id="10240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Martin Luther came to understand one is saved by </a:t>
            </a:r>
            <a:r>
              <a:rPr lang="en-GB" i="1" dirty="0"/>
              <a:t>grace through faith</a:t>
            </a:r>
            <a:r>
              <a:rPr lang="en-GB" dirty="0"/>
              <a:t> and not by works (indulgences). This rediscovery of God’s truth restored </a:t>
            </a:r>
            <a:r>
              <a:rPr lang="en-GB" i="1" dirty="0"/>
              <a:t>faith</a:t>
            </a:r>
            <a:r>
              <a:rPr lang="en-GB" dirty="0"/>
              <a:t> as God’s gracious gift to it’s rightful place.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At the Diet of Worms Luther was summoned by the German emperor to recant all his works. 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But he refused, unless it be proven </a:t>
            </a:r>
            <a:r>
              <a:rPr lang="en-GB" i="1" dirty="0"/>
              <a:t>from Scripture </a:t>
            </a:r>
            <a:r>
              <a:rPr lang="en-GB" dirty="0"/>
              <a:t>that his writings were wrong. </a:t>
            </a:r>
          </a:p>
          <a:p>
            <a:pPr algn="r">
              <a:buFontTx/>
              <a:buNone/>
            </a:pPr>
            <a:endParaRPr lang="en-GB" sz="1600" dirty="0">
              <a:solidFill>
                <a:schemeClr val="tx1">
                  <a:lumMod val="50000"/>
                </a:schemeClr>
              </a:solidFill>
            </a:endParaRPr>
          </a:p>
          <a:p>
            <a:pPr algn="r">
              <a:buFontTx/>
              <a:buNone/>
            </a:pPr>
            <a:r>
              <a:rPr lang="en-GB" sz="1600" dirty="0">
                <a:solidFill>
                  <a:schemeClr val="tx1">
                    <a:lumMod val="50000"/>
                  </a:schemeClr>
                </a:solidFill>
              </a:rPr>
              <a:t>(Clip length 4:45)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Luther at the Diet of Worms</a:t>
            </a:r>
          </a:p>
        </p:txBody>
      </p:sp>
      <p:pic>
        <p:nvPicPr>
          <p:cNvPr id="4" name="Martin Luther at the Diet of Worm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944724"/>
            <a:ext cx="8712968" cy="57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7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Psalm 27:6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How I would have despaired in my affliction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if I had not believed that in this life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cap="small" dirty="0">
                <a:solidFill>
                  <a:schemeClr val="tx1"/>
                </a:solidFill>
              </a:rPr>
              <a:t>Lord</a:t>
            </a:r>
            <a:r>
              <a:rPr lang="en-US" dirty="0">
                <a:solidFill>
                  <a:schemeClr val="tx1"/>
                </a:solidFill>
              </a:rPr>
              <a:t> would show his goodness, his protection;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 would have perished in my tears and strife.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Wait for the </a:t>
            </a:r>
            <a:r>
              <a:rPr lang="en-US" cap="small" dirty="0">
                <a:solidFill>
                  <a:schemeClr val="tx1"/>
                </a:solidFill>
              </a:rPr>
              <a:t>Lord;</a:t>
            </a:r>
            <a:r>
              <a:rPr lang="en-US" dirty="0">
                <a:solidFill>
                  <a:schemeClr val="tx1"/>
                </a:solidFill>
              </a:rPr>
              <a:t> be strong and undismayed.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cap="small" dirty="0">
                <a:solidFill>
                  <a:schemeClr val="tx1"/>
                </a:solidFill>
              </a:rPr>
              <a:t>Lord</a:t>
            </a:r>
            <a:r>
              <a:rPr lang="en-US" dirty="0">
                <a:solidFill>
                  <a:schemeClr val="tx1"/>
                </a:solidFill>
              </a:rPr>
              <a:t> is faithful. Why then be afraid?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Take courage, for his steadfast love is sure.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Wait for the </a:t>
            </a:r>
            <a:r>
              <a:rPr lang="en-US" cap="small" dirty="0">
                <a:solidFill>
                  <a:schemeClr val="tx1"/>
                </a:solidFill>
              </a:rPr>
              <a:t>Lord.</a:t>
            </a:r>
            <a:r>
              <a:rPr lang="en-US" dirty="0">
                <a:solidFill>
                  <a:schemeClr val="tx1"/>
                </a:solidFill>
              </a:rPr>
              <a:t> His mercy shall endure.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24409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Belgic Confession</a:t>
            </a:r>
          </a:p>
        </p:txBody>
      </p:sp>
      <p:sp>
        <p:nvSpPr>
          <p:cNvPr id="10219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Among Protestant Christians the biggest point of debate is the role which faith plays in the salvation of a Christian.</a:t>
            </a:r>
          </a:p>
          <a:p>
            <a:pPr>
              <a:buFontTx/>
              <a:buNone/>
            </a:pPr>
            <a:endParaRPr lang="en-GB"/>
          </a:p>
          <a:p>
            <a:pPr>
              <a:buFontTx/>
              <a:buNone/>
            </a:pPr>
            <a:r>
              <a:rPr lang="en-GB"/>
              <a:t>Remember the following phrase from the </a:t>
            </a:r>
            <a:br>
              <a:rPr lang="en-GB"/>
            </a:br>
            <a:r>
              <a:rPr lang="en-GB"/>
              <a:t>Belgic Confession:</a:t>
            </a:r>
          </a:p>
          <a:p>
            <a:pPr>
              <a:buFontTx/>
              <a:buNone/>
            </a:pPr>
            <a:endParaRPr lang="en-GB"/>
          </a:p>
          <a:p>
            <a:pPr>
              <a:buFontTx/>
              <a:buNone/>
            </a:pPr>
            <a:r>
              <a:rPr lang="en-GB"/>
              <a:t>		 </a:t>
            </a:r>
            <a:r>
              <a:rPr lang="en-GB">
                <a:solidFill>
                  <a:srgbClr val="00FF00"/>
                </a:solidFill>
              </a:rPr>
              <a:t>A true faith </a:t>
            </a:r>
          </a:p>
          <a:p>
            <a:pPr>
              <a:buFontTx/>
              <a:buNone/>
            </a:pPr>
            <a:r>
              <a:rPr lang="en-GB">
                <a:solidFill>
                  <a:srgbClr val="00FF00"/>
                </a:solidFill>
              </a:rPr>
              <a:t> embraces Jesus Christ </a:t>
            </a:r>
          </a:p>
          <a:p>
            <a:pPr>
              <a:buFontTx/>
              <a:buNone/>
            </a:pPr>
            <a:r>
              <a:rPr lang="en-GB">
                <a:solidFill>
                  <a:srgbClr val="00FF00"/>
                </a:solidFill>
              </a:rPr>
              <a:t>    with all His merits.</a:t>
            </a:r>
            <a:endParaRPr lang="en-GB"/>
          </a:p>
        </p:txBody>
      </p:sp>
      <p:pic>
        <p:nvPicPr>
          <p:cNvPr id="10219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3657600"/>
            <a:ext cx="2679700" cy="296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1957" name="Text Box 5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Faith</a:t>
            </a:r>
          </a:p>
        </p:txBody>
      </p:sp>
      <p:sp>
        <p:nvSpPr>
          <p:cNvPr id="10065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To have faith in someone is </a:t>
            </a:r>
            <a:r>
              <a:rPr lang="en-GB" altLang="en-US" dirty="0">
                <a:solidFill>
                  <a:srgbClr val="00FF00"/>
                </a:solidFill>
              </a:rPr>
              <a:t>to entrust yourself to them.</a:t>
            </a:r>
            <a:endParaRPr lang="en-GB" altLang="en-US" dirty="0"/>
          </a:p>
          <a:p>
            <a:pPr lvl="1">
              <a:buFontTx/>
              <a:buNone/>
            </a:pPr>
            <a:r>
              <a:rPr lang="en-GB" altLang="en-US" dirty="0"/>
              <a:t>In an airplane, the passengers have faith in the pilots.</a:t>
            </a:r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r>
              <a:rPr lang="en-GB" altLang="en-US" dirty="0"/>
              <a:t>There are</a:t>
            </a:r>
            <a:r>
              <a:rPr lang="en-GB" altLang="en-US" dirty="0">
                <a:solidFill>
                  <a:srgbClr val="00FF00"/>
                </a:solidFill>
              </a:rPr>
              <a:t> two sides to such faith: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	- knowledge: faith has content</a:t>
            </a:r>
            <a:endParaRPr lang="en-GB" altLang="en-US" dirty="0"/>
          </a:p>
          <a:p>
            <a:pPr lvl="2">
              <a:buFontTx/>
              <a:buNone/>
            </a:pPr>
            <a:r>
              <a:rPr lang="en-GB" altLang="en-US" dirty="0"/>
              <a:t>- the pilot is well trained to fly a plane</a:t>
            </a:r>
          </a:p>
          <a:p>
            <a:pPr lvl="2">
              <a:buFontTx/>
              <a:buNone/>
            </a:pPr>
            <a:r>
              <a:rPr lang="en-GB" altLang="en-US" dirty="0"/>
              <a:t>- God’s Word is true</a:t>
            </a:r>
          </a:p>
          <a:p>
            <a:pPr>
              <a:buFontTx/>
              <a:buNone/>
            </a:pPr>
            <a:r>
              <a:rPr lang="en-GB" altLang="en-US" dirty="0"/>
              <a:t>	</a:t>
            </a:r>
            <a:r>
              <a:rPr lang="en-GB" altLang="en-US" dirty="0">
                <a:solidFill>
                  <a:srgbClr val="00FF00"/>
                </a:solidFill>
              </a:rPr>
              <a:t>- confidence: faith is conviction, certainty</a:t>
            </a:r>
            <a:endParaRPr lang="en-GB" altLang="en-US" dirty="0"/>
          </a:p>
          <a:p>
            <a:pPr lvl="2">
              <a:buFontTx/>
              <a:buNone/>
            </a:pPr>
            <a:r>
              <a:rPr lang="en-GB" altLang="en-US" dirty="0"/>
              <a:t>- I’m safe with the pilot</a:t>
            </a:r>
          </a:p>
          <a:p>
            <a:pPr lvl="2">
              <a:buFontTx/>
              <a:buNone/>
            </a:pPr>
            <a:r>
              <a:rPr lang="en-GB" altLang="en-US" dirty="0"/>
              <a:t>- God will indeed keep me safe and make things come well</a:t>
            </a:r>
          </a:p>
          <a:p>
            <a:pPr lvl="2">
              <a:buFontTx/>
              <a:buNone/>
            </a:pPr>
            <a:endParaRPr lang="en-GB" altLang="en-US" dirty="0"/>
          </a:p>
        </p:txBody>
      </p:sp>
      <p:pic>
        <p:nvPicPr>
          <p:cNvPr id="1006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2895600"/>
            <a:ext cx="2644775" cy="190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6597" name="Text Box 5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9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6595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Faith</a:t>
            </a:r>
          </a:p>
        </p:txBody>
      </p:sp>
      <p:sp>
        <p:nvSpPr>
          <p:cNvPr id="10076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The</a:t>
            </a:r>
            <a:r>
              <a:rPr lang="en-GB" dirty="0">
                <a:solidFill>
                  <a:srgbClr val="00FF00"/>
                </a:solidFill>
              </a:rPr>
              <a:t> two sides to faith will lead to proper behaviour.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		</a:t>
            </a:r>
            <a:r>
              <a:rPr lang="en-GB" dirty="0"/>
              <a:t>Knowledge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						</a:t>
            </a:r>
          </a:p>
          <a:p>
            <a:pPr>
              <a:buFontTx/>
              <a:buNone/>
            </a:pPr>
            <a:r>
              <a:rPr lang="en-GB" dirty="0"/>
              <a:t>			Confidence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			Behaviour	</a:t>
            </a:r>
          </a:p>
        </p:txBody>
      </p:sp>
      <p:pic>
        <p:nvPicPr>
          <p:cNvPr id="1007620" name="Picture 4" descr="C:\Documents and Settings\Karlo Janssen\Mijn documenten\Mijn afbeeldingen\Catechism\head-heart-hand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49425"/>
            <a:ext cx="18288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07624" name="Group 8"/>
          <p:cNvGrpSpPr>
            <a:grpSpLocks/>
          </p:cNvGrpSpPr>
          <p:nvPr/>
        </p:nvGrpSpPr>
        <p:grpSpPr bwMode="auto">
          <a:xfrm>
            <a:off x="4114800" y="2133600"/>
            <a:ext cx="2998788" cy="2819400"/>
            <a:chOff x="2592" y="1344"/>
            <a:chExt cx="1889" cy="1776"/>
          </a:xfrm>
        </p:grpSpPr>
        <p:sp>
          <p:nvSpPr>
            <p:cNvPr id="1007621" name="AutoShape 5"/>
            <p:cNvSpPr>
              <a:spLocks/>
            </p:cNvSpPr>
            <p:nvPr/>
          </p:nvSpPr>
          <p:spPr bwMode="auto">
            <a:xfrm>
              <a:off x="2592" y="1344"/>
              <a:ext cx="480" cy="1776"/>
            </a:xfrm>
            <a:prstGeom prst="rightBrace">
              <a:avLst>
                <a:gd name="adj1" fmla="val 30833"/>
                <a:gd name="adj2" fmla="val 50000"/>
              </a:avLst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7623" name="Text Box 7"/>
            <p:cNvSpPr txBox="1">
              <a:spLocks noChangeArrowheads="1"/>
            </p:cNvSpPr>
            <p:nvPr/>
          </p:nvSpPr>
          <p:spPr bwMode="auto">
            <a:xfrm>
              <a:off x="3265" y="2063"/>
              <a:ext cx="121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GB" sz="2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Faith / Trust</a:t>
              </a:r>
              <a:endPara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07626" name="Group 10"/>
          <p:cNvGrpSpPr>
            <a:grpSpLocks/>
          </p:cNvGrpSpPr>
          <p:nvPr/>
        </p:nvGrpSpPr>
        <p:grpSpPr bwMode="auto">
          <a:xfrm>
            <a:off x="4190999" y="5181600"/>
            <a:ext cx="3860800" cy="914400"/>
            <a:chOff x="2640" y="3264"/>
            <a:chExt cx="2432" cy="576"/>
          </a:xfrm>
        </p:grpSpPr>
        <p:sp>
          <p:nvSpPr>
            <p:cNvPr id="1007622" name="AutoShape 6"/>
            <p:cNvSpPr>
              <a:spLocks/>
            </p:cNvSpPr>
            <p:nvPr/>
          </p:nvSpPr>
          <p:spPr bwMode="auto">
            <a:xfrm>
              <a:off x="2640" y="3264"/>
              <a:ext cx="384" cy="576"/>
            </a:xfrm>
            <a:prstGeom prst="rightBrace">
              <a:avLst>
                <a:gd name="adj1" fmla="val 12500"/>
                <a:gd name="adj2" fmla="val 50000"/>
              </a:avLst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7625" name="Text Box 9"/>
            <p:cNvSpPr txBox="1">
              <a:spLocks noChangeArrowheads="1"/>
            </p:cNvSpPr>
            <p:nvPr/>
          </p:nvSpPr>
          <p:spPr bwMode="auto">
            <a:xfrm>
              <a:off x="3185" y="3407"/>
              <a:ext cx="188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GB" sz="28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Good works / Obey</a:t>
              </a:r>
              <a:endParaRPr lang="en-GB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07627" name="Text Box 11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Sides or Components?</a:t>
            </a:r>
          </a:p>
        </p:txBody>
      </p:sp>
      <p:sp>
        <p:nvSpPr>
          <p:cNvPr id="10086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In some Reformed traditions, the two </a:t>
            </a:r>
            <a:r>
              <a:rPr lang="en-GB" dirty="0">
                <a:solidFill>
                  <a:srgbClr val="00FF00"/>
                </a:solidFill>
              </a:rPr>
              <a:t>‘sides’ </a:t>
            </a:r>
            <a:r>
              <a:rPr lang="en-GB" dirty="0"/>
              <a:t>to faith become two </a:t>
            </a:r>
            <a:r>
              <a:rPr lang="en-GB" dirty="0">
                <a:solidFill>
                  <a:srgbClr val="00FF00"/>
                </a:solidFill>
              </a:rPr>
              <a:t>‘components’ </a:t>
            </a:r>
            <a:r>
              <a:rPr lang="en-GB" dirty="0"/>
              <a:t>to faith.</a:t>
            </a:r>
          </a:p>
          <a:p>
            <a:pPr>
              <a:buFontTx/>
              <a:buNone/>
            </a:pPr>
            <a:r>
              <a:rPr lang="en-GB" dirty="0"/>
              <a:t>It is then thought </a:t>
            </a:r>
            <a:r>
              <a:rPr lang="en-GB" dirty="0">
                <a:solidFill>
                  <a:srgbClr val="00FF00"/>
                </a:solidFill>
              </a:rPr>
              <a:t>one can have one component without the other. </a:t>
            </a:r>
            <a:r>
              <a:rPr lang="en-GB" dirty="0"/>
              <a:t>Usually it is argued that </a:t>
            </a:r>
            <a:r>
              <a:rPr lang="en-GB" dirty="0">
                <a:solidFill>
                  <a:srgbClr val="00FF00"/>
                </a:solidFill>
              </a:rPr>
              <a:t>knowledge comes before confidence.</a:t>
            </a:r>
          </a:p>
          <a:p>
            <a:pPr>
              <a:buFontTx/>
              <a:buNone/>
            </a:pPr>
            <a:r>
              <a:rPr lang="en-GB" dirty="0"/>
              <a:t>Such people will say:</a:t>
            </a:r>
          </a:p>
          <a:p>
            <a:pPr>
              <a:buFontTx/>
              <a:buNone/>
            </a:pPr>
            <a:r>
              <a:rPr lang="en-GB" dirty="0"/>
              <a:t>	Those who only have knowledge have </a:t>
            </a:r>
            <a:r>
              <a:rPr lang="en-GB" dirty="0">
                <a:solidFill>
                  <a:srgbClr val="00FF00"/>
                </a:solidFill>
              </a:rPr>
              <a:t>historic faith.</a:t>
            </a:r>
          </a:p>
          <a:p>
            <a:pPr>
              <a:buFontTx/>
              <a:buNone/>
            </a:pPr>
            <a:r>
              <a:rPr lang="en-GB" dirty="0"/>
              <a:t>	Those who also have confidence have </a:t>
            </a:r>
            <a:r>
              <a:rPr lang="en-GB" dirty="0">
                <a:solidFill>
                  <a:srgbClr val="00FF00"/>
                </a:solidFill>
              </a:rPr>
              <a:t>saving faith.</a:t>
            </a:r>
          </a:p>
          <a:p>
            <a:pPr>
              <a:buFontTx/>
              <a:buNone/>
            </a:pPr>
            <a:r>
              <a:rPr lang="en-GB" dirty="0"/>
              <a:t>The passage from knowledge to confidence is by many referred to as </a:t>
            </a:r>
            <a:r>
              <a:rPr lang="en-GB" dirty="0">
                <a:solidFill>
                  <a:srgbClr val="00FF00"/>
                </a:solidFill>
              </a:rPr>
              <a:t>“seeing the light”.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30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Sides or Components?</a:t>
            </a:r>
          </a:p>
        </p:txBody>
      </p:sp>
      <p:sp>
        <p:nvSpPr>
          <p:cNvPr id="10096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But knowledge and confidence are simply two sides to faith. They cannot be separated.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Mind you, it is true that the experience of knowledge may differ from confidence:</a:t>
            </a:r>
          </a:p>
          <a:p>
            <a:pPr lvl="1">
              <a:buFontTx/>
              <a:buNone/>
            </a:pPr>
            <a:r>
              <a:rPr lang="en-GB" u="sng" dirty="0"/>
              <a:t>Weak in faith</a:t>
            </a:r>
            <a:r>
              <a:rPr lang="en-GB" dirty="0"/>
              <a:t>: weak knowledge and not very confident</a:t>
            </a:r>
          </a:p>
          <a:p>
            <a:pPr lvl="1">
              <a:buFontTx/>
              <a:buNone/>
            </a:pPr>
            <a:r>
              <a:rPr lang="en-GB" u="sng" dirty="0"/>
              <a:t>Strong in faith</a:t>
            </a:r>
            <a:r>
              <a:rPr lang="en-GB" dirty="0"/>
              <a:t>: strong knowledge and confident</a:t>
            </a:r>
          </a:p>
          <a:p>
            <a:pPr lvl="1">
              <a:buFontTx/>
              <a:buNone/>
            </a:pPr>
            <a:r>
              <a:rPr lang="en-GB" u="sng" dirty="0"/>
              <a:t>Mix</a:t>
            </a:r>
            <a:r>
              <a:rPr lang="en-GB" dirty="0"/>
              <a:t>: strong knowledge but not very confident</a:t>
            </a:r>
          </a:p>
          <a:p>
            <a:pPr lvl="1">
              <a:buFontTx/>
              <a:buNone/>
            </a:pPr>
            <a:r>
              <a:rPr lang="en-GB" dirty="0"/>
              <a:t>		Typical for Netherlands Reformed people</a:t>
            </a:r>
          </a:p>
          <a:p>
            <a:pPr lvl="1">
              <a:buFontTx/>
              <a:buNone/>
            </a:pPr>
            <a:r>
              <a:rPr lang="en-GB" u="sng" dirty="0"/>
              <a:t>Mix</a:t>
            </a:r>
            <a:r>
              <a:rPr lang="en-GB" dirty="0"/>
              <a:t>: weak knowledge but confident</a:t>
            </a:r>
          </a:p>
          <a:p>
            <a:pPr lvl="1">
              <a:buFontTx/>
              <a:buNone/>
            </a:pPr>
            <a:r>
              <a:rPr lang="en-GB" dirty="0"/>
              <a:t>		Typical for Evangelicals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1009668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9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9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9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9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9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9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96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96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9667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Benefit of Faith</a:t>
            </a:r>
          </a:p>
        </p:txBody>
      </p:sp>
      <p:sp>
        <p:nvSpPr>
          <p:cNvPr id="10117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We are jumping from Lord’s Day 7 to Lord’s Day 23.</a:t>
            </a:r>
          </a:p>
          <a:p>
            <a:pPr>
              <a:buFontTx/>
              <a:buNone/>
            </a:pPr>
            <a:endParaRPr lang="en-GB"/>
          </a:p>
          <a:p>
            <a:pPr>
              <a:buFontTx/>
              <a:buNone/>
            </a:pPr>
            <a:r>
              <a:rPr lang="en-GB"/>
              <a:t>	Lord’s Day 1: The Profession of Faith</a:t>
            </a:r>
          </a:p>
          <a:p>
            <a:pPr>
              <a:buFontTx/>
              <a:buNone/>
            </a:pPr>
            <a:r>
              <a:rPr lang="en-GB"/>
              <a:t>	Lord’s Day 2-7: The Need for Faith</a:t>
            </a:r>
          </a:p>
          <a:p>
            <a:pPr>
              <a:buFontTx/>
              <a:buNone/>
            </a:pPr>
            <a:r>
              <a:rPr lang="en-GB"/>
              <a:t>	Lord’s Day 8-22: The Substance of Faith</a:t>
            </a:r>
          </a:p>
          <a:p>
            <a:pPr>
              <a:buFontTx/>
              <a:buNone/>
            </a:pPr>
            <a:r>
              <a:rPr lang="en-GB"/>
              <a:t>	Lord’s Day 23-24: The Benefit of Faith</a:t>
            </a:r>
          </a:p>
          <a:p>
            <a:pPr>
              <a:buFontTx/>
              <a:buNone/>
            </a:pPr>
            <a:r>
              <a:rPr lang="en-GB"/>
              <a:t>	Lord’s Day 25-31: The Growth of Faith</a:t>
            </a:r>
          </a:p>
          <a:p>
            <a:pPr>
              <a:buFontTx/>
              <a:buNone/>
            </a:pPr>
            <a:r>
              <a:rPr lang="en-GB"/>
              <a:t>	Lord’s Day 32-44: The Works of Faith</a:t>
            </a:r>
          </a:p>
          <a:p>
            <a:pPr>
              <a:buFontTx/>
              <a:buNone/>
            </a:pPr>
            <a:r>
              <a:rPr lang="en-GB"/>
              <a:t>	Lord’s Day 45-52: The Communication of Faith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Benefit of Faith</a:t>
            </a:r>
          </a:p>
        </p:txBody>
      </p:sp>
      <p:sp>
        <p:nvSpPr>
          <p:cNvPr id="10127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We are jumping from Lord’s Day 7 to Lord’s Day 23.</a:t>
            </a:r>
          </a:p>
          <a:p>
            <a:pPr>
              <a:buFontTx/>
              <a:buNone/>
            </a:pPr>
            <a:endParaRPr lang="en-GB"/>
          </a:p>
          <a:p>
            <a:pPr>
              <a:buFontTx/>
              <a:buNone/>
            </a:pPr>
            <a:r>
              <a:rPr lang="en-GB"/>
              <a:t>	</a:t>
            </a:r>
            <a:r>
              <a:rPr lang="en-GB">
                <a:solidFill>
                  <a:srgbClr val="FF6600"/>
                </a:solidFill>
              </a:rPr>
              <a:t>Lord’s Day 1: The Profession of Faith</a:t>
            </a:r>
          </a:p>
          <a:p>
            <a:pPr>
              <a:buFontTx/>
              <a:buNone/>
            </a:pPr>
            <a:r>
              <a:rPr lang="en-GB">
                <a:solidFill>
                  <a:srgbClr val="FF6600"/>
                </a:solidFill>
              </a:rPr>
              <a:t>	Lord’s Day 2-7: The Need for Faith</a:t>
            </a:r>
          </a:p>
          <a:p>
            <a:pPr>
              <a:buFontTx/>
              <a:buNone/>
            </a:pPr>
            <a:r>
              <a:rPr lang="en-GB"/>
              <a:t>	Lord’s Day 8-22: The Substance of Faith</a:t>
            </a:r>
          </a:p>
          <a:p>
            <a:pPr>
              <a:buFontTx/>
              <a:buNone/>
            </a:pPr>
            <a:r>
              <a:rPr lang="en-GB"/>
              <a:t>	</a:t>
            </a:r>
            <a:r>
              <a:rPr lang="en-GB">
                <a:solidFill>
                  <a:srgbClr val="FFFF00"/>
                </a:solidFill>
              </a:rPr>
              <a:t>Lord’s Day 23-24: The Benefit of Faith</a:t>
            </a:r>
            <a:endParaRPr lang="en-GB"/>
          </a:p>
          <a:p>
            <a:pPr>
              <a:buFontTx/>
              <a:buNone/>
            </a:pPr>
            <a:r>
              <a:rPr lang="en-GB"/>
              <a:t>	Lord’s Day 25-31: The Growth of Faith</a:t>
            </a:r>
          </a:p>
          <a:p>
            <a:pPr>
              <a:buFontTx/>
              <a:buNone/>
            </a:pPr>
            <a:r>
              <a:rPr lang="en-GB"/>
              <a:t>	Lord’s Day 32-44: The Works of Faith</a:t>
            </a:r>
          </a:p>
          <a:p>
            <a:pPr>
              <a:buFontTx/>
              <a:buNone/>
            </a:pPr>
            <a:r>
              <a:rPr lang="en-GB"/>
              <a:t>	Lord’s Day 45-52: The Communication of Faith</a:t>
            </a:r>
          </a:p>
        </p:txBody>
      </p:sp>
      <p:sp>
        <p:nvSpPr>
          <p:cNvPr id="1012741" name="AutoShape 5"/>
          <p:cNvSpPr>
            <a:spLocks/>
          </p:cNvSpPr>
          <p:nvPr/>
        </p:nvSpPr>
        <p:spPr bwMode="auto">
          <a:xfrm>
            <a:off x="6705600" y="2286000"/>
            <a:ext cx="269875" cy="838200"/>
          </a:xfrm>
          <a:prstGeom prst="rightBrace">
            <a:avLst>
              <a:gd name="adj1" fmla="val 25882"/>
              <a:gd name="adj2" fmla="val 50000"/>
            </a:avLst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12742" name="Text Box 6"/>
          <p:cNvSpPr txBox="1">
            <a:spLocks noChangeArrowheads="1"/>
          </p:cNvSpPr>
          <p:nvPr/>
        </p:nvSpPr>
        <p:spPr bwMode="auto">
          <a:xfrm>
            <a:off x="7026275" y="2500313"/>
            <a:ext cx="1420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sz="2000">
                <a:solidFill>
                  <a:srgbClr val="FF6600"/>
                </a:solidFill>
                <a:latin typeface="Comic Sans MS" pitchFamily="66" charset="0"/>
              </a:rPr>
              <a:t>Completed</a:t>
            </a:r>
            <a:endParaRPr lang="en-GB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Benefit of Faith</a:t>
            </a:r>
          </a:p>
        </p:txBody>
      </p:sp>
      <p:sp>
        <p:nvSpPr>
          <p:cNvPr id="10137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Important question: what’s the use, the benefit?</a:t>
            </a:r>
          </a:p>
          <a:p>
            <a:pPr>
              <a:buFontTx/>
              <a:buNone/>
            </a:pPr>
            <a:r>
              <a:rPr lang="en-GB"/>
              <a:t>	Why do you go to church?</a:t>
            </a:r>
          </a:p>
          <a:p>
            <a:pPr>
              <a:buFontTx/>
              <a:buNone/>
            </a:pPr>
            <a:r>
              <a:rPr lang="en-GB"/>
              <a:t>	Why do you believe?</a:t>
            </a:r>
          </a:p>
          <a:p>
            <a:pPr>
              <a:buFontTx/>
              <a:buNone/>
            </a:pPr>
            <a:r>
              <a:rPr lang="en-GB"/>
              <a:t>	What is the sense of being a Christian?</a:t>
            </a:r>
          </a:p>
          <a:p>
            <a:pPr>
              <a:buFontTx/>
              <a:buNone/>
            </a:pPr>
            <a:r>
              <a:rPr lang="en-GB"/>
              <a:t>	What are you getting out of the Christian faith?</a:t>
            </a:r>
          </a:p>
          <a:p>
            <a:pPr>
              <a:buFontTx/>
              <a:buNone/>
            </a:pPr>
            <a:endParaRPr lang="en-GB"/>
          </a:p>
          <a:p>
            <a:pPr>
              <a:buFontTx/>
              <a:buNone/>
            </a:pPr>
            <a:r>
              <a:rPr lang="en-GB"/>
              <a:t>Lord’s Day 23 is an important Lord’s Day in the Catechism!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11559</TotalTime>
  <Words>1223</Words>
  <Application>Microsoft Office PowerPoint</Application>
  <PresentationFormat>On-screen Show (4:3)</PresentationFormat>
  <Paragraphs>180</Paragraphs>
  <Slides>20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Comic Sans MS</vt:lpstr>
      <vt:lpstr>Times New Roman</vt:lpstr>
      <vt:lpstr>1_Office Theme</vt:lpstr>
      <vt:lpstr>Catechism  The Benefit of Faith</vt:lpstr>
      <vt:lpstr>Psalm 27:6</vt:lpstr>
      <vt:lpstr>Faith</vt:lpstr>
      <vt:lpstr>Faith</vt:lpstr>
      <vt:lpstr>Sides or Components?</vt:lpstr>
      <vt:lpstr>Sides or Components?</vt:lpstr>
      <vt:lpstr>The Benefit of Faith</vt:lpstr>
      <vt:lpstr>The Benefit of Faith</vt:lpstr>
      <vt:lpstr>The Benefit of Faith</vt:lpstr>
      <vt:lpstr>Catechism</vt:lpstr>
      <vt:lpstr>Bible Study: Hebrews 10:35-11:2</vt:lpstr>
      <vt:lpstr>The Benefit of Faith</vt:lpstr>
      <vt:lpstr>The Benefit of Faith</vt:lpstr>
      <vt:lpstr>The Benefit of Faith</vt:lpstr>
      <vt:lpstr>The Benefit of Faith</vt:lpstr>
      <vt:lpstr>Meaningful?</vt:lpstr>
      <vt:lpstr>Catechism</vt:lpstr>
      <vt:lpstr>The Reformation</vt:lpstr>
      <vt:lpstr>Luther at the Diet of Worms</vt:lpstr>
      <vt:lpstr>Belgic Confession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282</cp:revision>
  <cp:lastPrinted>2010-02-18T18:14:08Z</cp:lastPrinted>
  <dcterms:created xsi:type="dcterms:W3CDTF">2008-08-14T09:20:46Z</dcterms:created>
  <dcterms:modified xsi:type="dcterms:W3CDTF">2023-11-14T02:34:45Z</dcterms:modified>
</cp:coreProperties>
</file>