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71" r:id="rId2"/>
    <p:sldId id="1157" r:id="rId3"/>
    <p:sldId id="1143" r:id="rId4"/>
    <p:sldId id="1144" r:id="rId5"/>
    <p:sldId id="1145" r:id="rId6"/>
    <p:sldId id="1155" r:id="rId7"/>
    <p:sldId id="1156" r:id="rId8"/>
    <p:sldId id="1153" r:id="rId9"/>
    <p:sldId id="1154" r:id="rId10"/>
    <p:sldId id="1141" r:id="rId11"/>
    <p:sldId id="1158" r:id="rId12"/>
    <p:sldId id="1146" r:id="rId13"/>
    <p:sldId id="1147" r:id="rId14"/>
    <p:sldId id="1159" r:id="rId15"/>
    <p:sldId id="1149" r:id="rId16"/>
    <p:sldId id="1150" r:id="rId17"/>
    <p:sldId id="1152" r:id="rId18"/>
    <p:sldId id="1160" r:id="rId19"/>
  </p:sldIdLst>
  <p:sldSz cx="9144000" cy="6858000" type="screen4x3"/>
  <p:notesSz cx="6950075" cy="916781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7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0000"/>
    <a:srgbClr val="FFFF99"/>
    <a:srgbClr val="FF0000"/>
    <a:srgbClr val="FFFF66"/>
    <a:srgbClr val="FFFF00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887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BEBC9B7-F3C0-41D5-B0B1-E9ECC21565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986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703263"/>
            <a:ext cx="4595813" cy="3446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60863"/>
            <a:ext cx="5060950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3CA4850-A1A8-4FA8-9E05-FBCDBB6620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648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6A043A-2AF0-49EC-906F-312825948C8B}" type="slidenum">
              <a:rPr lang="en-GB"/>
              <a:pPr/>
              <a:t>1</a:t>
            </a:fld>
            <a:endParaRPr lang="en-GB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57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A4850-A1A8-4FA8-9E05-FBCDBB6620E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159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A4850-A1A8-4FA8-9E05-FBCDBB6620E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643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A4850-A1A8-4FA8-9E05-FBCDBB6620E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252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A4850-A1A8-4FA8-9E05-FBCDBB6620E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35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A4850-A1A8-4FA8-9E05-FBCDBB6620E7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744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A4850-A1A8-4FA8-9E05-FBCDBB6620E7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187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A4850-A1A8-4FA8-9E05-FBCDBB6620E7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09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A4850-A1A8-4FA8-9E05-FBCDBB6620E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90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A4850-A1A8-4FA8-9E05-FBCDBB6620E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273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A4850-A1A8-4FA8-9E05-FBCDBB6620E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78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A4850-A1A8-4FA8-9E05-FBCDBB6620E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021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A4850-A1A8-4FA8-9E05-FBCDBB6620E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325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A4850-A1A8-4FA8-9E05-FBCDBB6620E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626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A4850-A1A8-4FA8-9E05-FBCDBB6620E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164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A4850-A1A8-4FA8-9E05-FBCDBB6620E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006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380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674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13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670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138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198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529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716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44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06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453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61711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47800"/>
          </a:xfrm>
        </p:spPr>
        <p:txBody>
          <a:bodyPr/>
          <a:lstStyle/>
          <a:p>
            <a:r>
              <a:rPr lang="en-GB"/>
              <a:t>Catechism </a:t>
            </a:r>
            <a:br>
              <a:rPr lang="en-GB"/>
            </a:br>
            <a:r>
              <a:rPr lang="en-GB"/>
              <a:t>The Benefit of Faith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86200"/>
            <a:ext cx="8305800" cy="1752600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Lesson 11 – LD 23b-24</a:t>
            </a:r>
          </a:p>
          <a:p>
            <a:r>
              <a:rPr lang="en-GB" dirty="0"/>
              <a:t>By Faith, Not By Works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/>
              <a:t>Bible Study: Galatians 3:1-14</a:t>
            </a:r>
          </a:p>
        </p:txBody>
      </p:sp>
      <p:pic>
        <p:nvPicPr>
          <p:cNvPr id="1022980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10" y="1371600"/>
            <a:ext cx="7130380" cy="536251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/>
              <a:t>Bible Study: Galatians 3:1-14</a:t>
            </a:r>
          </a:p>
        </p:txBody>
      </p:sp>
      <p:sp>
        <p:nvSpPr>
          <p:cNvPr id="10229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1. As crucified</a:t>
            </a:r>
          </a:p>
          <a:p>
            <a:pPr>
              <a:buFontTx/>
              <a:buNone/>
            </a:pPr>
            <a:r>
              <a:rPr lang="en-GB" dirty="0"/>
              <a:t>2. By hearing with faith</a:t>
            </a:r>
          </a:p>
          <a:p>
            <a:pPr>
              <a:buFontTx/>
              <a:buNone/>
            </a:pPr>
            <a:r>
              <a:rPr lang="en-GB" dirty="0"/>
              <a:t>3. By the flesh (=human effort)</a:t>
            </a:r>
          </a:p>
          <a:p>
            <a:pPr>
              <a:buFontTx/>
              <a:buNone/>
            </a:pPr>
            <a:r>
              <a:rPr lang="en-GB" dirty="0"/>
              <a:t>4. By faith</a:t>
            </a:r>
          </a:p>
          <a:p>
            <a:pPr>
              <a:buFontTx/>
              <a:buNone/>
            </a:pPr>
            <a:r>
              <a:rPr lang="en-GB" dirty="0"/>
              <a:t>5. Cursed</a:t>
            </a:r>
          </a:p>
          <a:p>
            <a:pPr>
              <a:buFontTx/>
              <a:buNone/>
            </a:pPr>
            <a:r>
              <a:rPr lang="en-GB" dirty="0"/>
              <a:t>6. No one.</a:t>
            </a:r>
          </a:p>
          <a:p>
            <a:pPr>
              <a:buFontTx/>
              <a:buNone/>
            </a:pPr>
            <a:r>
              <a:rPr lang="en-GB" dirty="0"/>
              <a:t>7. By becoming a curse for us</a:t>
            </a:r>
          </a:p>
          <a:p>
            <a:pPr>
              <a:buFontTx/>
              <a:buNone/>
            </a:pPr>
            <a:r>
              <a:rPr lang="en-GB" dirty="0"/>
              <a:t>8. By faith</a:t>
            </a:r>
          </a:p>
          <a:p>
            <a:pPr>
              <a:buFontTx/>
              <a:buNone/>
            </a:pPr>
            <a:endParaRPr lang="en-GB" dirty="0"/>
          </a:p>
        </p:txBody>
      </p:sp>
      <p:pic>
        <p:nvPicPr>
          <p:cNvPr id="1022980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72376"/>
            <a:ext cx="3962028" cy="297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5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979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 what about good works?</a:t>
            </a:r>
          </a:p>
        </p:txBody>
      </p:sp>
      <p:sp>
        <p:nvSpPr>
          <p:cNvPr id="1028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Good works </a:t>
            </a:r>
            <a:r>
              <a:rPr lang="en-GB" dirty="0">
                <a:solidFill>
                  <a:srgbClr val="00FF00"/>
                </a:solidFill>
              </a:rPr>
              <a:t>cannot save us.</a:t>
            </a:r>
          </a:p>
          <a:p>
            <a:pPr>
              <a:buFontTx/>
              <a:buNone/>
            </a:pPr>
            <a:r>
              <a:rPr lang="en-GB" dirty="0"/>
              <a:t>For our works </a:t>
            </a:r>
            <a:r>
              <a:rPr lang="en-GB" dirty="0">
                <a:solidFill>
                  <a:srgbClr val="00FF00"/>
                </a:solidFill>
              </a:rPr>
              <a:t>to pass God’s inspection and be approved, they must be absolutely perfect.</a:t>
            </a:r>
          </a:p>
          <a:p>
            <a:pPr>
              <a:buFontTx/>
              <a:buNone/>
            </a:pPr>
            <a:r>
              <a:rPr lang="en-GB" dirty="0"/>
              <a:t>But even our best works will be </a:t>
            </a:r>
            <a:r>
              <a:rPr lang="en-GB" dirty="0">
                <a:solidFill>
                  <a:srgbClr val="00FF00"/>
                </a:solidFill>
              </a:rPr>
              <a:t>tainted with the sin of self-centred desires.</a:t>
            </a:r>
            <a:endParaRPr lang="en-GB" dirty="0"/>
          </a:p>
        </p:txBody>
      </p:sp>
      <p:pic>
        <p:nvPicPr>
          <p:cNvPr id="1028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4340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102" name="Text Box 6"/>
          <p:cNvSpPr txBox="1">
            <a:spLocks noChangeArrowheads="1"/>
          </p:cNvSpPr>
          <p:nvPr/>
        </p:nvSpPr>
        <p:spPr bwMode="auto">
          <a:xfrm>
            <a:off x="1341438" y="3932238"/>
            <a:ext cx="9112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12900" dirty="0">
                <a:solidFill>
                  <a:srgbClr val="FF0000"/>
                </a:solidFill>
              </a:rPr>
              <a:t>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28103" name="Text Box 7"/>
          <p:cNvSpPr txBox="1">
            <a:spLocks noChangeArrowheads="1"/>
          </p:cNvSpPr>
          <p:nvPr/>
        </p:nvSpPr>
        <p:spPr bwMode="auto">
          <a:xfrm>
            <a:off x="3414713" y="3581400"/>
            <a:ext cx="17843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18900" dirty="0">
                <a:solidFill>
                  <a:srgbClr val="FF0000"/>
                </a:solidFill>
                <a:latin typeface="Arial" charset="0"/>
              </a:rPr>
              <a:t>X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8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" r="66335" b="18503"/>
          <a:stretch>
            <a:fillRect/>
          </a:stretch>
        </p:blipFill>
        <p:spPr bwMode="auto">
          <a:xfrm>
            <a:off x="7239000" y="4343400"/>
            <a:ext cx="633413" cy="160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105" name="Oval 9"/>
          <p:cNvSpPr>
            <a:spLocks noChangeArrowheads="1"/>
          </p:cNvSpPr>
          <p:nvPr/>
        </p:nvSpPr>
        <p:spPr bwMode="auto">
          <a:xfrm>
            <a:off x="2971800" y="3657600"/>
            <a:ext cx="2743200" cy="28956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Catechism</a:t>
            </a:r>
          </a:p>
        </p:txBody>
      </p:sp>
      <p:sp>
        <p:nvSpPr>
          <p:cNvPr id="1029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62. Q. But why can our good works not be our righteousness before God, or at least a part of it?</a:t>
            </a:r>
          </a:p>
          <a:p>
            <a:pPr>
              <a:buFontTx/>
              <a:buNone/>
            </a:pPr>
            <a:endParaRPr lang="en-GB" i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A. Because the righteousness which can stand before God’s judgment 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must be absolutely perfect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and in complete agreement </a:t>
            </a:r>
            <a:br>
              <a:rPr lang="en-GB" i="1" dirty="0">
                <a:solidFill>
                  <a:srgbClr val="FFFF00"/>
                </a:solidFill>
              </a:rPr>
            </a:br>
            <a:r>
              <a:rPr lang="en-GB" i="1" dirty="0">
                <a:solidFill>
                  <a:srgbClr val="FFFF00"/>
                </a:solidFill>
              </a:rPr>
              <a:t>with the law of God,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whereas even our best works in this life are </a:t>
            </a:r>
            <a:br>
              <a:rPr lang="en-GB" i="1" dirty="0">
                <a:solidFill>
                  <a:srgbClr val="FFFF00"/>
                </a:solidFill>
              </a:rPr>
            </a:br>
            <a:r>
              <a:rPr lang="en-GB" i="1" dirty="0">
                <a:solidFill>
                  <a:srgbClr val="FFFF00"/>
                </a:solidFill>
              </a:rPr>
              <a:t>all imperfect and defiled with sin.</a:t>
            </a:r>
          </a:p>
        </p:txBody>
      </p:sp>
      <p:pic>
        <p:nvPicPr>
          <p:cNvPr id="1029129" name="Picture 9" descr="http://attipscast.files.wordpress.com/2011/03/thumbs_down_smiley2r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96" y="5085184"/>
            <a:ext cx="1460427" cy="146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137" name="Picture 17" descr="http://images.sodahead.com/polls/002654515/3558851746_skotan_Thumbs_up_smiley_answer_1_xlarg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098" y="3429000"/>
            <a:ext cx="1480725" cy="148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Hang on a minute...</a:t>
            </a:r>
          </a:p>
        </p:txBody>
      </p:sp>
      <p:sp>
        <p:nvSpPr>
          <p:cNvPr id="1030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4648200"/>
            <a:ext cx="9144000" cy="22098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The Bible clearly teaches that there will be a reward for those who believe. Doesn’t that mean they are earning something?</a:t>
            </a:r>
          </a:p>
        </p:txBody>
      </p:sp>
      <p:sp>
        <p:nvSpPr>
          <p:cNvPr id="1030148" name="AutoShape 4"/>
          <p:cNvSpPr>
            <a:spLocks noChangeArrowheads="1"/>
          </p:cNvSpPr>
          <p:nvPr/>
        </p:nvSpPr>
        <p:spPr bwMode="auto">
          <a:xfrm>
            <a:off x="762000" y="1197352"/>
            <a:ext cx="7194550" cy="967621"/>
          </a:xfrm>
          <a:prstGeom prst="horizontalScroll">
            <a:avLst>
              <a:gd name="adj" fmla="val 719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GB" altLang="en-US" i="1" dirty="0"/>
              <a:t>[Jesus said:] </a:t>
            </a:r>
            <a:r>
              <a:rPr lang="en-CA" altLang="en-US" i="1" dirty="0"/>
              <a:t>Rejoice and be glad, for your reward is great in heaven				</a:t>
            </a:r>
            <a:r>
              <a:rPr lang="en-US" altLang="en-US" sz="1800" dirty="0"/>
              <a:t>Matthew 5:12a</a:t>
            </a:r>
            <a:endParaRPr lang="en-US" altLang="en-US" dirty="0"/>
          </a:p>
        </p:txBody>
      </p:sp>
      <p:sp>
        <p:nvSpPr>
          <p:cNvPr id="1030149" name="AutoShape 5"/>
          <p:cNvSpPr>
            <a:spLocks noChangeArrowheads="1"/>
          </p:cNvSpPr>
          <p:nvPr/>
        </p:nvSpPr>
        <p:spPr bwMode="auto">
          <a:xfrm>
            <a:off x="765175" y="2595087"/>
            <a:ext cx="7234238" cy="1648778"/>
          </a:xfrm>
          <a:prstGeom prst="horizontalScroll">
            <a:avLst>
              <a:gd name="adj" fmla="val 526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CA" altLang="en-US" i="1" dirty="0"/>
              <a:t>And without faith it is impossible to please him, for whoever would draw near to God must believe that he exists and that he rewards those who seek him.</a:t>
            </a:r>
          </a:p>
          <a:p>
            <a:pPr algn="r"/>
            <a:r>
              <a:rPr lang="en-US" altLang="en-US" sz="1800" dirty="0"/>
              <a:t>Hebrews 11:6</a:t>
            </a:r>
            <a:endParaRPr lang="en-US" altLang="en-US" dirty="0"/>
          </a:p>
        </p:txBody>
      </p:sp>
      <p:sp>
        <p:nvSpPr>
          <p:cNvPr id="1030151" name="AutoShape 7"/>
          <p:cNvSpPr>
            <a:spLocks noChangeArrowheads="1"/>
          </p:cNvSpPr>
          <p:nvPr/>
        </p:nvSpPr>
        <p:spPr bwMode="auto">
          <a:xfrm>
            <a:off x="6156176" y="1316872"/>
            <a:ext cx="990600" cy="381000"/>
          </a:xfrm>
          <a:prstGeom prst="roundRect">
            <a:avLst>
              <a:gd name="adj" fmla="val 16667"/>
            </a:avLst>
          </a:prstGeom>
          <a:solidFill>
            <a:srgbClr val="00FF00">
              <a:alpha val="50000"/>
            </a:srgbClr>
          </a:solidFill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30152" name="AutoShape 8"/>
          <p:cNvSpPr>
            <a:spLocks noChangeArrowheads="1"/>
          </p:cNvSpPr>
          <p:nvPr/>
        </p:nvSpPr>
        <p:spPr bwMode="auto">
          <a:xfrm>
            <a:off x="3059832" y="3419476"/>
            <a:ext cx="1143000" cy="381000"/>
          </a:xfrm>
          <a:prstGeom prst="roundRect">
            <a:avLst>
              <a:gd name="adj" fmla="val 16667"/>
            </a:avLst>
          </a:prstGeom>
          <a:solidFill>
            <a:srgbClr val="00FF00">
              <a:alpha val="50000"/>
            </a:srgbClr>
          </a:solidFill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995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0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0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0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0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0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0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148" grpId="0" animBg="1" autoUpdateAnimBg="0"/>
      <p:bldP spid="1030149" grpId="0" animBg="1" autoUpdateAnimBg="0"/>
      <p:bldP spid="1030151" grpId="0" animBg="1"/>
      <p:bldP spid="10301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about the reward?</a:t>
            </a:r>
          </a:p>
        </p:txBody>
      </p:sp>
      <p:sp>
        <p:nvSpPr>
          <p:cNvPr id="1031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It is true that </a:t>
            </a:r>
            <a:r>
              <a:rPr lang="en-GB" dirty="0">
                <a:solidFill>
                  <a:srgbClr val="00FF00"/>
                </a:solidFill>
              </a:rPr>
              <a:t>God rewards those who believe.</a:t>
            </a:r>
          </a:p>
          <a:p>
            <a:pPr>
              <a:buFontTx/>
              <a:buNone/>
            </a:pPr>
            <a:r>
              <a:rPr lang="en-GB" dirty="0"/>
              <a:t>But it is not true that </a:t>
            </a:r>
            <a:r>
              <a:rPr lang="en-GB" dirty="0">
                <a:solidFill>
                  <a:srgbClr val="00FF00"/>
                </a:solidFill>
              </a:rPr>
              <a:t>He rewards their good works.</a:t>
            </a:r>
          </a:p>
          <a:p>
            <a:pPr>
              <a:buFontTx/>
              <a:buNone/>
            </a:pPr>
            <a:r>
              <a:rPr lang="en-GB" dirty="0"/>
              <a:t>This reward is </a:t>
            </a:r>
            <a:r>
              <a:rPr lang="en-GB" dirty="0">
                <a:solidFill>
                  <a:srgbClr val="00FF00"/>
                </a:solidFill>
              </a:rPr>
              <a:t>an undeserved, unmerited, not earned gift.</a:t>
            </a:r>
            <a:endParaRPr lang="en-GB" dirty="0"/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63. Q. But do our good works earn nothing, even though God promises to reward them in this life and the next?</a:t>
            </a:r>
          </a:p>
          <a:p>
            <a:pPr>
              <a:buFontTx/>
              <a:buNone/>
            </a:pPr>
            <a:endParaRPr lang="en-GB" i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A. This reward is not earned; it is a gift of grace.</a:t>
            </a:r>
            <a:endParaRPr lang="en-GB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Good works are not an issue</a:t>
            </a:r>
          </a:p>
        </p:txBody>
      </p:sp>
      <p:sp>
        <p:nvSpPr>
          <p:cNvPr id="1032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5486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/>
              <a:t>A reward is always a good motivator for work.</a:t>
            </a:r>
          </a:p>
          <a:p>
            <a:pPr>
              <a:buFontTx/>
              <a:buNone/>
            </a:pPr>
            <a:r>
              <a:rPr lang="en-GB" i="1"/>
              <a:t>	If in a race, everybody wins a price, would you still do your best to win the race?</a:t>
            </a:r>
            <a:endParaRPr lang="en-GB"/>
          </a:p>
          <a:p>
            <a:pPr>
              <a:buFontTx/>
              <a:buNone/>
            </a:pPr>
            <a:endParaRPr lang="en-GB"/>
          </a:p>
          <a:p>
            <a:pPr>
              <a:buFontTx/>
              <a:buNone/>
            </a:pPr>
            <a:r>
              <a:rPr lang="en-GB"/>
              <a:t>The idea may arise: if good works are not rewarded why bother?</a:t>
            </a:r>
          </a:p>
          <a:p>
            <a:pPr>
              <a:buFontTx/>
              <a:buNone/>
            </a:pPr>
            <a:r>
              <a:rPr lang="en-GB"/>
              <a:t>And this would make church people careless and wicked.</a:t>
            </a:r>
          </a:p>
        </p:txBody>
      </p:sp>
      <p:pic>
        <p:nvPicPr>
          <p:cNvPr id="1032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1447800"/>
            <a:ext cx="3559175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2197" name="Rectangle 5"/>
          <p:cNvSpPr>
            <a:spLocks noChangeArrowheads="1"/>
          </p:cNvSpPr>
          <p:nvPr/>
        </p:nvSpPr>
        <p:spPr bwMode="auto">
          <a:xfrm>
            <a:off x="5364088" y="4869160"/>
            <a:ext cx="3779912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GB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It is true that loyal Roman Catholics and Arminians tend to be more zealous in their faith.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Shame on us?</a:t>
            </a:r>
            <a:endParaRPr lang="en-GB" sz="2800" i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Catechism</a:t>
            </a:r>
          </a:p>
        </p:txBody>
      </p:sp>
      <p:sp>
        <p:nvSpPr>
          <p:cNvPr id="1034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64. Q. Does this teaching not make people careless and wicked?</a:t>
            </a:r>
          </a:p>
          <a:p>
            <a:pPr>
              <a:buFontTx/>
              <a:buNone/>
            </a:pPr>
            <a:endParaRPr lang="en-GB" i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A. No.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It is impossible that those grafted into Christ by true faith should not bring forth fruits of thankfulness.</a:t>
            </a:r>
          </a:p>
        </p:txBody>
      </p:sp>
      <p:pic>
        <p:nvPicPr>
          <p:cNvPr id="1034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10125"/>
            <a:ext cx="67818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dirty="0"/>
              <a:t>Good works still in the picture</a:t>
            </a:r>
          </a:p>
        </p:txBody>
      </p:sp>
      <p:sp>
        <p:nvSpPr>
          <p:cNvPr id="1033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/>
              <a:t>While good works </a:t>
            </a:r>
            <a:r>
              <a:rPr lang="en-GB" altLang="en-US" dirty="0">
                <a:solidFill>
                  <a:srgbClr val="00FF00"/>
                </a:solidFill>
              </a:rPr>
              <a:t>do not save, they will be present in the life of all believers.</a:t>
            </a:r>
          </a:p>
          <a:p>
            <a:pPr>
              <a:buFontTx/>
              <a:buNone/>
            </a:pPr>
            <a:r>
              <a:rPr lang="en-GB" altLang="en-US" dirty="0"/>
              <a:t>For the fruit of faith </a:t>
            </a:r>
            <a:r>
              <a:rPr lang="en-GB" altLang="en-US" dirty="0">
                <a:solidFill>
                  <a:srgbClr val="00FF00"/>
                </a:solidFill>
              </a:rPr>
              <a:t>is ALWAYS good works.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No good works means there is NO faith.</a:t>
            </a:r>
            <a:endParaRPr lang="en-GB" altLang="en-US" dirty="0"/>
          </a:p>
        </p:txBody>
      </p:sp>
      <p:pic>
        <p:nvPicPr>
          <p:cNvPr id="1033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457575"/>
            <a:ext cx="2362200" cy="2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3221" name="AutoShape 5"/>
          <p:cNvSpPr>
            <a:spLocks noChangeArrowheads="1"/>
          </p:cNvSpPr>
          <p:nvPr/>
        </p:nvSpPr>
        <p:spPr bwMode="auto">
          <a:xfrm>
            <a:off x="0" y="3407152"/>
            <a:ext cx="6629400" cy="967621"/>
          </a:xfrm>
          <a:prstGeom prst="horizontalScroll">
            <a:avLst>
              <a:gd name="adj" fmla="val 719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CA" altLang="en-US" i="1" dirty="0"/>
              <a:t>So also faith by itself, if it does not have works, is dead.					         </a:t>
            </a:r>
            <a:r>
              <a:rPr lang="en-US" altLang="en-US" sz="1800" dirty="0"/>
              <a:t>James 2:17</a:t>
            </a:r>
            <a:endParaRPr lang="en-US" altLang="en-US" dirty="0"/>
          </a:p>
        </p:txBody>
      </p:sp>
      <p:sp>
        <p:nvSpPr>
          <p:cNvPr id="1033222" name="AutoShape 6"/>
          <p:cNvSpPr>
            <a:spLocks noChangeArrowheads="1"/>
          </p:cNvSpPr>
          <p:nvPr/>
        </p:nvSpPr>
        <p:spPr bwMode="auto">
          <a:xfrm>
            <a:off x="0" y="4727773"/>
            <a:ext cx="6689725" cy="2025253"/>
          </a:xfrm>
          <a:prstGeom prst="horizontalScroll">
            <a:avLst>
              <a:gd name="adj" fmla="val 4606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CA" altLang="en-US" i="1" dirty="0"/>
              <a:t>Can a fig tree, my brothers, bear olives, or a grapevine produce figs?</a:t>
            </a:r>
            <a:r>
              <a:rPr lang="en-GB" altLang="en-US" i="1" dirty="0"/>
              <a:t> … </a:t>
            </a:r>
            <a:r>
              <a:rPr lang="en-CA" altLang="en-US" i="1" dirty="0"/>
              <a:t>Who is wise and understanding among you? By his good conduct let him show his works in the meekness of wisdom.</a:t>
            </a:r>
          </a:p>
          <a:p>
            <a:pPr algn="r"/>
            <a:r>
              <a:rPr lang="en-US" altLang="en-US" sz="1800" dirty="0"/>
              <a:t>James 3:12-13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 dirty="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3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3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3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3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3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3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3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3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219" grpId="0" uiExpand="1" build="p"/>
      <p:bldP spid="1033221" grpId="0" animBg="1" autoUpdateAnimBg="0"/>
      <p:bldP spid="103322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Hymn 28:6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219200"/>
            <a:ext cx="7668344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Faith clings to Jesus’ work alone</a:t>
            </a:r>
            <a:endParaRPr lang="en-CA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rests in him unceasing;</a:t>
            </a:r>
            <a:endParaRPr lang="en-CA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by its fruits true faith is known,</a:t>
            </a:r>
            <a:endParaRPr lang="en-CA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love and hope increasing.</a:t>
            </a:r>
            <a:endParaRPr lang="en-CA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faith alone we’re justified;</a:t>
            </a:r>
            <a:endParaRPr lang="en-CA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works serve the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neighbour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supply</a:t>
            </a:r>
            <a:endParaRPr lang="en-CA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proof that faith is living.</a:t>
            </a:r>
            <a:endParaRPr lang="en-CA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1519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Sola Fide - By Faith Alone</a:t>
            </a:r>
          </a:p>
        </p:txBody>
      </p:sp>
      <p:sp>
        <p:nvSpPr>
          <p:cNvPr id="1025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Faith are the arms by which we embrace Christ and all His benefits.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Faith is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</a:t>
            </a:r>
            <a:r>
              <a:rPr lang="en-GB" dirty="0"/>
              <a:t>not</a:t>
            </a:r>
            <a:r>
              <a:rPr lang="en-GB" dirty="0">
                <a:solidFill>
                  <a:srgbClr val="00FF00"/>
                </a:solidFill>
              </a:rPr>
              <a:t> the grounds of our salvation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</a:t>
            </a:r>
            <a:r>
              <a:rPr lang="en-GB" dirty="0"/>
              <a:t>but</a:t>
            </a:r>
            <a:r>
              <a:rPr lang="en-GB" dirty="0">
                <a:solidFill>
                  <a:srgbClr val="00FF00"/>
                </a:solidFill>
              </a:rPr>
              <a:t> God’s chosen means for making</a:t>
            </a:r>
            <a:br>
              <a:rPr lang="en-GB" dirty="0">
                <a:solidFill>
                  <a:srgbClr val="00FF00"/>
                </a:solidFill>
              </a:rPr>
            </a:br>
            <a:r>
              <a:rPr lang="en-GB" dirty="0">
                <a:solidFill>
                  <a:srgbClr val="00FF00"/>
                </a:solidFill>
              </a:rPr>
              <a:t>     salvation ours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/>
              <a:t>Our salvation depends entirely on what Christ has done and God is doing.</a:t>
            </a:r>
          </a:p>
        </p:txBody>
      </p:sp>
      <p:pic>
        <p:nvPicPr>
          <p:cNvPr id="1025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1752600"/>
            <a:ext cx="2679700" cy="296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029" name="Text Box 5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Catechism</a:t>
            </a:r>
          </a:p>
        </p:txBody>
      </p:sp>
      <p:sp>
        <p:nvSpPr>
          <p:cNvPr id="1026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i="1">
                <a:solidFill>
                  <a:srgbClr val="FFFF00"/>
                </a:solidFill>
              </a:rPr>
              <a:t>61. Q. Why do you say that you are righteous only by faith?</a:t>
            </a:r>
          </a:p>
          <a:p>
            <a:pPr>
              <a:buFontTx/>
              <a:buNone/>
            </a:pPr>
            <a:endParaRPr lang="en-GB" i="1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i="1">
                <a:solidFill>
                  <a:srgbClr val="FFFF00"/>
                </a:solidFill>
              </a:rPr>
              <a:t>A. Not that I am acceptable to God on account of the worthiness of my faith,</a:t>
            </a:r>
          </a:p>
          <a:p>
            <a:pPr lvl="2">
              <a:buFontTx/>
              <a:buNone/>
            </a:pPr>
            <a:r>
              <a:rPr lang="en-GB" sz="2800" i="1">
                <a:solidFill>
                  <a:srgbClr val="FFFF00"/>
                </a:solidFill>
              </a:rPr>
              <a:t>for only the satisfaction, righteousness, and holiness of Christ is my righteousness before God.</a:t>
            </a:r>
            <a:endParaRPr lang="en-GB" i="1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i="1">
                <a:solidFill>
                  <a:srgbClr val="FFFF00"/>
                </a:solidFill>
              </a:rPr>
              <a:t>I can receive this righteousness and make it my own by faith only.</a:t>
            </a:r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But what about good works?</a:t>
            </a:r>
          </a:p>
        </p:txBody>
      </p:sp>
      <p:sp>
        <p:nvSpPr>
          <p:cNvPr id="1027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/>
              <a:t>In most religions, good works play an important role.</a:t>
            </a:r>
          </a:p>
          <a:p>
            <a:pPr>
              <a:buFontTx/>
              <a:buNone/>
            </a:pPr>
            <a:r>
              <a:rPr lang="en-GB"/>
              <a:t>Good works are actions, behaviour which is in keeping with the religion.</a:t>
            </a:r>
          </a:p>
          <a:p>
            <a:pPr>
              <a:buFontTx/>
              <a:buNone/>
            </a:pPr>
            <a:r>
              <a:rPr lang="en-GB"/>
              <a:t>Such good works might consist of</a:t>
            </a:r>
          </a:p>
          <a:p>
            <a:pPr>
              <a:buFontTx/>
              <a:buNone/>
            </a:pPr>
            <a:r>
              <a:rPr lang="en-GB"/>
              <a:t>	- fulfilling the rites of the religion</a:t>
            </a:r>
          </a:p>
          <a:p>
            <a:pPr>
              <a:buFontTx/>
              <a:buNone/>
            </a:pPr>
            <a:r>
              <a:rPr lang="en-GB"/>
              <a:t>	- doing good things to other people</a:t>
            </a:r>
          </a:p>
          <a:p>
            <a:pPr>
              <a:buFontTx/>
              <a:buNone/>
            </a:pPr>
            <a:r>
              <a:rPr lang="en-GB"/>
              <a:t>	- having faith in God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Roman Catholicism</a:t>
            </a:r>
          </a:p>
        </p:txBody>
      </p:sp>
      <p:sp>
        <p:nvSpPr>
          <p:cNvPr id="1037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The Roman Catholic Church teaches </a:t>
            </a:r>
            <a:r>
              <a:rPr lang="en-GB" dirty="0">
                <a:solidFill>
                  <a:srgbClr val="00FF00"/>
                </a:solidFill>
              </a:rPr>
              <a:t>salvation by works. </a:t>
            </a:r>
          </a:p>
          <a:p>
            <a:pPr>
              <a:buFontTx/>
              <a:buNone/>
            </a:pPr>
            <a:r>
              <a:rPr lang="en-GB" dirty="0"/>
              <a:t>Such works are of two sorts: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- deeds in accordance with God’s law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- fulfilling the proper rites (prayer and sacraments)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You can help save others by doing good works for them:</a:t>
            </a:r>
          </a:p>
          <a:p>
            <a:pPr>
              <a:buFontTx/>
              <a:buNone/>
            </a:pPr>
            <a:r>
              <a:rPr lang="en-GB" dirty="0"/>
              <a:t>	- pray for dead people still in purgatory</a:t>
            </a:r>
          </a:p>
          <a:p>
            <a:pPr>
              <a:buFontTx/>
              <a:buNone/>
            </a:pPr>
            <a:r>
              <a:rPr lang="en-GB" dirty="0"/>
              <a:t>	- do something good for the church (indulgences)</a:t>
            </a:r>
          </a:p>
          <a:p>
            <a:pPr>
              <a:buFontTx/>
              <a:buNone/>
            </a:pPr>
            <a:r>
              <a:rPr lang="en-GB" sz="2400" dirty="0"/>
              <a:t>BTW, indulgences still exist today. Young people who attend the international youth conferences of the Roman Catholic Church receive an indulgence.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However</a:t>
            </a:r>
          </a:p>
        </p:txBody>
      </p:sp>
      <p:sp>
        <p:nvSpPr>
          <p:cNvPr id="1038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2209800"/>
            <a:ext cx="91440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No one is perfect, is able to do what God would have us do (Romans 3:20)</a:t>
            </a:r>
            <a:endParaRPr lang="en-GB" dirty="0"/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You won’t receive eternal life by living by the law.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Salvation comes through the instrument of faith. (Galatians 3:11</a:t>
            </a:r>
            <a:r>
              <a:rPr lang="en-US" dirty="0">
                <a:solidFill>
                  <a:srgbClr val="00FF00"/>
                </a:solidFill>
              </a:rPr>
              <a:t>)</a:t>
            </a:r>
            <a:endParaRPr lang="en-GB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30250" y="1125472"/>
            <a:ext cx="7194550" cy="967621"/>
          </a:xfrm>
          <a:prstGeom prst="horizontalScroll">
            <a:avLst>
              <a:gd name="adj" fmla="val 719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CA" altLang="en-US" i="1" dirty="0"/>
              <a:t>For by works of the law no human being will be justified in God’s sight.		 	                    </a:t>
            </a:r>
            <a:r>
              <a:rPr lang="en-US" altLang="en-US" dirty="0"/>
              <a:t>Romans 3:20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85800" y="3482638"/>
            <a:ext cx="7239000" cy="1397675"/>
          </a:xfrm>
          <a:prstGeom prst="horizontalScroll">
            <a:avLst>
              <a:gd name="adj" fmla="val 719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CA" altLang="en-US" i="1" dirty="0"/>
              <a:t>Now it is evident that no one is justified before God by the law, for “The righteous shall live by faith.”</a:t>
            </a:r>
          </a:p>
          <a:p>
            <a:pPr algn="r"/>
            <a:r>
              <a:rPr lang="en-US" altLang="en-US" dirty="0"/>
              <a:t>Galatians 3:11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339" grpId="0" uiExpand="1" build="p"/>
      <p:bldP spid="7" grpId="0" animBg="1" autoUpdateAnimBg="0"/>
      <p:bldP spid="8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Arminianism</a:t>
            </a:r>
          </a:p>
        </p:txBody>
      </p:sp>
      <p:sp>
        <p:nvSpPr>
          <p:cNvPr id="1035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8991600" cy="53340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Many evangelicals are, to a great or lesser extent, Arminian.</a:t>
            </a:r>
          </a:p>
          <a:p>
            <a:pPr>
              <a:buFontTx/>
              <a:buNone/>
            </a:pPr>
            <a:r>
              <a:rPr lang="en-GB" dirty="0"/>
              <a:t>Arminians will teach that </a:t>
            </a:r>
            <a:r>
              <a:rPr lang="en-GB" i="1" dirty="0"/>
              <a:t>faith </a:t>
            </a:r>
            <a:r>
              <a:rPr lang="en-GB" dirty="0"/>
              <a:t>is the “good work” which God requires of Christians to be saved.</a:t>
            </a:r>
          </a:p>
          <a:p>
            <a:pPr>
              <a:buFontTx/>
              <a:buNone/>
            </a:pPr>
            <a:r>
              <a:rPr lang="en-GB" dirty="0"/>
              <a:t>They point out that God promises salvation to everyone who has faith.</a:t>
            </a:r>
          </a:p>
          <a:p>
            <a:pPr>
              <a:buFontTx/>
              <a:buNone/>
            </a:pPr>
            <a:r>
              <a:rPr lang="en-GB" dirty="0"/>
              <a:t>			Arminians teach: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		  1 God promises salvation. 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		  2 A person believes in God. 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		  3 God grants salvation to the believer.</a:t>
            </a:r>
          </a:p>
          <a:p>
            <a:pPr>
              <a:buFontTx/>
              <a:buNone/>
            </a:pPr>
            <a:endParaRPr lang="en-GB" dirty="0"/>
          </a:p>
        </p:txBody>
      </p:sp>
      <p:pic>
        <p:nvPicPr>
          <p:cNvPr id="1035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1752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However</a:t>
            </a:r>
          </a:p>
        </p:txBody>
      </p:sp>
      <p:sp>
        <p:nvSpPr>
          <p:cNvPr id="1036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Faith is not first of all a work of man.</a:t>
            </a:r>
          </a:p>
          <a:p>
            <a:pPr>
              <a:buFontTx/>
              <a:buNone/>
            </a:pPr>
            <a:r>
              <a:rPr lang="en-GB" dirty="0"/>
              <a:t>Faith is first of all a gift of God’s grace.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		</a:t>
            </a:r>
            <a:r>
              <a:rPr lang="en-GB" dirty="0"/>
              <a:t>Calvinists (like us) teach:</a:t>
            </a:r>
          </a:p>
          <a:p>
            <a:pPr>
              <a:buFontTx/>
              <a:buNone/>
            </a:pPr>
            <a:r>
              <a:rPr lang="en-GB" dirty="0"/>
              <a:t>			  </a:t>
            </a:r>
            <a:r>
              <a:rPr lang="en-GB" dirty="0">
                <a:solidFill>
                  <a:srgbClr val="00FF00"/>
                </a:solidFill>
              </a:rPr>
              <a:t>1 God promises salvation. 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		  2 God gives faith to a person.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		  3 A person believes in God. 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		  4 God grants salvation to the believer.</a:t>
            </a:r>
          </a:p>
        </p:txBody>
      </p:sp>
      <p:pic>
        <p:nvPicPr>
          <p:cNvPr id="1036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1706563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291" grpId="0" uiExpand="1" build="p"/>
    </p:bldLst>
  </p:timing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11692</TotalTime>
  <Words>1181</Words>
  <Application>Microsoft Office PowerPoint</Application>
  <PresentationFormat>On-screen Show (4:3)</PresentationFormat>
  <Paragraphs>151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Comic Sans MS</vt:lpstr>
      <vt:lpstr>Times New Roman</vt:lpstr>
      <vt:lpstr>1_Office Theme</vt:lpstr>
      <vt:lpstr>Catechism  The Benefit of Faith</vt:lpstr>
      <vt:lpstr>Hymn 28:6</vt:lpstr>
      <vt:lpstr>Sola Fide - By Faith Alone</vt:lpstr>
      <vt:lpstr>Catechism</vt:lpstr>
      <vt:lpstr>But what about good works?</vt:lpstr>
      <vt:lpstr>Roman Catholicism</vt:lpstr>
      <vt:lpstr>However</vt:lpstr>
      <vt:lpstr>Arminianism</vt:lpstr>
      <vt:lpstr>However</vt:lpstr>
      <vt:lpstr>Bible Study: Galatians 3:1-14</vt:lpstr>
      <vt:lpstr>Bible Study: Galatians 3:1-14</vt:lpstr>
      <vt:lpstr>So what about good works?</vt:lpstr>
      <vt:lpstr>Catechism</vt:lpstr>
      <vt:lpstr>Hang on a minute...</vt:lpstr>
      <vt:lpstr>What about the reward?</vt:lpstr>
      <vt:lpstr>Good works are not an issue</vt:lpstr>
      <vt:lpstr>Catechism</vt:lpstr>
      <vt:lpstr>Good works still in the picture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281</cp:revision>
  <cp:lastPrinted>2010-02-18T18:14:08Z</cp:lastPrinted>
  <dcterms:created xsi:type="dcterms:W3CDTF">2008-08-14T09:20:46Z</dcterms:created>
  <dcterms:modified xsi:type="dcterms:W3CDTF">2021-11-22T15:05:32Z</dcterms:modified>
</cp:coreProperties>
</file>