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2" r:id="rId1"/>
  </p:sldMasterIdLst>
  <p:notesMasterIdLst>
    <p:notesMasterId r:id="rId15"/>
  </p:notesMasterIdLst>
  <p:handoutMasterIdLst>
    <p:handoutMasterId r:id="rId16"/>
  </p:handoutMasterIdLst>
  <p:sldIdLst>
    <p:sldId id="371" r:id="rId2"/>
    <p:sldId id="1022" r:id="rId3"/>
    <p:sldId id="1031" r:id="rId4"/>
    <p:sldId id="1032" r:id="rId5"/>
    <p:sldId id="1033" r:id="rId6"/>
    <p:sldId id="1023" r:id="rId7"/>
    <p:sldId id="1030" r:id="rId8"/>
    <p:sldId id="1025" r:id="rId9"/>
    <p:sldId id="1027" r:id="rId10"/>
    <p:sldId id="1035" r:id="rId11"/>
    <p:sldId id="1028" r:id="rId12"/>
    <p:sldId id="1029" r:id="rId13"/>
    <p:sldId id="1026" r:id="rId14"/>
  </p:sldIdLst>
  <p:sldSz cx="9144000" cy="6858000" type="screen4x3"/>
  <p:notesSz cx="9167813" cy="6950075"/>
  <p:defaultTextStyle>
    <a:defPPr>
      <a:defRPr lang="en-GB"/>
    </a:defPPr>
    <a:lvl1pPr algn="ctr" rtl="0" eaLnBrk="0" fontAlgn="base" hangingPunct="0">
      <a:spcBef>
        <a:spcPct val="0"/>
      </a:spcBef>
      <a:spcAft>
        <a:spcPct val="0"/>
      </a:spcAft>
      <a:defRPr sz="2400" kern="1200">
        <a:solidFill>
          <a:schemeClr val="bg1"/>
        </a:solidFill>
        <a:latin typeface="Times New Roman" pitchFamily="18" charset="0"/>
        <a:ea typeface="+mn-ea"/>
        <a:cs typeface="+mn-cs"/>
      </a:defRPr>
    </a:lvl1pPr>
    <a:lvl2pPr marL="457200" algn="ctr" rtl="0" eaLnBrk="0" fontAlgn="base" hangingPunct="0">
      <a:spcBef>
        <a:spcPct val="0"/>
      </a:spcBef>
      <a:spcAft>
        <a:spcPct val="0"/>
      </a:spcAft>
      <a:defRPr sz="2400" kern="1200">
        <a:solidFill>
          <a:schemeClr val="bg1"/>
        </a:solidFill>
        <a:latin typeface="Times New Roman" pitchFamily="18" charset="0"/>
        <a:ea typeface="+mn-ea"/>
        <a:cs typeface="+mn-cs"/>
      </a:defRPr>
    </a:lvl2pPr>
    <a:lvl3pPr marL="914400" algn="ctr" rtl="0" eaLnBrk="0" fontAlgn="base" hangingPunct="0">
      <a:spcBef>
        <a:spcPct val="0"/>
      </a:spcBef>
      <a:spcAft>
        <a:spcPct val="0"/>
      </a:spcAft>
      <a:defRPr sz="2400" kern="1200">
        <a:solidFill>
          <a:schemeClr val="bg1"/>
        </a:solidFill>
        <a:latin typeface="Times New Roman" pitchFamily="18" charset="0"/>
        <a:ea typeface="+mn-ea"/>
        <a:cs typeface="+mn-cs"/>
      </a:defRPr>
    </a:lvl3pPr>
    <a:lvl4pPr marL="1371600" algn="ctr" rtl="0" eaLnBrk="0" fontAlgn="base" hangingPunct="0">
      <a:spcBef>
        <a:spcPct val="0"/>
      </a:spcBef>
      <a:spcAft>
        <a:spcPct val="0"/>
      </a:spcAft>
      <a:defRPr sz="2400" kern="1200">
        <a:solidFill>
          <a:schemeClr val="bg1"/>
        </a:solidFill>
        <a:latin typeface="Times New Roman" pitchFamily="18" charset="0"/>
        <a:ea typeface="+mn-ea"/>
        <a:cs typeface="+mn-cs"/>
      </a:defRPr>
    </a:lvl4pPr>
    <a:lvl5pPr marL="1828800" algn="ctr" rtl="0" eaLnBrk="0" fontAlgn="base" hangingPunct="0">
      <a:spcBef>
        <a:spcPct val="0"/>
      </a:spcBef>
      <a:spcAft>
        <a:spcPct val="0"/>
      </a:spcAft>
      <a:defRPr sz="2400" kern="1200">
        <a:solidFill>
          <a:schemeClr val="bg1"/>
        </a:solidFill>
        <a:latin typeface="Times New Roman" pitchFamily="18" charset="0"/>
        <a:ea typeface="+mn-ea"/>
        <a:cs typeface="+mn-cs"/>
      </a:defRPr>
    </a:lvl5pPr>
    <a:lvl6pPr marL="2286000" algn="l" defTabSz="914400" rtl="0" eaLnBrk="1" latinLnBrk="0" hangingPunct="1">
      <a:defRPr sz="2400" kern="1200">
        <a:solidFill>
          <a:schemeClr val="bg1"/>
        </a:solidFill>
        <a:latin typeface="Times New Roman" pitchFamily="18" charset="0"/>
        <a:ea typeface="+mn-ea"/>
        <a:cs typeface="+mn-cs"/>
      </a:defRPr>
    </a:lvl6pPr>
    <a:lvl7pPr marL="2743200" algn="l" defTabSz="914400" rtl="0" eaLnBrk="1" latinLnBrk="0" hangingPunct="1">
      <a:defRPr sz="2400" kern="1200">
        <a:solidFill>
          <a:schemeClr val="bg1"/>
        </a:solidFill>
        <a:latin typeface="Times New Roman" pitchFamily="18" charset="0"/>
        <a:ea typeface="+mn-ea"/>
        <a:cs typeface="+mn-cs"/>
      </a:defRPr>
    </a:lvl7pPr>
    <a:lvl8pPr marL="3200400" algn="l" defTabSz="914400" rtl="0" eaLnBrk="1" latinLnBrk="0" hangingPunct="1">
      <a:defRPr sz="2400" kern="1200">
        <a:solidFill>
          <a:schemeClr val="bg1"/>
        </a:solidFill>
        <a:latin typeface="Times New Roman" pitchFamily="18" charset="0"/>
        <a:ea typeface="+mn-ea"/>
        <a:cs typeface="+mn-cs"/>
      </a:defRPr>
    </a:lvl8pPr>
    <a:lvl9pPr marL="3657600" algn="l" defTabSz="914400" rtl="0" eaLnBrk="1" latinLnBrk="0" hangingPunct="1">
      <a:defRPr sz="2400" kern="1200">
        <a:solidFill>
          <a:schemeClr val="bg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89">
          <p15:clr>
            <a:srgbClr val="A4A3A4"/>
          </p15:clr>
        </p15:guide>
        <p15:guide id="2" pos="288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292929"/>
    <a:srgbClr val="99CCFF"/>
    <a:srgbClr val="FF6600"/>
    <a:srgbClr val="F2800E"/>
    <a:srgbClr val="6600FF"/>
    <a:srgbClr val="993300"/>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2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50" d="100"/>
        <a:sy n="50" d="100"/>
      </p:scale>
      <p:origin x="0" y="0"/>
    </p:cViewPr>
  </p:sorterViewPr>
  <p:notesViewPr>
    <p:cSldViewPr>
      <p:cViewPr varScale="1">
        <p:scale>
          <a:sx n="56" d="100"/>
          <a:sy n="56" d="100"/>
        </p:scale>
        <p:origin x="-1650" y="-84"/>
      </p:cViewPr>
      <p:guideLst>
        <p:guide orient="horz" pos="2189"/>
        <p:guide pos="288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1" y="0"/>
            <a:ext cx="400803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l">
              <a:defRPr sz="1200">
                <a:solidFill>
                  <a:schemeClr val="tx1"/>
                </a:solidFill>
              </a:defRPr>
            </a:lvl1pPr>
          </a:lstStyle>
          <a:p>
            <a:endParaRPr lang="en-GB"/>
          </a:p>
        </p:txBody>
      </p:sp>
      <p:sp>
        <p:nvSpPr>
          <p:cNvPr id="150531" name="Rectangle 3"/>
          <p:cNvSpPr>
            <a:spLocks noGrp="1" noChangeArrowheads="1"/>
          </p:cNvSpPr>
          <p:nvPr>
            <p:ph type="dt" sz="quarter" idx="1"/>
          </p:nvPr>
        </p:nvSpPr>
        <p:spPr bwMode="auto">
          <a:xfrm>
            <a:off x="5237256" y="0"/>
            <a:ext cx="390542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r">
              <a:defRPr sz="1200">
                <a:solidFill>
                  <a:schemeClr val="tx1"/>
                </a:solidFill>
              </a:defRPr>
            </a:lvl1pPr>
          </a:lstStyle>
          <a:p>
            <a:endParaRPr lang="en-GB"/>
          </a:p>
        </p:txBody>
      </p:sp>
      <p:sp>
        <p:nvSpPr>
          <p:cNvPr id="150532" name="Rectangle 4"/>
          <p:cNvSpPr>
            <a:spLocks noGrp="1" noChangeArrowheads="1"/>
          </p:cNvSpPr>
          <p:nvPr>
            <p:ph type="ftr" sz="quarter" idx="2"/>
          </p:nvPr>
        </p:nvSpPr>
        <p:spPr bwMode="auto">
          <a:xfrm>
            <a:off x="1" y="6611898"/>
            <a:ext cx="400803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l">
              <a:defRPr sz="1200">
                <a:solidFill>
                  <a:schemeClr val="tx1"/>
                </a:solidFill>
              </a:defRPr>
            </a:lvl1pPr>
          </a:lstStyle>
          <a:p>
            <a:endParaRPr lang="en-GB"/>
          </a:p>
        </p:txBody>
      </p:sp>
      <p:sp>
        <p:nvSpPr>
          <p:cNvPr id="150533" name="Rectangle 5"/>
          <p:cNvSpPr>
            <a:spLocks noGrp="1" noChangeArrowheads="1"/>
          </p:cNvSpPr>
          <p:nvPr>
            <p:ph type="sldNum" sz="quarter" idx="3"/>
          </p:nvPr>
        </p:nvSpPr>
        <p:spPr bwMode="auto">
          <a:xfrm>
            <a:off x="5237256" y="6611898"/>
            <a:ext cx="390542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r">
              <a:defRPr sz="1200">
                <a:solidFill>
                  <a:schemeClr val="tx1"/>
                </a:solidFill>
              </a:defRPr>
            </a:lvl1pPr>
          </a:lstStyle>
          <a:p>
            <a:fld id="{592C4B1A-E2C7-4625-8F22-D544D7D83012}" type="slidenum">
              <a:rPr lang="en-GB"/>
              <a:pPr/>
              <a:t>‹#›</a:t>
            </a:fld>
            <a:endParaRPr lang="en-GB"/>
          </a:p>
        </p:txBody>
      </p:sp>
    </p:spTree>
    <p:extLst>
      <p:ext uri="{BB962C8B-B14F-4D97-AF65-F5344CB8AC3E}">
        <p14:creationId xmlns:p14="http://schemas.microsoft.com/office/powerpoint/2010/main" val="42384605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hdr" sz="quarter"/>
          </p:nvPr>
        </p:nvSpPr>
        <p:spPr bwMode="auto">
          <a:xfrm>
            <a:off x="1" y="0"/>
            <a:ext cx="400803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l">
              <a:defRPr sz="1200">
                <a:solidFill>
                  <a:schemeClr val="tx1"/>
                </a:solidFill>
              </a:defRPr>
            </a:lvl1pPr>
          </a:lstStyle>
          <a:p>
            <a:endParaRPr lang="en-GB"/>
          </a:p>
        </p:txBody>
      </p:sp>
      <p:sp>
        <p:nvSpPr>
          <p:cNvPr id="157699" name="Rectangle 3"/>
          <p:cNvSpPr>
            <a:spLocks noGrp="1" noChangeArrowheads="1"/>
          </p:cNvSpPr>
          <p:nvPr>
            <p:ph type="dt" idx="1"/>
          </p:nvPr>
        </p:nvSpPr>
        <p:spPr bwMode="auto">
          <a:xfrm>
            <a:off x="5237256" y="0"/>
            <a:ext cx="390542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r">
              <a:defRPr sz="1200">
                <a:solidFill>
                  <a:schemeClr val="tx1"/>
                </a:solidFill>
              </a:defRPr>
            </a:lvl1pPr>
          </a:lstStyle>
          <a:p>
            <a:endParaRPr lang="en-GB"/>
          </a:p>
        </p:txBody>
      </p:sp>
      <p:sp>
        <p:nvSpPr>
          <p:cNvPr id="157700" name="Rectangle 4"/>
          <p:cNvSpPr>
            <a:spLocks noGrp="1" noRot="1" noChangeAspect="1" noChangeArrowheads="1" noTextEdit="1"/>
          </p:cNvSpPr>
          <p:nvPr>
            <p:ph type="sldImg" idx="2"/>
          </p:nvPr>
        </p:nvSpPr>
        <p:spPr bwMode="auto">
          <a:xfrm>
            <a:off x="2830513" y="533400"/>
            <a:ext cx="3484562" cy="261302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7701" name="Rectangle 5"/>
          <p:cNvSpPr>
            <a:spLocks noGrp="1" noChangeArrowheads="1"/>
          </p:cNvSpPr>
          <p:nvPr>
            <p:ph type="body" sz="quarter" idx="3"/>
          </p:nvPr>
        </p:nvSpPr>
        <p:spPr bwMode="auto">
          <a:xfrm>
            <a:off x="1233404" y="3305949"/>
            <a:ext cx="6675877" cy="314709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57702" name="Rectangle 6"/>
          <p:cNvSpPr>
            <a:spLocks noGrp="1" noChangeArrowheads="1"/>
          </p:cNvSpPr>
          <p:nvPr>
            <p:ph type="ftr" sz="quarter" idx="4"/>
          </p:nvPr>
        </p:nvSpPr>
        <p:spPr bwMode="auto">
          <a:xfrm>
            <a:off x="1" y="6611898"/>
            <a:ext cx="400803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l">
              <a:defRPr sz="1200">
                <a:solidFill>
                  <a:schemeClr val="tx1"/>
                </a:solidFill>
              </a:defRPr>
            </a:lvl1pPr>
          </a:lstStyle>
          <a:p>
            <a:endParaRPr lang="en-GB"/>
          </a:p>
        </p:txBody>
      </p:sp>
      <p:sp>
        <p:nvSpPr>
          <p:cNvPr id="157703" name="Rectangle 7"/>
          <p:cNvSpPr>
            <a:spLocks noGrp="1" noChangeArrowheads="1"/>
          </p:cNvSpPr>
          <p:nvPr>
            <p:ph type="sldNum" sz="quarter" idx="5"/>
          </p:nvPr>
        </p:nvSpPr>
        <p:spPr bwMode="auto">
          <a:xfrm>
            <a:off x="5237256" y="6611898"/>
            <a:ext cx="390542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r">
              <a:defRPr sz="1200">
                <a:solidFill>
                  <a:schemeClr val="tx1"/>
                </a:solidFill>
              </a:defRPr>
            </a:lvl1pPr>
          </a:lstStyle>
          <a:p>
            <a:fld id="{91AA98F1-5C31-48C3-A4A7-CCE80C3489CE}" type="slidenum">
              <a:rPr lang="en-GB"/>
              <a:pPr/>
              <a:t>‹#›</a:t>
            </a:fld>
            <a:endParaRPr lang="en-GB"/>
          </a:p>
        </p:txBody>
      </p:sp>
    </p:spTree>
    <p:extLst>
      <p:ext uri="{BB962C8B-B14F-4D97-AF65-F5344CB8AC3E}">
        <p14:creationId xmlns:p14="http://schemas.microsoft.com/office/powerpoint/2010/main" val="2249732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28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28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28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28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28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52E2F7-35AA-46C9-A4D7-0F9B94B20B5D}" type="slidenum">
              <a:rPr lang="en-GB"/>
              <a:pPr/>
              <a:t>1</a:t>
            </a:fld>
            <a:endParaRPr lang="en-GB"/>
          </a:p>
        </p:txBody>
      </p:sp>
      <p:sp>
        <p:nvSpPr>
          <p:cNvPr id="158722" name="Rectangle 2"/>
          <p:cNvSpPr>
            <a:spLocks noGrp="1" noRot="1" noChangeAspect="1" noChangeArrowheads="1" noTextEdit="1"/>
          </p:cNvSpPr>
          <p:nvPr>
            <p:ph type="sldImg"/>
          </p:nvPr>
        </p:nvSpPr>
        <p:spPr>
          <a:ln/>
        </p:spPr>
      </p:sp>
      <p:sp>
        <p:nvSpPr>
          <p:cNvPr id="158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7CA227E6-B611-4E56-AAED-4C014944789B}" type="slidenum">
              <a:rPr lang="en-GB" smtClean="0"/>
              <a:pPr/>
              <a:t>10</a:t>
            </a:fld>
            <a:endParaRPr lang="en-GB"/>
          </a:p>
        </p:txBody>
      </p:sp>
    </p:spTree>
    <p:extLst>
      <p:ext uri="{BB962C8B-B14F-4D97-AF65-F5344CB8AC3E}">
        <p14:creationId xmlns:p14="http://schemas.microsoft.com/office/powerpoint/2010/main" val="15924588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7CA227E6-B611-4E56-AAED-4C014944789B}" type="slidenum">
              <a:rPr lang="en-GB" smtClean="0"/>
              <a:pPr/>
              <a:t>11</a:t>
            </a:fld>
            <a:endParaRPr lang="en-GB"/>
          </a:p>
        </p:txBody>
      </p:sp>
    </p:spTree>
    <p:extLst>
      <p:ext uri="{BB962C8B-B14F-4D97-AF65-F5344CB8AC3E}">
        <p14:creationId xmlns:p14="http://schemas.microsoft.com/office/powerpoint/2010/main" val="26915698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91AA98F1-5C31-48C3-A4A7-CCE80C3489CE}" type="slidenum">
              <a:rPr lang="en-GB" smtClean="0"/>
              <a:pPr/>
              <a:t>12</a:t>
            </a:fld>
            <a:endParaRPr lang="en-GB"/>
          </a:p>
        </p:txBody>
      </p:sp>
    </p:spTree>
    <p:extLst>
      <p:ext uri="{BB962C8B-B14F-4D97-AF65-F5344CB8AC3E}">
        <p14:creationId xmlns:p14="http://schemas.microsoft.com/office/powerpoint/2010/main" val="42294154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91AA98F1-5C31-48C3-A4A7-CCE80C3489CE}" type="slidenum">
              <a:rPr lang="en-GB" smtClean="0"/>
              <a:pPr/>
              <a:t>13</a:t>
            </a:fld>
            <a:endParaRPr lang="en-GB"/>
          </a:p>
        </p:txBody>
      </p:sp>
    </p:spTree>
    <p:extLst>
      <p:ext uri="{BB962C8B-B14F-4D97-AF65-F5344CB8AC3E}">
        <p14:creationId xmlns:p14="http://schemas.microsoft.com/office/powerpoint/2010/main" val="2511610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91AA98F1-5C31-48C3-A4A7-CCE80C3489CE}" type="slidenum">
              <a:rPr lang="en-GB" smtClean="0"/>
              <a:pPr/>
              <a:t>2</a:t>
            </a:fld>
            <a:endParaRPr lang="en-GB"/>
          </a:p>
        </p:txBody>
      </p:sp>
    </p:spTree>
    <p:extLst>
      <p:ext uri="{BB962C8B-B14F-4D97-AF65-F5344CB8AC3E}">
        <p14:creationId xmlns:p14="http://schemas.microsoft.com/office/powerpoint/2010/main" val="61051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91AA98F1-5C31-48C3-A4A7-CCE80C3489CE}" type="slidenum">
              <a:rPr lang="en-GB" smtClean="0"/>
              <a:pPr/>
              <a:t>3</a:t>
            </a:fld>
            <a:endParaRPr lang="en-GB"/>
          </a:p>
        </p:txBody>
      </p:sp>
    </p:spTree>
    <p:extLst>
      <p:ext uri="{BB962C8B-B14F-4D97-AF65-F5344CB8AC3E}">
        <p14:creationId xmlns:p14="http://schemas.microsoft.com/office/powerpoint/2010/main" val="32966455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Luther pointing out the words “this is my body” to Zwingli.</a:t>
            </a:r>
          </a:p>
        </p:txBody>
      </p:sp>
      <p:sp>
        <p:nvSpPr>
          <p:cNvPr id="4" name="Slide Number Placeholder 3"/>
          <p:cNvSpPr>
            <a:spLocks noGrp="1"/>
          </p:cNvSpPr>
          <p:nvPr>
            <p:ph type="sldNum" sz="quarter" idx="10"/>
          </p:nvPr>
        </p:nvSpPr>
        <p:spPr/>
        <p:txBody>
          <a:bodyPr/>
          <a:lstStyle/>
          <a:p>
            <a:fld id="{91AA98F1-5C31-48C3-A4A7-CCE80C3489CE}" type="slidenum">
              <a:rPr lang="en-GB" smtClean="0"/>
              <a:pPr/>
              <a:t>4</a:t>
            </a:fld>
            <a:endParaRPr lang="en-GB"/>
          </a:p>
        </p:txBody>
      </p:sp>
    </p:spTree>
    <p:extLst>
      <p:ext uri="{BB962C8B-B14F-4D97-AF65-F5344CB8AC3E}">
        <p14:creationId xmlns:p14="http://schemas.microsoft.com/office/powerpoint/2010/main" val="21866926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91AA98F1-5C31-48C3-A4A7-CCE80C3489CE}" type="slidenum">
              <a:rPr lang="en-GB" smtClean="0"/>
              <a:pPr/>
              <a:t>5</a:t>
            </a:fld>
            <a:endParaRPr lang="en-GB"/>
          </a:p>
        </p:txBody>
      </p:sp>
    </p:spTree>
    <p:extLst>
      <p:ext uri="{BB962C8B-B14F-4D97-AF65-F5344CB8AC3E}">
        <p14:creationId xmlns:p14="http://schemas.microsoft.com/office/powerpoint/2010/main" val="14421406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91AA98F1-5C31-48C3-A4A7-CCE80C3489CE}" type="slidenum">
              <a:rPr lang="en-GB" smtClean="0"/>
              <a:pPr/>
              <a:t>6</a:t>
            </a:fld>
            <a:endParaRPr lang="en-GB"/>
          </a:p>
        </p:txBody>
      </p:sp>
    </p:spTree>
    <p:extLst>
      <p:ext uri="{BB962C8B-B14F-4D97-AF65-F5344CB8AC3E}">
        <p14:creationId xmlns:p14="http://schemas.microsoft.com/office/powerpoint/2010/main" val="23768515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The students should know these steps</a:t>
            </a:r>
          </a:p>
        </p:txBody>
      </p:sp>
      <p:sp>
        <p:nvSpPr>
          <p:cNvPr id="4" name="Slide Number Placeholder 3"/>
          <p:cNvSpPr>
            <a:spLocks noGrp="1"/>
          </p:cNvSpPr>
          <p:nvPr>
            <p:ph type="sldNum" sz="quarter" idx="10"/>
          </p:nvPr>
        </p:nvSpPr>
        <p:spPr/>
        <p:txBody>
          <a:bodyPr/>
          <a:lstStyle/>
          <a:p>
            <a:fld id="{91AA98F1-5C31-48C3-A4A7-CCE80C3489CE}" type="slidenum">
              <a:rPr lang="en-GB" smtClean="0"/>
              <a:pPr/>
              <a:t>7</a:t>
            </a:fld>
            <a:endParaRPr lang="en-GB"/>
          </a:p>
        </p:txBody>
      </p:sp>
    </p:spTree>
    <p:extLst>
      <p:ext uri="{BB962C8B-B14F-4D97-AF65-F5344CB8AC3E}">
        <p14:creationId xmlns:p14="http://schemas.microsoft.com/office/powerpoint/2010/main" val="2522886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91AA98F1-5C31-48C3-A4A7-CCE80C3489CE}" type="slidenum">
              <a:rPr lang="en-GB" smtClean="0"/>
              <a:pPr/>
              <a:t>8</a:t>
            </a:fld>
            <a:endParaRPr lang="en-GB"/>
          </a:p>
        </p:txBody>
      </p:sp>
    </p:spTree>
    <p:extLst>
      <p:ext uri="{BB962C8B-B14F-4D97-AF65-F5344CB8AC3E}">
        <p14:creationId xmlns:p14="http://schemas.microsoft.com/office/powerpoint/2010/main" val="8829304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7CA227E6-B611-4E56-AAED-4C014944789B}" type="slidenum">
              <a:rPr lang="en-GB" smtClean="0"/>
              <a:pPr/>
              <a:t>9</a:t>
            </a:fld>
            <a:endParaRPr lang="en-GB"/>
          </a:p>
        </p:txBody>
      </p:sp>
    </p:spTree>
    <p:extLst>
      <p:ext uri="{BB962C8B-B14F-4D97-AF65-F5344CB8AC3E}">
        <p14:creationId xmlns:p14="http://schemas.microsoft.com/office/powerpoint/2010/main" val="26915698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CA"/>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Tree>
    <p:extLst>
      <p:ext uri="{BB962C8B-B14F-4D97-AF65-F5344CB8AC3E}">
        <p14:creationId xmlns:p14="http://schemas.microsoft.com/office/powerpoint/2010/main" val="3621476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2707947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858000"/>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0" y="0"/>
            <a:ext cx="6705600" cy="6858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1928514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1691164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CA"/>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4196251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0" y="1219200"/>
            <a:ext cx="4495800" cy="5638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219200"/>
            <a:ext cx="4495800" cy="5638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0668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CA"/>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1006586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3868677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07047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CA"/>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7132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CA"/>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797971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0" y="1219200"/>
            <a:ext cx="9144000" cy="563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dirty="0"/>
              <a:t>Click to edit Master text styles</a:t>
            </a:r>
          </a:p>
          <a:p>
            <a:pPr lvl="1"/>
            <a:r>
              <a:rPr lang="en-GB" altLang="en-US" dirty="0"/>
              <a:t>Second level</a:t>
            </a:r>
          </a:p>
          <a:p>
            <a:pPr lvl="2"/>
            <a:r>
              <a:rPr lang="en-GB" altLang="en-US" dirty="0"/>
              <a:t>Third level</a:t>
            </a:r>
          </a:p>
          <a:p>
            <a:pPr lvl="3"/>
            <a:r>
              <a:rPr lang="en-GB" altLang="en-US" dirty="0"/>
              <a:t>Fourth level</a:t>
            </a:r>
          </a:p>
          <a:p>
            <a:pPr lvl="4"/>
            <a:r>
              <a:rPr lang="en-GB" altLang="en-US" dirty="0"/>
              <a:t>Fifth level</a:t>
            </a:r>
          </a:p>
        </p:txBody>
      </p:sp>
    </p:spTree>
    <p:extLst>
      <p:ext uri="{BB962C8B-B14F-4D97-AF65-F5344CB8AC3E}">
        <p14:creationId xmlns:p14="http://schemas.microsoft.com/office/powerpoint/2010/main" val="295085490"/>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000" kern="1200">
          <a:solidFill>
            <a:schemeClr val="tx2"/>
          </a:solidFill>
          <a:latin typeface="Calibri" panose="020F0502020204030204" pitchFamily="34" charset="0"/>
          <a:ea typeface="+mj-ea"/>
          <a:cs typeface="Calibri" panose="020F0502020204030204" pitchFamily="34" charset="0"/>
        </a:defRPr>
      </a:lvl1pPr>
      <a:lvl2pPr algn="ctr" rtl="0" eaLnBrk="0" fontAlgn="base" hangingPunct="0">
        <a:spcBef>
          <a:spcPct val="0"/>
        </a:spcBef>
        <a:spcAft>
          <a:spcPct val="0"/>
        </a:spcAft>
        <a:defRPr sz="4000">
          <a:solidFill>
            <a:schemeClr val="tx2"/>
          </a:solidFill>
          <a:latin typeface="Comic Sans MS" panose="030F0702030302020204" pitchFamily="66" charset="0"/>
        </a:defRPr>
      </a:lvl2pPr>
      <a:lvl3pPr algn="ctr" rtl="0" eaLnBrk="0" fontAlgn="base" hangingPunct="0">
        <a:spcBef>
          <a:spcPct val="0"/>
        </a:spcBef>
        <a:spcAft>
          <a:spcPct val="0"/>
        </a:spcAft>
        <a:defRPr sz="4000">
          <a:solidFill>
            <a:schemeClr val="tx2"/>
          </a:solidFill>
          <a:latin typeface="Comic Sans MS" panose="030F0702030302020204" pitchFamily="66" charset="0"/>
        </a:defRPr>
      </a:lvl3pPr>
      <a:lvl4pPr algn="ctr" rtl="0" eaLnBrk="0" fontAlgn="base" hangingPunct="0">
        <a:spcBef>
          <a:spcPct val="0"/>
        </a:spcBef>
        <a:spcAft>
          <a:spcPct val="0"/>
        </a:spcAft>
        <a:defRPr sz="4000">
          <a:solidFill>
            <a:schemeClr val="tx2"/>
          </a:solidFill>
          <a:latin typeface="Comic Sans MS" panose="030F0702030302020204" pitchFamily="66" charset="0"/>
        </a:defRPr>
      </a:lvl4pPr>
      <a:lvl5pPr algn="ctr" rtl="0" eaLnBrk="0" fontAlgn="base" hangingPunct="0">
        <a:spcBef>
          <a:spcPct val="0"/>
        </a:spcBef>
        <a:spcAft>
          <a:spcPct val="0"/>
        </a:spcAft>
        <a:defRPr sz="4000">
          <a:solidFill>
            <a:schemeClr val="tx2"/>
          </a:solidFill>
          <a:latin typeface="Comic Sans MS" panose="030F0702030302020204" pitchFamily="66" charset="0"/>
        </a:defRPr>
      </a:lvl5pPr>
      <a:lvl6pPr marL="457200" algn="ctr" rtl="0" eaLnBrk="0" fontAlgn="base" hangingPunct="0">
        <a:spcBef>
          <a:spcPct val="0"/>
        </a:spcBef>
        <a:spcAft>
          <a:spcPct val="0"/>
        </a:spcAft>
        <a:defRPr sz="4000">
          <a:solidFill>
            <a:schemeClr val="tx2"/>
          </a:solidFill>
          <a:latin typeface="Comic Sans MS" panose="030F0702030302020204" pitchFamily="66" charset="0"/>
        </a:defRPr>
      </a:lvl6pPr>
      <a:lvl7pPr marL="914400" algn="ctr" rtl="0" eaLnBrk="0" fontAlgn="base" hangingPunct="0">
        <a:spcBef>
          <a:spcPct val="0"/>
        </a:spcBef>
        <a:spcAft>
          <a:spcPct val="0"/>
        </a:spcAft>
        <a:defRPr sz="4000">
          <a:solidFill>
            <a:schemeClr val="tx2"/>
          </a:solidFill>
          <a:latin typeface="Comic Sans MS" panose="030F0702030302020204" pitchFamily="66" charset="0"/>
        </a:defRPr>
      </a:lvl7pPr>
      <a:lvl8pPr marL="1371600" algn="ctr" rtl="0" eaLnBrk="0" fontAlgn="base" hangingPunct="0">
        <a:spcBef>
          <a:spcPct val="0"/>
        </a:spcBef>
        <a:spcAft>
          <a:spcPct val="0"/>
        </a:spcAft>
        <a:defRPr sz="4000">
          <a:solidFill>
            <a:schemeClr val="tx2"/>
          </a:solidFill>
          <a:latin typeface="Comic Sans MS" panose="030F0702030302020204" pitchFamily="66" charset="0"/>
        </a:defRPr>
      </a:lvl8pPr>
      <a:lvl9pPr marL="1828800" algn="ctr" rtl="0" eaLnBrk="0" fontAlgn="base" hangingPunct="0">
        <a:spcBef>
          <a:spcPct val="0"/>
        </a:spcBef>
        <a:spcAft>
          <a:spcPct val="0"/>
        </a:spcAft>
        <a:defRPr sz="4000">
          <a:solidFill>
            <a:schemeClr val="tx2"/>
          </a:solidFill>
          <a:latin typeface="Comic Sans MS" panose="030F0702030302020204" pitchFamily="66" charset="0"/>
        </a:defRPr>
      </a:lvl9pPr>
    </p:titleStyle>
    <p:bodyStyle>
      <a:lvl1pPr marL="342900" indent="-342900" algn="l" rtl="0" eaLnBrk="0" fontAlgn="base" hangingPunct="0">
        <a:spcBef>
          <a:spcPct val="20000"/>
        </a:spcBef>
        <a:spcAft>
          <a:spcPct val="0"/>
        </a:spcAft>
        <a:buChar char="•"/>
        <a:defRPr sz="2800" kern="1200">
          <a:solidFill>
            <a:schemeClr val="tx1"/>
          </a:solidFill>
          <a:latin typeface="Calibri" panose="020F0502020204030204" pitchFamily="34" charset="0"/>
          <a:ea typeface="+mn-ea"/>
          <a:cs typeface="Calibri" panose="020F0502020204030204" pitchFamily="34" charset="0"/>
        </a:defRPr>
      </a:lvl1pPr>
      <a:lvl2pPr marL="742950" indent="-285750" algn="l" rtl="0" eaLnBrk="0" fontAlgn="base" hangingPunct="0">
        <a:spcBef>
          <a:spcPct val="20000"/>
        </a:spcBef>
        <a:spcAft>
          <a:spcPct val="0"/>
        </a:spcAft>
        <a:buChar char="–"/>
        <a:defRPr sz="2400" kern="1200">
          <a:solidFill>
            <a:schemeClr val="tx1"/>
          </a:solidFill>
          <a:latin typeface="Calibri" panose="020F0502020204030204" pitchFamily="34" charset="0"/>
          <a:ea typeface="+mn-ea"/>
          <a:cs typeface="Calibri" panose="020F0502020204030204" pitchFamily="34" charset="0"/>
        </a:defRPr>
      </a:lvl2pPr>
      <a:lvl3pPr marL="1143000" indent="-228600" algn="l" rtl="0" eaLnBrk="0" fontAlgn="base" hangingPunct="0">
        <a:spcBef>
          <a:spcPct val="20000"/>
        </a:spcBef>
        <a:spcAft>
          <a:spcPct val="0"/>
        </a:spcAft>
        <a:buChar char="•"/>
        <a:defRPr sz="2000" kern="1200">
          <a:solidFill>
            <a:schemeClr val="tx1"/>
          </a:solidFill>
          <a:latin typeface="Calibri" panose="020F0502020204030204" pitchFamily="34" charset="0"/>
          <a:ea typeface="+mn-ea"/>
          <a:cs typeface="Calibri" panose="020F0502020204030204" pitchFamily="34" charset="0"/>
        </a:defRPr>
      </a:lvl3pPr>
      <a:lvl4pPr marL="1600200" indent="-228600" algn="l" rtl="0" eaLnBrk="0" fontAlgn="base" hangingPunct="0">
        <a:spcBef>
          <a:spcPct val="20000"/>
        </a:spcBef>
        <a:spcAft>
          <a:spcPct val="0"/>
        </a:spcAft>
        <a:buChar char="–"/>
        <a:defRPr kern="1200">
          <a:solidFill>
            <a:schemeClr val="tx1"/>
          </a:solidFill>
          <a:latin typeface="Calibri" panose="020F0502020204030204" pitchFamily="34" charset="0"/>
          <a:ea typeface="+mn-ea"/>
          <a:cs typeface="Calibri" panose="020F0502020204030204" pitchFamily="34" charset="0"/>
        </a:defRPr>
      </a:lvl4pPr>
      <a:lvl5pPr marL="2057400" indent="-228600" algn="l" rtl="0" eaLnBrk="0" fontAlgn="base" hangingPunct="0">
        <a:spcBef>
          <a:spcPct val="20000"/>
        </a:spcBef>
        <a:spcAft>
          <a:spcPct val="0"/>
        </a:spcAft>
        <a:buChar char="»"/>
        <a:defRPr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hyperlink" Target="http://www.google.ca/url?sa=i&amp;rct=j&amp;q=&amp;esrc=s&amp;frm=1&amp;source=images&amp;cd=&amp;cad=rja&amp;docid=ImHYAbuEvAj87M&amp;tbnid=AawnT80B-zgR2M:&amp;ved=0CAUQjRw&amp;url=http://www.freeclipartnow.com/holidays/easter/religious/tomb-empty.jpg.html&amp;ei=WeIwUfbQOM3KiALez4CwAg&amp;bvm=bv.43148975,d.cGE&amp;psig=AFQjCNFEFYHSRwjhj0GahJNbK7vgwxV8Cg&amp;ust=1362244556176266" TargetMode="External"/><Relationship Id="rId4" Type="http://schemas.openxmlformats.org/officeDocument/2006/relationships/image" Target="../media/image3.gi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ctrTitle"/>
          </p:nvPr>
        </p:nvSpPr>
        <p:spPr>
          <a:xfrm>
            <a:off x="685800" y="1981200"/>
            <a:ext cx="7772400" cy="1447800"/>
          </a:xfrm>
        </p:spPr>
        <p:txBody>
          <a:bodyPr>
            <a:normAutofit fontScale="90000"/>
          </a:bodyPr>
          <a:lstStyle/>
          <a:p>
            <a:r>
              <a:rPr lang="en-GB"/>
              <a:t>Catechism</a:t>
            </a:r>
            <a:br>
              <a:rPr lang="en-GB"/>
            </a:br>
            <a:r>
              <a:rPr lang="en-GB"/>
              <a:t>Essentials of Faith </a:t>
            </a:r>
            <a:br>
              <a:rPr lang="en-GB"/>
            </a:br>
            <a:endParaRPr lang="en-GB"/>
          </a:p>
        </p:txBody>
      </p:sp>
      <p:sp>
        <p:nvSpPr>
          <p:cNvPr id="126979" name="Rectangle 3"/>
          <p:cNvSpPr>
            <a:spLocks noGrp="1" noChangeArrowheads="1"/>
          </p:cNvSpPr>
          <p:nvPr>
            <p:ph type="subTitle" idx="1"/>
          </p:nvPr>
        </p:nvSpPr>
        <p:spPr>
          <a:xfrm>
            <a:off x="1066800" y="3886200"/>
            <a:ext cx="7086600" cy="1752600"/>
          </a:xfrm>
        </p:spPr>
        <p:txBody>
          <a:bodyPr/>
          <a:lstStyle/>
          <a:p>
            <a:r>
              <a:rPr lang="en-GB" dirty="0"/>
              <a:t>Lesson 8</a:t>
            </a:r>
          </a:p>
          <a:p>
            <a:r>
              <a:rPr lang="en-GB" dirty="0"/>
              <a:t>The Natures of the Christ (</a:t>
            </a:r>
            <a:r>
              <a:rPr lang="en-GB" dirty="0" err="1"/>
              <a:t>ctd</a:t>
            </a:r>
            <a:r>
              <a:rPr lang="en-GB" dirty="0"/>
              <a:t>)</a:t>
            </a:r>
          </a:p>
          <a:p>
            <a:r>
              <a:rPr lang="en-GB" dirty="0"/>
              <a:t>The Work of the Christ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9074" name="Rectangle 2"/>
          <p:cNvSpPr>
            <a:spLocks noGrp="1" noChangeArrowheads="1"/>
          </p:cNvSpPr>
          <p:nvPr>
            <p:ph type="title"/>
          </p:nvPr>
        </p:nvSpPr>
        <p:spPr>
          <a:xfrm>
            <a:off x="0" y="0"/>
            <a:ext cx="9144000" cy="1295400"/>
          </a:xfrm>
        </p:spPr>
        <p:txBody>
          <a:bodyPr/>
          <a:lstStyle/>
          <a:p>
            <a:pPr algn="l"/>
            <a:r>
              <a:rPr lang="en-GB" dirty="0"/>
              <a:t>Bible Study: 1 Tim 2:1-7; 4:10</a:t>
            </a:r>
          </a:p>
        </p:txBody>
      </p:sp>
      <p:sp>
        <p:nvSpPr>
          <p:cNvPr id="899075" name="Rectangle 3"/>
          <p:cNvSpPr>
            <a:spLocks noGrp="1" noChangeArrowheads="1"/>
          </p:cNvSpPr>
          <p:nvPr>
            <p:ph idx="1"/>
          </p:nvPr>
        </p:nvSpPr>
        <p:spPr>
          <a:xfrm>
            <a:off x="0" y="1371600"/>
            <a:ext cx="9144000" cy="5486400"/>
          </a:xfrm>
        </p:spPr>
        <p:txBody>
          <a:bodyPr/>
          <a:lstStyle/>
          <a:p>
            <a:pPr>
              <a:buFontTx/>
              <a:buNone/>
            </a:pPr>
            <a:r>
              <a:rPr lang="en-GB" dirty="0"/>
              <a:t>1. All people (in the original it just says “all”)</a:t>
            </a:r>
          </a:p>
          <a:p>
            <a:pPr>
              <a:buFontTx/>
              <a:buNone/>
            </a:pPr>
            <a:r>
              <a:rPr lang="en-GB" dirty="0"/>
              <a:t>2. (b), as the next verse mentions some types of people, not individuals</a:t>
            </a:r>
          </a:p>
          <a:p>
            <a:pPr>
              <a:buFontTx/>
              <a:buNone/>
            </a:pPr>
            <a:r>
              <a:rPr lang="en-GB" dirty="0"/>
              <a:t>3. All people</a:t>
            </a:r>
          </a:p>
          <a:p>
            <a:pPr>
              <a:buFontTx/>
              <a:buNone/>
            </a:pPr>
            <a:r>
              <a:rPr lang="en-GB" dirty="0"/>
              <a:t>4. (b) – it says “</a:t>
            </a:r>
            <a:r>
              <a:rPr lang="en-GB" i="1" dirty="0"/>
              <a:t>desires</a:t>
            </a:r>
            <a:r>
              <a:rPr lang="en-GB" dirty="0"/>
              <a:t> all people to be saved”</a:t>
            </a:r>
          </a:p>
          <a:p>
            <a:pPr>
              <a:buFontTx/>
              <a:buNone/>
            </a:pPr>
            <a:r>
              <a:rPr lang="en-GB" dirty="0"/>
              <a:t>5. For all</a:t>
            </a:r>
          </a:p>
          <a:p>
            <a:pPr>
              <a:buFontTx/>
              <a:buNone/>
            </a:pPr>
            <a:r>
              <a:rPr lang="en-GB" dirty="0"/>
              <a:t>6. (b) or (c) – It cannot be (a) as we know that some people will not be saved</a:t>
            </a:r>
          </a:p>
          <a:p>
            <a:pPr>
              <a:buFontTx/>
              <a:buNone/>
            </a:pPr>
            <a:r>
              <a:rPr lang="en-GB" dirty="0"/>
              <a:t>7. Of all people, especially of those who believe</a:t>
            </a:r>
          </a:p>
        </p:txBody>
      </p:sp>
      <p:pic>
        <p:nvPicPr>
          <p:cNvPr id="899076" name="Picture 4" descr="G:\Backup - juni 2009\Mijn afbeeldingen\Liturgy\Liturgie\bijbelleze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69225" y="0"/>
            <a:ext cx="1371600" cy="13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5003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990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9907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9907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9907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9907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9907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9907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9075"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9074" name="Rectangle 2"/>
          <p:cNvSpPr>
            <a:spLocks noGrp="1" noChangeArrowheads="1"/>
          </p:cNvSpPr>
          <p:nvPr>
            <p:ph type="title"/>
          </p:nvPr>
        </p:nvSpPr>
        <p:spPr>
          <a:xfrm>
            <a:off x="0" y="0"/>
            <a:ext cx="9144000" cy="1295400"/>
          </a:xfrm>
        </p:spPr>
        <p:txBody>
          <a:bodyPr/>
          <a:lstStyle/>
          <a:p>
            <a:pPr algn="l"/>
            <a:r>
              <a:rPr lang="en-GB" dirty="0"/>
              <a:t>Bible Study: 1 Tim 2:1-7; 4:10</a:t>
            </a:r>
          </a:p>
        </p:txBody>
      </p:sp>
      <p:sp>
        <p:nvSpPr>
          <p:cNvPr id="899075" name="Rectangle 3"/>
          <p:cNvSpPr>
            <a:spLocks noGrp="1" noChangeArrowheads="1"/>
          </p:cNvSpPr>
          <p:nvPr>
            <p:ph idx="1"/>
          </p:nvPr>
        </p:nvSpPr>
        <p:spPr>
          <a:xfrm>
            <a:off x="0" y="1371600"/>
            <a:ext cx="9144000" cy="5486400"/>
          </a:xfrm>
        </p:spPr>
        <p:txBody>
          <a:bodyPr/>
          <a:lstStyle/>
          <a:p>
            <a:pPr>
              <a:buFontTx/>
              <a:buNone/>
            </a:pPr>
            <a:r>
              <a:rPr lang="en-GB" dirty="0"/>
              <a:t>8. </a:t>
            </a:r>
            <a:r>
              <a:rPr lang="en-GB" i="1" dirty="0"/>
              <a:t>This is not easy. Various explanations exist:</a:t>
            </a:r>
          </a:p>
          <a:p>
            <a:pPr>
              <a:buFontTx/>
              <a:buNone/>
            </a:pPr>
            <a:r>
              <a:rPr lang="en-GB" dirty="0"/>
              <a:t>	(a) “Saviour” = “Benefactor”: God takes care of all people in this world. </a:t>
            </a:r>
          </a:p>
          <a:p>
            <a:pPr>
              <a:buFontTx/>
              <a:buNone/>
            </a:pPr>
            <a:r>
              <a:rPr lang="en-GB" dirty="0"/>
              <a:t>	(b) “especially” = “that is”: “all people” are then “those who believe”</a:t>
            </a:r>
          </a:p>
          <a:p>
            <a:pPr>
              <a:buFontTx/>
              <a:buNone/>
            </a:pPr>
            <a:r>
              <a:rPr lang="en-GB" dirty="0"/>
              <a:t>	(c) read it as “God is the Saviour of all types of people, as is clear in those who believe”</a:t>
            </a:r>
          </a:p>
          <a:p>
            <a:pPr>
              <a:buFontTx/>
              <a:buNone/>
            </a:pPr>
            <a:endParaRPr lang="en-GB" dirty="0"/>
          </a:p>
          <a:p>
            <a:pPr>
              <a:buFontTx/>
              <a:buNone/>
            </a:pPr>
            <a:r>
              <a:rPr lang="en-GB" dirty="0">
                <a:solidFill>
                  <a:srgbClr val="00FF00"/>
                </a:solidFill>
              </a:rPr>
              <a:t>The believers consist of all types of people, making clear that God is the Saviour of all types of people.</a:t>
            </a:r>
          </a:p>
        </p:txBody>
      </p:sp>
      <p:pic>
        <p:nvPicPr>
          <p:cNvPr id="899076" name="Picture 4" descr="G:\Backup - juni 2009\Mijn afbeeldingen\Liturgy\Liturgie\bijbelleze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69225" y="0"/>
            <a:ext cx="1371600" cy="13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7767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Canons of Dort II.8</a:t>
            </a:r>
            <a:endParaRPr lang="en-CA" dirty="0"/>
          </a:p>
        </p:txBody>
      </p:sp>
      <p:sp>
        <p:nvSpPr>
          <p:cNvPr id="3" name="Content Placeholder 2"/>
          <p:cNvSpPr>
            <a:spLocks noGrp="1"/>
          </p:cNvSpPr>
          <p:nvPr>
            <p:ph idx="1"/>
          </p:nvPr>
        </p:nvSpPr>
        <p:spPr/>
        <p:txBody>
          <a:bodyPr/>
          <a:lstStyle/>
          <a:p>
            <a:r>
              <a:rPr lang="en-CA" dirty="0"/>
              <a:t>God chose (elected) those who are to live eternally with Him.</a:t>
            </a:r>
          </a:p>
          <a:p>
            <a:r>
              <a:rPr lang="en-CA" dirty="0"/>
              <a:t>God further willed</a:t>
            </a:r>
          </a:p>
          <a:p>
            <a:pPr lvl="1"/>
            <a:r>
              <a:rPr lang="en-CA" dirty="0"/>
              <a:t>That Christ should save all the elect</a:t>
            </a:r>
          </a:p>
          <a:p>
            <a:pPr lvl="1"/>
            <a:r>
              <a:rPr lang="en-CA" dirty="0"/>
              <a:t>That Christ should give the elect faith</a:t>
            </a:r>
          </a:p>
          <a:p>
            <a:pPr lvl="1"/>
            <a:r>
              <a:rPr lang="en-CA" dirty="0"/>
              <a:t>That Christ should cleanse the elect from sin</a:t>
            </a:r>
          </a:p>
          <a:p>
            <a:pPr lvl="1"/>
            <a:r>
              <a:rPr lang="en-CA" dirty="0"/>
              <a:t>That Christ should preserve the elect through life</a:t>
            </a:r>
          </a:p>
          <a:p>
            <a:pPr lvl="1"/>
            <a:r>
              <a:rPr lang="en-CA" dirty="0"/>
              <a:t>That Christ should present the elect to Himself as perfect</a:t>
            </a:r>
          </a:p>
        </p:txBody>
      </p:sp>
    </p:spTree>
    <p:extLst>
      <p:ext uri="{BB962C8B-B14F-4D97-AF65-F5344CB8AC3E}">
        <p14:creationId xmlns:p14="http://schemas.microsoft.com/office/powerpoint/2010/main" val="18458885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For whom did Christ die?</a:t>
            </a:r>
          </a:p>
        </p:txBody>
      </p:sp>
      <p:sp>
        <p:nvSpPr>
          <p:cNvPr id="3" name="Content Placeholder 2"/>
          <p:cNvSpPr>
            <a:spLocks noGrp="1"/>
          </p:cNvSpPr>
          <p:nvPr>
            <p:ph idx="1"/>
          </p:nvPr>
        </p:nvSpPr>
        <p:spPr/>
        <p:txBody>
          <a:bodyPr/>
          <a:lstStyle/>
          <a:p>
            <a:pPr marL="0" indent="0">
              <a:buNone/>
            </a:pPr>
            <a:r>
              <a:rPr lang="en-CA" dirty="0"/>
              <a:t>Many Scripture texts say </a:t>
            </a:r>
            <a:r>
              <a:rPr lang="en-CA" dirty="0">
                <a:solidFill>
                  <a:srgbClr val="00FF00"/>
                </a:solidFill>
              </a:rPr>
              <a:t>God saves “all” or wants to save “all”. In many of these passages “all” doesn’t mean “every single person” but “all types of people”. No one is excluded on the basis of gender, sexual orientation, ethnicity, social standing, or whatever.</a:t>
            </a:r>
          </a:p>
          <a:p>
            <a:pPr marL="0" indent="0">
              <a:buNone/>
            </a:pPr>
            <a:endParaRPr lang="en-CA" dirty="0"/>
          </a:p>
        </p:txBody>
      </p:sp>
      <p:pic>
        <p:nvPicPr>
          <p:cNvPr id="1026" name="Picture 2" descr="http://1.bp.blogspot.com/_wfZyB5I6j6Y/S2yPNlpgIXI/AAAAAAAABF4/Hf-axKvGxlc/s400/multiculturalism.WKT013W.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7864" y="3717032"/>
            <a:ext cx="2667000" cy="2743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2733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Hymn 79:1,3</a:t>
            </a:r>
          </a:p>
        </p:txBody>
      </p:sp>
      <p:sp>
        <p:nvSpPr>
          <p:cNvPr id="3" name="Content Placeholder 2"/>
          <p:cNvSpPr>
            <a:spLocks noGrp="1"/>
          </p:cNvSpPr>
          <p:nvPr>
            <p:ph idx="1"/>
          </p:nvPr>
        </p:nvSpPr>
        <p:spPr>
          <a:xfrm>
            <a:off x="107504" y="1219200"/>
            <a:ext cx="9036496" cy="5638800"/>
          </a:xfrm>
        </p:spPr>
        <p:txBody>
          <a:bodyPr/>
          <a:lstStyle/>
          <a:p>
            <a:pPr marL="0" indent="0">
              <a:buNone/>
            </a:pPr>
            <a:r>
              <a:rPr lang="en-CA" dirty="0"/>
              <a:t>We come, O Christ, to you, true Son of God and man,</a:t>
            </a:r>
          </a:p>
          <a:p>
            <a:pPr marL="0" indent="0">
              <a:buNone/>
            </a:pPr>
            <a:r>
              <a:rPr lang="en-CA" dirty="0"/>
              <a:t>by whom all things consist, in whom all life began.</a:t>
            </a:r>
          </a:p>
          <a:p>
            <a:pPr marL="0" indent="0">
              <a:buNone/>
            </a:pPr>
            <a:r>
              <a:rPr lang="en-CA" dirty="0"/>
              <a:t>In you alone we live and move</a:t>
            </a:r>
          </a:p>
          <a:p>
            <a:pPr marL="0" indent="0">
              <a:buNone/>
            </a:pPr>
            <a:r>
              <a:rPr lang="en-CA" dirty="0"/>
              <a:t>and have our being in your love.</a:t>
            </a:r>
          </a:p>
          <a:p>
            <a:pPr marL="0" indent="0">
              <a:buNone/>
            </a:pPr>
            <a:endParaRPr lang="en-CA" dirty="0"/>
          </a:p>
          <a:p>
            <a:pPr marL="0" indent="0">
              <a:buNone/>
            </a:pPr>
            <a:r>
              <a:rPr lang="en-CA" dirty="0"/>
              <a:t>You are the living truth; all wisdom dwells in you, </a:t>
            </a:r>
          </a:p>
          <a:p>
            <a:pPr marL="0" indent="0">
              <a:buNone/>
            </a:pPr>
            <a:r>
              <a:rPr lang="en-CA" dirty="0"/>
              <a:t>the source of every skill, the one eternal True!</a:t>
            </a:r>
          </a:p>
          <a:p>
            <a:pPr marL="0" indent="0">
              <a:buNone/>
            </a:pPr>
            <a:r>
              <a:rPr lang="en-CA" dirty="0"/>
              <a:t>O great I AM! in you we rest, </a:t>
            </a:r>
          </a:p>
          <a:p>
            <a:pPr marL="0" indent="0">
              <a:buNone/>
            </a:pPr>
            <a:r>
              <a:rPr lang="en-CA" dirty="0"/>
              <a:t>sure answer to our every quest.</a:t>
            </a:r>
          </a:p>
          <a:p>
            <a:pPr marL="0" indent="0">
              <a:buNone/>
            </a:pPr>
            <a:endParaRPr lang="en-CA" dirty="0"/>
          </a:p>
          <a:p>
            <a:pPr marL="0" indent="0" algn="r">
              <a:buNone/>
            </a:pPr>
            <a:r>
              <a:rPr lang="en-CA" sz="1800" dirty="0"/>
              <a:t>Willoughby Heights CCLI: 11344914  </a:t>
            </a:r>
          </a:p>
          <a:p>
            <a:pPr marL="0" indent="0">
              <a:buNone/>
            </a:pPr>
            <a:endParaRPr lang="en-CA" dirty="0"/>
          </a:p>
        </p:txBody>
      </p:sp>
    </p:spTree>
    <p:extLst>
      <p:ext uri="{BB962C8B-B14F-4D97-AF65-F5344CB8AC3E}">
        <p14:creationId xmlns:p14="http://schemas.microsoft.com/office/powerpoint/2010/main" val="1537627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8834" name="Rectangle 2"/>
          <p:cNvSpPr>
            <a:spLocks noGrp="1" noChangeArrowheads="1"/>
          </p:cNvSpPr>
          <p:nvPr>
            <p:ph type="title"/>
          </p:nvPr>
        </p:nvSpPr>
        <p:spPr/>
        <p:txBody>
          <a:bodyPr/>
          <a:lstStyle/>
          <a:p>
            <a:r>
              <a:rPr lang="en-GB"/>
              <a:t>Lutheranism</a:t>
            </a:r>
          </a:p>
        </p:txBody>
      </p:sp>
      <p:sp>
        <p:nvSpPr>
          <p:cNvPr id="888835" name="Rectangle 3"/>
          <p:cNvSpPr>
            <a:spLocks noGrp="1" noChangeArrowheads="1"/>
          </p:cNvSpPr>
          <p:nvPr>
            <p:ph idx="1"/>
          </p:nvPr>
        </p:nvSpPr>
        <p:spPr/>
        <p:txBody>
          <a:bodyPr>
            <a:normAutofit/>
          </a:bodyPr>
          <a:lstStyle/>
          <a:p>
            <a:pPr>
              <a:buFontTx/>
              <a:buNone/>
            </a:pPr>
            <a:r>
              <a:rPr lang="en-GB" dirty="0"/>
              <a:t>One difference between Lutheranism and Calvinism relates to the two natures of Christ.</a:t>
            </a:r>
          </a:p>
          <a:p>
            <a:pPr>
              <a:buFontTx/>
              <a:buNone/>
            </a:pPr>
            <a:r>
              <a:rPr lang="en-GB" dirty="0"/>
              <a:t>Lutherans officially teach that at this present point in time, </a:t>
            </a:r>
            <a:r>
              <a:rPr lang="en-GB" dirty="0">
                <a:solidFill>
                  <a:srgbClr val="00FF00"/>
                </a:solidFill>
              </a:rPr>
              <a:t>Christ is both human and divine, and that the properties of the distinct natures apply fully to the person.</a:t>
            </a:r>
          </a:p>
          <a:p>
            <a:pPr>
              <a:buFontTx/>
              <a:buNone/>
            </a:pPr>
            <a:r>
              <a:rPr lang="en-GB" sz="2400" i="1" dirty="0">
                <a:solidFill>
                  <a:srgbClr val="00FF00"/>
                </a:solidFill>
              </a:rPr>
              <a:t>	</a:t>
            </a:r>
            <a:r>
              <a:rPr lang="en-GB" sz="2400" i="1" dirty="0"/>
              <a:t>This implies, </a:t>
            </a:r>
            <a:r>
              <a:rPr lang="en-GB" sz="2400" i="1" dirty="0">
                <a:solidFill>
                  <a:srgbClr val="00FF00"/>
                </a:solidFill>
              </a:rPr>
              <a:t>Christ is both divinely and humanly omnipresent.</a:t>
            </a:r>
          </a:p>
          <a:p>
            <a:pPr>
              <a:buFontTx/>
              <a:buNone/>
            </a:pPr>
            <a:r>
              <a:rPr lang="en-GB" dirty="0"/>
              <a:t>The Calvinist objection is </a:t>
            </a:r>
            <a:r>
              <a:rPr lang="en-GB" dirty="0">
                <a:solidFill>
                  <a:srgbClr val="00FF00"/>
                </a:solidFill>
              </a:rPr>
              <a:t>that the divine and human natures of Christ do not communicate their attributes to each other through the person.</a:t>
            </a:r>
          </a:p>
          <a:p>
            <a:pPr>
              <a:buFontTx/>
              <a:buNone/>
            </a:pPr>
            <a:r>
              <a:rPr lang="en-GB" sz="2400" dirty="0">
                <a:solidFill>
                  <a:srgbClr val="00FF00"/>
                </a:solidFill>
              </a:rPr>
              <a:t>	</a:t>
            </a:r>
            <a:r>
              <a:rPr lang="en-GB" sz="2400" i="1" dirty="0"/>
              <a:t>This implies, </a:t>
            </a:r>
            <a:r>
              <a:rPr lang="en-GB" sz="2400" i="1" dirty="0">
                <a:solidFill>
                  <a:srgbClr val="00FF00"/>
                </a:solidFill>
              </a:rPr>
              <a:t>Christ is humanly local, divinely omnipresent.</a:t>
            </a:r>
            <a:endParaRPr lang="en-GB" i="1" dirty="0">
              <a:solidFill>
                <a:srgbClr val="00FF00"/>
              </a:solidFill>
            </a:endParaRPr>
          </a:p>
        </p:txBody>
      </p:sp>
      <p:sp>
        <p:nvSpPr>
          <p:cNvPr id="888836" name="Text Box 4"/>
          <p:cNvSpPr txBox="1">
            <a:spLocks noChangeArrowheads="1"/>
          </p:cNvSpPr>
          <p:nvPr/>
        </p:nvSpPr>
        <p:spPr bwMode="auto">
          <a:xfrm>
            <a:off x="7693025" y="0"/>
            <a:ext cx="144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8000">
                <a:solidFill>
                  <a:srgbClr val="00FF00"/>
                </a:solidFill>
                <a:sym typeface="Wingdings" pitchFamily="2" charset="2"/>
              </a:rPr>
              <a:t></a:t>
            </a:r>
            <a:endParaRPr lang="en-US">
              <a:solidFill>
                <a:schemeClr val="tx1"/>
              </a:solidFill>
            </a:endParaRPr>
          </a:p>
        </p:txBody>
      </p:sp>
    </p:spTree>
    <p:extLst>
      <p:ext uri="{BB962C8B-B14F-4D97-AF65-F5344CB8AC3E}">
        <p14:creationId xmlns:p14="http://schemas.microsoft.com/office/powerpoint/2010/main" val="3612099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888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8883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8883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88835">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8883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8835"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2930" name="Rectangle 2"/>
          <p:cNvSpPr>
            <a:spLocks noGrp="1" noChangeArrowheads="1"/>
          </p:cNvSpPr>
          <p:nvPr>
            <p:ph type="title"/>
          </p:nvPr>
        </p:nvSpPr>
        <p:spPr/>
        <p:txBody>
          <a:bodyPr/>
          <a:lstStyle/>
          <a:p>
            <a:r>
              <a:rPr lang="en-US"/>
              <a:t>Marburg - 1529</a:t>
            </a:r>
          </a:p>
        </p:txBody>
      </p:sp>
      <p:pic>
        <p:nvPicPr>
          <p:cNvPr id="89293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938213"/>
            <a:ext cx="7924800" cy="5919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2932" name="Oval 4"/>
          <p:cNvSpPr>
            <a:spLocks noChangeArrowheads="1"/>
          </p:cNvSpPr>
          <p:nvPr/>
        </p:nvSpPr>
        <p:spPr bwMode="auto">
          <a:xfrm>
            <a:off x="5029200" y="2286000"/>
            <a:ext cx="2057400" cy="1524000"/>
          </a:xfrm>
          <a:prstGeom prst="ellipse">
            <a:avLst/>
          </a:prstGeom>
          <a:noFill/>
          <a:ln w="762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892933" name="Oval 5"/>
          <p:cNvSpPr>
            <a:spLocks noChangeArrowheads="1"/>
          </p:cNvSpPr>
          <p:nvPr/>
        </p:nvSpPr>
        <p:spPr bwMode="auto">
          <a:xfrm>
            <a:off x="4724400" y="3886200"/>
            <a:ext cx="609600" cy="609600"/>
          </a:xfrm>
          <a:prstGeom prst="ellipse">
            <a:avLst/>
          </a:prstGeom>
          <a:noFill/>
          <a:ln w="76200">
            <a:solidFill>
              <a:srgbClr val="00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Tree>
    <p:extLst>
      <p:ext uri="{BB962C8B-B14F-4D97-AF65-F5344CB8AC3E}">
        <p14:creationId xmlns:p14="http://schemas.microsoft.com/office/powerpoint/2010/main" val="27663540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892932"/>
                                        </p:tgtEl>
                                        <p:attrNameLst>
                                          <p:attrName>style.visibility</p:attrName>
                                        </p:attrNameLst>
                                      </p:cBhvr>
                                      <p:to>
                                        <p:strVal val="visible"/>
                                      </p:to>
                                    </p:set>
                                    <p:animEffect transition="in" filter="wheel(1)">
                                      <p:cBhvr>
                                        <p:cTn id="7" dur="2000"/>
                                        <p:tgtEl>
                                          <p:spTgt spid="89293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892933"/>
                                        </p:tgtEl>
                                        <p:attrNameLst>
                                          <p:attrName>style.visibility</p:attrName>
                                        </p:attrNameLst>
                                      </p:cBhvr>
                                      <p:to>
                                        <p:strVal val="visible"/>
                                      </p:to>
                                    </p:set>
                                    <p:animEffect transition="in" filter="wheel(1)">
                                      <p:cBhvr>
                                        <p:cTn id="12" dur="1500"/>
                                        <p:tgtEl>
                                          <p:spTgt spid="8929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2932" grpId="0" animBg="1"/>
      <p:bldP spid="89293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9858" name="Rectangle 2"/>
          <p:cNvSpPr>
            <a:spLocks noGrp="1" noChangeArrowheads="1"/>
          </p:cNvSpPr>
          <p:nvPr>
            <p:ph type="title"/>
          </p:nvPr>
        </p:nvSpPr>
        <p:spPr/>
        <p:txBody>
          <a:bodyPr/>
          <a:lstStyle/>
          <a:p>
            <a:r>
              <a:rPr lang="en-GB"/>
              <a:t>Heidelberg Catechism</a:t>
            </a:r>
          </a:p>
        </p:txBody>
      </p:sp>
      <p:sp>
        <p:nvSpPr>
          <p:cNvPr id="889859" name="Rectangle 3"/>
          <p:cNvSpPr>
            <a:spLocks noGrp="1" noChangeArrowheads="1"/>
          </p:cNvSpPr>
          <p:nvPr>
            <p:ph idx="1"/>
          </p:nvPr>
        </p:nvSpPr>
        <p:spPr/>
        <p:txBody>
          <a:bodyPr>
            <a:normAutofit/>
          </a:bodyPr>
          <a:lstStyle/>
          <a:p>
            <a:pPr>
              <a:buFontTx/>
              <a:buNone/>
            </a:pPr>
            <a:r>
              <a:rPr lang="en-GB" i="1">
                <a:solidFill>
                  <a:srgbClr val="FFFF00"/>
                </a:solidFill>
              </a:rPr>
              <a:t>48. Q. But are the two natures in Christ not separated from each other if His human nature is not present wherever His divinity is?</a:t>
            </a:r>
          </a:p>
          <a:p>
            <a:pPr>
              <a:buFontTx/>
              <a:buNone/>
            </a:pPr>
            <a:endParaRPr lang="en-GB" i="1">
              <a:solidFill>
                <a:srgbClr val="FFFF00"/>
              </a:solidFill>
            </a:endParaRPr>
          </a:p>
          <a:p>
            <a:pPr>
              <a:buFontTx/>
              <a:buNone/>
            </a:pPr>
            <a:r>
              <a:rPr lang="en-GB" i="1">
                <a:solidFill>
                  <a:srgbClr val="FFFF00"/>
                </a:solidFill>
              </a:rPr>
              <a:t>A. Not at all,</a:t>
            </a:r>
          </a:p>
          <a:p>
            <a:pPr>
              <a:buFontTx/>
              <a:buNone/>
            </a:pPr>
            <a:r>
              <a:rPr lang="en-GB" i="1">
                <a:solidFill>
                  <a:srgbClr val="FFFF00"/>
                </a:solidFill>
              </a:rPr>
              <a:t>	for His divinity has no limits and is present everywhere.</a:t>
            </a:r>
          </a:p>
          <a:p>
            <a:pPr>
              <a:buFontTx/>
              <a:buNone/>
            </a:pPr>
            <a:r>
              <a:rPr lang="en-GB" i="1">
                <a:solidFill>
                  <a:srgbClr val="FFFF00"/>
                </a:solidFill>
              </a:rPr>
              <a:t>So it must follow that His divinity is indeed beyond the human nature which He has taken on and nevertheless is within this human nature and remains personally united with it.</a:t>
            </a:r>
            <a:endParaRPr lang="en-GB"/>
          </a:p>
        </p:txBody>
      </p:sp>
    </p:spTree>
    <p:extLst>
      <p:ext uri="{BB962C8B-B14F-4D97-AF65-F5344CB8AC3E}">
        <p14:creationId xmlns:p14="http://schemas.microsoft.com/office/powerpoint/2010/main" val="3836868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The Work of the Christ</a:t>
            </a:r>
          </a:p>
        </p:txBody>
      </p:sp>
      <p:sp>
        <p:nvSpPr>
          <p:cNvPr id="3" name="Content Placeholder 2"/>
          <p:cNvSpPr>
            <a:spLocks noGrp="1"/>
          </p:cNvSpPr>
          <p:nvPr>
            <p:ph idx="1"/>
          </p:nvPr>
        </p:nvSpPr>
        <p:spPr>
          <a:xfrm>
            <a:off x="0" y="3789040"/>
            <a:ext cx="9144000" cy="3068960"/>
          </a:xfrm>
        </p:spPr>
        <p:txBody>
          <a:bodyPr/>
          <a:lstStyle/>
          <a:p>
            <a:pPr marL="0" indent="0">
              <a:buNone/>
            </a:pPr>
            <a:r>
              <a:rPr lang="en-CA" dirty="0"/>
              <a:t>We all know: Christ came to save sinners.</a:t>
            </a:r>
          </a:p>
          <a:p>
            <a:pPr marL="0" indent="0">
              <a:buNone/>
            </a:pPr>
            <a:endParaRPr lang="en-CA" dirty="0"/>
          </a:p>
          <a:p>
            <a:pPr marL="0" indent="0">
              <a:buNone/>
            </a:pPr>
            <a:r>
              <a:rPr lang="en-CA" dirty="0"/>
              <a:t>The question is: how did He do that?</a:t>
            </a:r>
          </a:p>
        </p:txBody>
      </p:sp>
      <p:sp>
        <p:nvSpPr>
          <p:cNvPr id="4" name="AutoShape 4"/>
          <p:cNvSpPr>
            <a:spLocks noChangeArrowheads="1"/>
          </p:cNvSpPr>
          <p:nvPr/>
        </p:nvSpPr>
        <p:spPr bwMode="auto">
          <a:xfrm>
            <a:off x="370708" y="1268760"/>
            <a:ext cx="8511705" cy="2257782"/>
          </a:xfrm>
          <a:prstGeom prst="horizontalScroll">
            <a:avLst>
              <a:gd name="adj" fmla="val 7194"/>
            </a:avLst>
          </a:prstGeom>
          <a:solidFill>
            <a:srgbClr val="FF9900"/>
          </a:solidFill>
          <a:ln w="9525">
            <a:solidFill>
              <a:srgbClr val="FF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l"/>
            <a:r>
              <a:rPr lang="en-CA" i="1" dirty="0"/>
              <a:t>For all have sinned and fall short of the glory of God, and all are justified freely by his grace through the redemption that came by Christ Jesus. God presented Christ as a sacrifice of atonement, through the shedding of his blood—to be received by faith.</a:t>
            </a:r>
            <a:r>
              <a:rPr lang="en-US" i="1" dirty="0"/>
              <a:t>       </a:t>
            </a:r>
          </a:p>
          <a:p>
            <a:pPr algn="r"/>
            <a:r>
              <a:rPr lang="en-US" dirty="0"/>
              <a:t>Romans 3:23-25</a:t>
            </a:r>
            <a:endParaRPr lang="en-US" sz="4400" dirty="0">
              <a:solidFill>
                <a:schemeClr val="tx2"/>
              </a:solidFill>
            </a:endParaRPr>
          </a:p>
        </p:txBody>
      </p:sp>
    </p:spTree>
    <p:extLst>
      <p:ext uri="{BB962C8B-B14F-4D97-AF65-F5344CB8AC3E}">
        <p14:creationId xmlns:p14="http://schemas.microsoft.com/office/powerpoint/2010/main" val="2122906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ppt_w/2"/>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ppt_w</p:attrName>
                                        </p:attrNameLst>
                                      </p:cBhvr>
                                      <p:tavLst>
                                        <p:tav tm="0">
                                          <p:val>
                                            <p:fltVal val="0"/>
                                          </p:val>
                                        </p:tav>
                                        <p:tav tm="100000">
                                          <p:val>
                                            <p:strVal val="#ppt_w"/>
                                          </p:val>
                                        </p:tav>
                                      </p:tavLst>
                                    </p:anim>
                                    <p:anim calcmode="lin" valueType="num">
                                      <p:cBhvr>
                                        <p:cTn id="10" dur="5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Cloud 23"/>
          <p:cNvSpPr/>
          <p:nvPr/>
        </p:nvSpPr>
        <p:spPr bwMode="auto">
          <a:xfrm>
            <a:off x="7007482" y="2531662"/>
            <a:ext cx="1716792" cy="823203"/>
          </a:xfrm>
          <a:prstGeom prst="cloud">
            <a:avLst/>
          </a:prstGeom>
          <a:solidFill>
            <a:schemeClr val="tx1"/>
          </a:solidFill>
          <a:ln w="9525"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CA" sz="2400" b="0" i="0" u="none" strike="noStrike" cap="none" normalizeH="0" baseline="0" dirty="0">
                <a:ln>
                  <a:noFill/>
                </a:ln>
                <a:solidFill>
                  <a:schemeClr val="bg1"/>
                </a:solidFill>
                <a:effectLst/>
                <a:latin typeface="Times New Roman" pitchFamily="18" charset="0"/>
              </a:rPr>
              <a:t>Return</a:t>
            </a:r>
          </a:p>
        </p:txBody>
      </p:sp>
      <p:sp>
        <p:nvSpPr>
          <p:cNvPr id="23" name="Cloud 22"/>
          <p:cNvSpPr/>
          <p:nvPr/>
        </p:nvSpPr>
        <p:spPr bwMode="auto">
          <a:xfrm>
            <a:off x="5104826" y="3427443"/>
            <a:ext cx="1716792" cy="823203"/>
          </a:xfrm>
          <a:prstGeom prst="cloud">
            <a:avLst/>
          </a:prstGeom>
          <a:solidFill>
            <a:schemeClr val="tx1"/>
          </a:solidFill>
          <a:ln w="9525"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CA" sz="2400" b="0" i="0" u="none" strike="noStrike" cap="none" normalizeH="0" baseline="0" dirty="0">
                <a:ln>
                  <a:noFill/>
                </a:ln>
                <a:solidFill>
                  <a:schemeClr val="bg1"/>
                </a:solidFill>
                <a:effectLst/>
                <a:latin typeface="Times New Roman" pitchFamily="18" charset="0"/>
              </a:rPr>
              <a:t>Ascension</a:t>
            </a:r>
          </a:p>
        </p:txBody>
      </p:sp>
      <p:sp>
        <p:nvSpPr>
          <p:cNvPr id="18" name="Teardrop 17"/>
          <p:cNvSpPr/>
          <p:nvPr/>
        </p:nvSpPr>
        <p:spPr bwMode="auto">
          <a:xfrm rot="18922927">
            <a:off x="2623435" y="5078962"/>
            <a:ext cx="383934" cy="368997"/>
          </a:xfrm>
          <a:prstGeom prst="teardrop">
            <a:avLst>
              <a:gd name="adj" fmla="val 200000"/>
            </a:avLst>
          </a:prstGeom>
          <a:solidFill>
            <a:srgbClr val="FF0000"/>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CA" sz="2400" b="0" i="0" u="none" strike="noStrike" cap="none" normalizeH="0" baseline="0">
              <a:ln>
                <a:noFill/>
              </a:ln>
              <a:solidFill>
                <a:schemeClr val="bg1"/>
              </a:solidFill>
              <a:effectLst/>
              <a:latin typeface="Times New Roman" pitchFamily="18" charset="0"/>
            </a:endParaRPr>
          </a:p>
        </p:txBody>
      </p:sp>
      <p:sp>
        <p:nvSpPr>
          <p:cNvPr id="2" name="Title 1"/>
          <p:cNvSpPr>
            <a:spLocks noGrp="1"/>
          </p:cNvSpPr>
          <p:nvPr>
            <p:ph type="title"/>
          </p:nvPr>
        </p:nvSpPr>
        <p:spPr/>
        <p:txBody>
          <a:bodyPr/>
          <a:lstStyle/>
          <a:p>
            <a:r>
              <a:rPr lang="en-CA" dirty="0"/>
              <a:t>Humiliation - Exaltation</a:t>
            </a:r>
          </a:p>
        </p:txBody>
      </p:sp>
      <p:sp>
        <p:nvSpPr>
          <p:cNvPr id="8" name="Rectangle 7"/>
          <p:cNvSpPr/>
          <p:nvPr/>
        </p:nvSpPr>
        <p:spPr bwMode="auto">
          <a:xfrm>
            <a:off x="2327785" y="4691231"/>
            <a:ext cx="828600" cy="1049172"/>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CA" sz="2400" b="0" i="0" u="none" strike="noStrike" cap="none" normalizeH="0" baseline="0">
              <a:ln>
                <a:noFill/>
              </a:ln>
              <a:solidFill>
                <a:schemeClr val="bg1"/>
              </a:solidFill>
              <a:effectLst/>
              <a:latin typeface="Times New Roman" pitchFamily="18" charset="0"/>
            </a:endParaRPr>
          </a:p>
        </p:txBody>
      </p:sp>
      <p:sp>
        <p:nvSpPr>
          <p:cNvPr id="5" name="Sun 4"/>
          <p:cNvSpPr/>
          <p:nvPr/>
        </p:nvSpPr>
        <p:spPr bwMode="auto">
          <a:xfrm>
            <a:off x="0" y="764704"/>
            <a:ext cx="2304256" cy="1944216"/>
          </a:xfrm>
          <a:prstGeom prst="sun">
            <a:avLst/>
          </a:prstGeom>
          <a:solidFill>
            <a:srgbClr val="FFFF00"/>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CA" sz="2400" b="0" i="0" u="none" strike="noStrike" cap="none" normalizeH="0" baseline="0" dirty="0">
                <a:ln>
                  <a:noFill/>
                </a:ln>
                <a:solidFill>
                  <a:schemeClr val="bg1"/>
                </a:solidFill>
                <a:effectLst/>
                <a:latin typeface="Times New Roman" pitchFamily="18" charset="0"/>
              </a:rPr>
              <a:t>Divine </a:t>
            </a:r>
            <a:br>
              <a:rPr kumimoji="0" lang="en-CA" sz="2400" b="0" i="0" u="none" strike="noStrike" cap="none" normalizeH="0" baseline="0" dirty="0">
                <a:ln>
                  <a:noFill/>
                </a:ln>
                <a:solidFill>
                  <a:schemeClr val="bg1"/>
                </a:solidFill>
                <a:effectLst/>
                <a:latin typeface="Times New Roman" pitchFamily="18" charset="0"/>
              </a:rPr>
            </a:br>
            <a:r>
              <a:rPr kumimoji="0" lang="en-CA" sz="2400" b="0" i="0" u="none" strike="noStrike" cap="none" normalizeH="0" baseline="0" dirty="0">
                <a:ln>
                  <a:noFill/>
                </a:ln>
                <a:solidFill>
                  <a:schemeClr val="bg1"/>
                </a:solidFill>
                <a:effectLst/>
                <a:latin typeface="Times New Roman" pitchFamily="18" charset="0"/>
              </a:rPr>
              <a:t>glory</a:t>
            </a:r>
          </a:p>
        </p:txBody>
      </p:sp>
      <p:pic>
        <p:nvPicPr>
          <p:cNvPr id="1026" name="Picture 2" descr="http://www.lessons4sundayschool.com/images/Manger_Clipart.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5164" b="27468"/>
          <a:stretch/>
        </p:blipFill>
        <p:spPr bwMode="auto">
          <a:xfrm>
            <a:off x="611761" y="2825674"/>
            <a:ext cx="1991661" cy="122043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15547" y="3205058"/>
            <a:ext cx="1584088" cy="461665"/>
          </a:xfrm>
          <a:prstGeom prst="rect">
            <a:avLst/>
          </a:prstGeom>
          <a:noFill/>
        </p:spPr>
        <p:txBody>
          <a:bodyPr wrap="none" rtlCol="0">
            <a:spAutoFit/>
          </a:bodyPr>
          <a:lstStyle/>
          <a:p>
            <a:r>
              <a:rPr lang="en-CA" dirty="0"/>
              <a:t>Incarnation</a:t>
            </a:r>
          </a:p>
        </p:txBody>
      </p:sp>
      <p:cxnSp>
        <p:nvCxnSpPr>
          <p:cNvPr id="10" name="Straight Arrow Connector 9"/>
          <p:cNvCxnSpPr/>
          <p:nvPr/>
        </p:nvCxnSpPr>
        <p:spPr bwMode="auto">
          <a:xfrm>
            <a:off x="2838994" y="1276668"/>
            <a:ext cx="11283" cy="280124"/>
          </a:xfrm>
          <a:prstGeom prst="straightConnector1">
            <a:avLst/>
          </a:prstGeom>
          <a:solidFill>
            <a:schemeClr val="tx1"/>
          </a:solidFill>
          <a:ln w="38100" cap="flat" cmpd="sng" algn="ctr">
            <a:solidFill>
              <a:srgbClr val="00FF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Straight Arrow Connector 21"/>
          <p:cNvCxnSpPr/>
          <p:nvPr/>
        </p:nvCxnSpPr>
        <p:spPr bwMode="auto">
          <a:xfrm>
            <a:off x="3275856" y="3411744"/>
            <a:ext cx="144016" cy="219988"/>
          </a:xfrm>
          <a:prstGeom prst="straightConnector1">
            <a:avLst/>
          </a:prstGeom>
          <a:solidFill>
            <a:schemeClr val="tx1"/>
          </a:solidFill>
          <a:ln w="38100" cap="flat" cmpd="sng" algn="ctr">
            <a:solidFill>
              <a:srgbClr val="00FF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Straight Arrow Connector 24"/>
          <p:cNvCxnSpPr/>
          <p:nvPr/>
        </p:nvCxnSpPr>
        <p:spPr bwMode="auto">
          <a:xfrm>
            <a:off x="3833786" y="4172005"/>
            <a:ext cx="234158" cy="193099"/>
          </a:xfrm>
          <a:prstGeom prst="straightConnector1">
            <a:avLst/>
          </a:prstGeom>
          <a:solidFill>
            <a:schemeClr val="tx1"/>
          </a:solidFill>
          <a:ln w="38100" cap="flat" cmpd="sng" algn="ctr">
            <a:solidFill>
              <a:srgbClr val="00FF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8" name="Straight Arrow Connector 27"/>
          <p:cNvCxnSpPr/>
          <p:nvPr/>
        </p:nvCxnSpPr>
        <p:spPr bwMode="auto">
          <a:xfrm>
            <a:off x="4672215" y="4581116"/>
            <a:ext cx="163180" cy="11020"/>
          </a:xfrm>
          <a:prstGeom prst="straightConnector1">
            <a:avLst/>
          </a:prstGeom>
          <a:solidFill>
            <a:schemeClr val="tx1"/>
          </a:solidFill>
          <a:ln w="38100" cap="flat" cmpd="sng" algn="ctr">
            <a:solidFill>
              <a:srgbClr val="00FF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15" name="Picture 4" descr="http://www.travelingsalescrews.info/images/cross_white_black.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05794" y="4725144"/>
            <a:ext cx="1494599" cy="2129804"/>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p:nvSpPr>
        <p:spPr>
          <a:xfrm>
            <a:off x="4330616" y="5241435"/>
            <a:ext cx="683200" cy="400110"/>
          </a:xfrm>
          <a:prstGeom prst="rect">
            <a:avLst/>
          </a:prstGeom>
          <a:noFill/>
        </p:spPr>
        <p:txBody>
          <a:bodyPr wrap="none" rtlCol="0">
            <a:spAutoFit/>
          </a:bodyPr>
          <a:lstStyle/>
          <a:p>
            <a:r>
              <a:rPr lang="en-CA" sz="2000" dirty="0"/>
              <a:t>Died</a:t>
            </a:r>
            <a:endParaRPr lang="en-CA" dirty="0"/>
          </a:p>
        </p:txBody>
      </p:sp>
      <p:sp>
        <p:nvSpPr>
          <p:cNvPr id="20" name="TextBox 19"/>
          <p:cNvSpPr txBox="1"/>
          <p:nvPr/>
        </p:nvSpPr>
        <p:spPr>
          <a:xfrm>
            <a:off x="5736522" y="5741677"/>
            <a:ext cx="1755610" cy="461665"/>
          </a:xfrm>
          <a:prstGeom prst="rect">
            <a:avLst/>
          </a:prstGeom>
          <a:noFill/>
        </p:spPr>
        <p:txBody>
          <a:bodyPr wrap="none" rtlCol="0">
            <a:spAutoFit/>
          </a:bodyPr>
          <a:lstStyle/>
          <a:p>
            <a:r>
              <a:rPr lang="en-CA" dirty="0">
                <a:solidFill>
                  <a:schemeClr val="tx1"/>
                </a:solidFill>
              </a:rPr>
              <a:t>Resurrection</a:t>
            </a:r>
          </a:p>
        </p:txBody>
      </p:sp>
      <p:sp>
        <p:nvSpPr>
          <p:cNvPr id="3" name="Cloud 2"/>
          <p:cNvSpPr/>
          <p:nvPr/>
        </p:nvSpPr>
        <p:spPr bwMode="auto">
          <a:xfrm>
            <a:off x="864297" y="4725144"/>
            <a:ext cx="2411559" cy="1015259"/>
          </a:xfrm>
          <a:prstGeom prst="cloud">
            <a:avLst/>
          </a:prstGeom>
          <a:solidFill>
            <a:schemeClr val="tx1">
              <a:lumMod val="50000"/>
            </a:schemeClr>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CA" sz="2400" b="0" i="0" u="none" strike="noStrike" cap="none" normalizeH="0" baseline="0" dirty="0">
                <a:ln>
                  <a:noFill/>
                </a:ln>
                <a:solidFill>
                  <a:schemeClr val="tx1"/>
                </a:solidFill>
                <a:effectLst/>
                <a:latin typeface="Times New Roman" pitchFamily="18" charset="0"/>
              </a:rPr>
              <a:t>Suffering</a:t>
            </a:r>
          </a:p>
        </p:txBody>
      </p:sp>
      <p:pic>
        <p:nvPicPr>
          <p:cNvPr id="4" name="Picture 2" descr="http://cdn.freeclipartnow.com/d/24269-1/tomb-empty.jpg">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46539" y="4592136"/>
            <a:ext cx="1845593" cy="1149541"/>
          </a:xfrm>
          <a:prstGeom prst="rect">
            <a:avLst/>
          </a:prstGeom>
          <a:noFill/>
          <a:extLst>
            <a:ext uri="{909E8E84-426E-40DD-AFC4-6F175D3DCCD1}">
              <a14:hiddenFill xmlns:a14="http://schemas.microsoft.com/office/drawing/2010/main">
                <a:solidFill>
                  <a:srgbClr val="FFFFFF"/>
                </a:solidFill>
              </a14:hiddenFill>
            </a:ext>
          </a:extLst>
        </p:spPr>
      </p:pic>
      <p:sp>
        <p:nvSpPr>
          <p:cNvPr id="26" name="Rounded Rectangle 25"/>
          <p:cNvSpPr/>
          <p:nvPr/>
        </p:nvSpPr>
        <p:spPr bwMode="auto">
          <a:xfrm>
            <a:off x="6952573" y="2440435"/>
            <a:ext cx="1902656" cy="953360"/>
          </a:xfrm>
          <a:prstGeom prst="roundRect">
            <a:avLst/>
          </a:prstGeom>
          <a:solidFill>
            <a:schemeClr val="bg1"/>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CA" sz="2400" b="0" i="0" u="none" strike="noStrike" cap="none" normalizeH="0" baseline="0">
              <a:ln>
                <a:noFill/>
              </a:ln>
              <a:solidFill>
                <a:schemeClr val="bg1"/>
              </a:solidFill>
              <a:effectLst/>
              <a:latin typeface="Times New Roman" pitchFamily="18" charset="0"/>
            </a:endParaRPr>
          </a:p>
        </p:txBody>
      </p:sp>
      <p:sp>
        <p:nvSpPr>
          <p:cNvPr id="9" name="Rounded Rectangle 8"/>
          <p:cNvSpPr/>
          <p:nvPr/>
        </p:nvSpPr>
        <p:spPr bwMode="auto">
          <a:xfrm>
            <a:off x="5011894" y="3354865"/>
            <a:ext cx="1902656" cy="953360"/>
          </a:xfrm>
          <a:prstGeom prst="roundRect">
            <a:avLst/>
          </a:prstGeom>
          <a:solidFill>
            <a:schemeClr val="bg1"/>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CA" sz="2400" b="0" i="0" u="none" strike="noStrike" cap="none" normalizeH="0" baseline="0">
              <a:ln>
                <a:noFill/>
              </a:ln>
              <a:solidFill>
                <a:schemeClr val="bg1"/>
              </a:solidFill>
              <a:effectLst/>
              <a:latin typeface="Times New Roman" pitchFamily="18" charset="0"/>
            </a:endParaRPr>
          </a:p>
        </p:txBody>
      </p:sp>
      <p:cxnSp>
        <p:nvCxnSpPr>
          <p:cNvPr id="40" name="Straight Arrow Connector 39"/>
          <p:cNvCxnSpPr/>
          <p:nvPr/>
        </p:nvCxnSpPr>
        <p:spPr bwMode="auto">
          <a:xfrm flipV="1">
            <a:off x="6084168" y="3521738"/>
            <a:ext cx="81590" cy="133965"/>
          </a:xfrm>
          <a:prstGeom prst="straightConnector1">
            <a:avLst/>
          </a:prstGeom>
          <a:solidFill>
            <a:schemeClr val="tx1"/>
          </a:solidFill>
          <a:ln w="38100" cap="flat" cmpd="sng" algn="ctr">
            <a:solidFill>
              <a:srgbClr val="00FF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2" name="Straight Arrow Connector 41"/>
          <p:cNvCxnSpPr/>
          <p:nvPr/>
        </p:nvCxnSpPr>
        <p:spPr bwMode="auto">
          <a:xfrm flipV="1">
            <a:off x="6444208" y="2716608"/>
            <a:ext cx="40795" cy="133966"/>
          </a:xfrm>
          <a:prstGeom prst="straightConnector1">
            <a:avLst/>
          </a:prstGeom>
          <a:solidFill>
            <a:schemeClr val="tx1"/>
          </a:solidFill>
          <a:ln w="38100" cap="flat" cmpd="sng" algn="ctr">
            <a:solidFill>
              <a:srgbClr val="00FF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 name="Arc 6"/>
          <p:cNvSpPr/>
          <p:nvPr/>
        </p:nvSpPr>
        <p:spPr bwMode="auto">
          <a:xfrm>
            <a:off x="2843808" y="-1971600"/>
            <a:ext cx="3819994" cy="6547672"/>
          </a:xfrm>
          <a:prstGeom prst="arc">
            <a:avLst>
              <a:gd name="adj1" fmla="val 90447"/>
              <a:gd name="adj2" fmla="val 10922176"/>
            </a:avLst>
          </a:prstGeom>
          <a:noFill/>
          <a:ln w="57150" cap="flat" cmpd="sng" algn="ctr">
            <a:solidFill>
              <a:srgbClr val="00FF00"/>
            </a:solidFill>
            <a:prstDash val="solid"/>
            <a:round/>
            <a:headEnd type="arrow"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CA" sz="2400" b="0" i="0" u="none" strike="noStrike" cap="none" normalizeH="0" baseline="0">
              <a:ln>
                <a:noFill/>
              </a:ln>
              <a:solidFill>
                <a:schemeClr val="bg1"/>
              </a:solidFill>
              <a:effectLst/>
              <a:latin typeface="Times New Roman" pitchFamily="18" charset="0"/>
            </a:endParaRPr>
          </a:p>
        </p:txBody>
      </p:sp>
      <p:cxnSp>
        <p:nvCxnSpPr>
          <p:cNvPr id="36" name="Straight Arrow Connector 35"/>
          <p:cNvCxnSpPr/>
          <p:nvPr/>
        </p:nvCxnSpPr>
        <p:spPr bwMode="auto">
          <a:xfrm flipV="1">
            <a:off x="5514765" y="4172005"/>
            <a:ext cx="163180" cy="136220"/>
          </a:xfrm>
          <a:prstGeom prst="straightConnector1">
            <a:avLst/>
          </a:prstGeom>
          <a:solidFill>
            <a:schemeClr val="tx1"/>
          </a:solidFill>
          <a:ln w="38100" cap="flat" cmpd="sng" algn="ctr">
            <a:solidFill>
              <a:srgbClr val="00FF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9" name="Sun 28"/>
          <p:cNvSpPr/>
          <p:nvPr/>
        </p:nvSpPr>
        <p:spPr bwMode="auto">
          <a:xfrm>
            <a:off x="6906416" y="764704"/>
            <a:ext cx="2304256" cy="1944216"/>
          </a:xfrm>
          <a:prstGeom prst="sun">
            <a:avLst/>
          </a:prstGeom>
          <a:solidFill>
            <a:srgbClr val="FFFF00"/>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CA" sz="2400" b="0" i="0" u="none" strike="noStrike" cap="none" normalizeH="0" baseline="0" dirty="0">
                <a:ln>
                  <a:noFill/>
                </a:ln>
                <a:solidFill>
                  <a:schemeClr val="bg1"/>
                </a:solidFill>
                <a:effectLst/>
                <a:latin typeface="Times New Roman" pitchFamily="18" charset="0"/>
              </a:rPr>
              <a:t>Eternity</a:t>
            </a:r>
          </a:p>
        </p:txBody>
      </p:sp>
    </p:spTree>
    <p:extLst>
      <p:ext uri="{BB962C8B-B14F-4D97-AF65-F5344CB8AC3E}">
        <p14:creationId xmlns:p14="http://schemas.microsoft.com/office/powerpoint/2010/main" val="2705667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wipe(up)">
                                      <p:cBhvr>
                                        <p:cTn id="12" dur="1000"/>
                                        <p:tgtEl>
                                          <p:spTgt spid="1026"/>
                                        </p:tgtEl>
                                      </p:cBhvr>
                                    </p:animEffec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wipe(up)">
                                      <p:cBhvr>
                                        <p:cTn id="19" dur="750"/>
                                        <p:tgtEl>
                                          <p:spTgt spid="3"/>
                                        </p:tgtEl>
                                      </p:cBhvr>
                                    </p:animEffect>
                                  </p:childTnLst>
                                </p:cTn>
                              </p:par>
                            </p:childTnLst>
                          </p:cTn>
                        </p:par>
                        <p:par>
                          <p:cTn id="20" fill="hold">
                            <p:stCondLst>
                              <p:cond delay="750"/>
                            </p:stCondLst>
                            <p:childTnLst>
                              <p:par>
                                <p:cTn id="21" presetID="1" presetClass="exit" presetSubtype="0" fill="hold" grpId="0" nodeType="afterEffect">
                                  <p:stCondLst>
                                    <p:cond delay="0"/>
                                  </p:stCondLst>
                                  <p:childTnLst>
                                    <p:set>
                                      <p:cBhvr>
                                        <p:cTn id="22" dur="1" fill="hold">
                                          <p:stCondLst>
                                            <p:cond delay="0"/>
                                          </p:stCondLst>
                                        </p:cTn>
                                        <p:tgtEl>
                                          <p:spTgt spid="8"/>
                                        </p:tgtEl>
                                        <p:attrNameLst>
                                          <p:attrName>style.visibility</p:attrName>
                                        </p:attrNameLst>
                                      </p:cBhvr>
                                      <p:to>
                                        <p:strVal val="hidden"/>
                                      </p:to>
                                    </p:set>
                                  </p:childTnLst>
                                </p:cTn>
                              </p:par>
                            </p:childTnLst>
                          </p:cTn>
                        </p:par>
                        <p:par>
                          <p:cTn id="23" fill="hold">
                            <p:stCondLst>
                              <p:cond delay="750"/>
                            </p:stCondLst>
                            <p:childTnLst>
                              <p:par>
                                <p:cTn id="24" presetID="2" presetClass="exit" presetSubtype="4" repeatCount="indefinite" fill="hold" grpId="0" nodeType="afterEffect">
                                  <p:stCondLst>
                                    <p:cond delay="0"/>
                                  </p:stCondLst>
                                  <p:childTnLst>
                                    <p:anim calcmode="lin" valueType="num">
                                      <p:cBhvr additive="base">
                                        <p:cTn id="25" dur="2500"/>
                                        <p:tgtEl>
                                          <p:spTgt spid="18"/>
                                        </p:tgtEl>
                                        <p:attrNameLst>
                                          <p:attrName>ppt_x</p:attrName>
                                        </p:attrNameLst>
                                      </p:cBhvr>
                                      <p:tavLst>
                                        <p:tav tm="0">
                                          <p:val>
                                            <p:strVal val="ppt_x"/>
                                          </p:val>
                                        </p:tav>
                                        <p:tav tm="100000">
                                          <p:val>
                                            <p:strVal val="ppt_x"/>
                                          </p:val>
                                        </p:tav>
                                      </p:tavLst>
                                    </p:anim>
                                    <p:anim calcmode="lin" valueType="num">
                                      <p:cBhvr additive="base">
                                        <p:cTn id="26" dur="2500"/>
                                        <p:tgtEl>
                                          <p:spTgt spid="18"/>
                                        </p:tgtEl>
                                        <p:attrNameLst>
                                          <p:attrName>ppt_y</p:attrName>
                                        </p:attrNameLst>
                                      </p:cBhvr>
                                      <p:tavLst>
                                        <p:tav tm="0">
                                          <p:val>
                                            <p:strVal val="ppt_y"/>
                                          </p:val>
                                        </p:tav>
                                        <p:tav tm="100000">
                                          <p:val>
                                            <p:strVal val="1+ppt_h/2"/>
                                          </p:val>
                                        </p:tav>
                                      </p:tavLst>
                                    </p:anim>
                                    <p:set>
                                      <p:cBhvr>
                                        <p:cTn id="27" dur="1" fill="hold">
                                          <p:stCondLst>
                                            <p:cond delay="2499"/>
                                          </p:stCondLst>
                                        </p:cTn>
                                        <p:tgtEl>
                                          <p:spTgt spid="18"/>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wipe(left)">
                                      <p:cBhvr>
                                        <p:cTn id="32" dur="10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wipe(down)">
                                      <p:cBhvr>
                                        <p:cTn id="37" dur="750"/>
                                        <p:tgtEl>
                                          <p:spTgt spid="4"/>
                                        </p:tgtEl>
                                      </p:cBhvr>
                                    </p:animEffect>
                                  </p:childTnLst>
                                </p:cTn>
                              </p:par>
                              <p:par>
                                <p:cTn id="38" presetID="1" presetClass="entr" presetSubtype="0" fill="hold" grpId="0" nodeType="withEffect">
                                  <p:stCondLst>
                                    <p:cond delay="0"/>
                                  </p:stCondLst>
                                  <p:childTnLst>
                                    <p:set>
                                      <p:cBhvr>
                                        <p:cTn id="39" dur="1" fill="hold">
                                          <p:stCondLst>
                                            <p:cond delay="0"/>
                                          </p:stCondLst>
                                        </p:cTn>
                                        <p:tgtEl>
                                          <p:spTgt spid="20"/>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xit" presetSubtype="0" fill="hold" grpId="0" nodeType="clickEffect">
                                  <p:stCondLst>
                                    <p:cond delay="0"/>
                                  </p:stCondLst>
                                  <p:childTnLst>
                                    <p:set>
                                      <p:cBhvr>
                                        <p:cTn id="43" dur="1" fill="hold">
                                          <p:stCondLst>
                                            <p:cond delay="0"/>
                                          </p:stCondLst>
                                        </p:cTn>
                                        <p:tgtEl>
                                          <p:spTgt spid="9"/>
                                        </p:tgtEl>
                                        <p:attrNameLst>
                                          <p:attrName>style.visibility</p:attrName>
                                        </p:attrNameLst>
                                      </p:cBhvr>
                                      <p:to>
                                        <p:strVal val="hidden"/>
                                      </p:to>
                                    </p:set>
                                  </p:childTnLst>
                                </p:cTn>
                              </p:par>
                            </p:childTnLst>
                          </p:cTn>
                        </p:par>
                        <p:par>
                          <p:cTn id="44" fill="hold">
                            <p:stCondLst>
                              <p:cond delay="0"/>
                            </p:stCondLst>
                            <p:childTnLst>
                              <p:par>
                                <p:cTn id="45" presetID="47" presetClass="exit" presetSubtype="0" repeatCount="indefinite" fill="hold" grpId="0" nodeType="afterEffect">
                                  <p:stCondLst>
                                    <p:cond delay="0"/>
                                  </p:stCondLst>
                                  <p:childTnLst>
                                    <p:animEffect transition="out" filter="fade">
                                      <p:cBhvr>
                                        <p:cTn id="46" dur="2000"/>
                                        <p:tgtEl>
                                          <p:spTgt spid="23"/>
                                        </p:tgtEl>
                                      </p:cBhvr>
                                    </p:animEffect>
                                    <p:anim calcmode="lin" valueType="num">
                                      <p:cBhvr>
                                        <p:cTn id="47" dur="2000"/>
                                        <p:tgtEl>
                                          <p:spTgt spid="23"/>
                                        </p:tgtEl>
                                        <p:attrNameLst>
                                          <p:attrName>ppt_x</p:attrName>
                                        </p:attrNameLst>
                                      </p:cBhvr>
                                      <p:tavLst>
                                        <p:tav tm="0">
                                          <p:val>
                                            <p:strVal val="ppt_x"/>
                                          </p:val>
                                        </p:tav>
                                        <p:tav tm="100000">
                                          <p:val>
                                            <p:strVal val="ppt_x"/>
                                          </p:val>
                                        </p:tav>
                                      </p:tavLst>
                                    </p:anim>
                                    <p:anim calcmode="lin" valueType="num">
                                      <p:cBhvr>
                                        <p:cTn id="48" dur="2000"/>
                                        <p:tgtEl>
                                          <p:spTgt spid="23"/>
                                        </p:tgtEl>
                                        <p:attrNameLst>
                                          <p:attrName>ppt_y</p:attrName>
                                        </p:attrNameLst>
                                      </p:cBhvr>
                                      <p:tavLst>
                                        <p:tav tm="0">
                                          <p:val>
                                            <p:strVal val="ppt_y"/>
                                          </p:val>
                                        </p:tav>
                                        <p:tav tm="100000">
                                          <p:val>
                                            <p:strVal val="ppt_y-.1"/>
                                          </p:val>
                                        </p:tav>
                                      </p:tavLst>
                                    </p:anim>
                                    <p:set>
                                      <p:cBhvr>
                                        <p:cTn id="49" dur="1" fill="hold">
                                          <p:stCondLst>
                                            <p:cond delay="1999"/>
                                          </p:stCondLst>
                                        </p:cTn>
                                        <p:tgtEl>
                                          <p:spTgt spid="23"/>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47" presetClass="entr" presetSubtype="0" repeatCount="indefinite" fill="hold" grpId="0" nodeType="clickEffect">
                                  <p:stCondLst>
                                    <p:cond delay="0"/>
                                  </p:stCondLst>
                                  <p:childTnLst>
                                    <p:set>
                                      <p:cBhvr>
                                        <p:cTn id="53" dur="1" fill="hold">
                                          <p:stCondLst>
                                            <p:cond delay="0"/>
                                          </p:stCondLst>
                                        </p:cTn>
                                        <p:tgtEl>
                                          <p:spTgt spid="24"/>
                                        </p:tgtEl>
                                        <p:attrNameLst>
                                          <p:attrName>style.visibility</p:attrName>
                                        </p:attrNameLst>
                                      </p:cBhvr>
                                      <p:to>
                                        <p:strVal val="visible"/>
                                      </p:to>
                                    </p:set>
                                    <p:animEffect transition="in" filter="fade">
                                      <p:cBhvr>
                                        <p:cTn id="54" dur="2000"/>
                                        <p:tgtEl>
                                          <p:spTgt spid="24"/>
                                        </p:tgtEl>
                                      </p:cBhvr>
                                    </p:animEffect>
                                    <p:anim calcmode="lin" valueType="num">
                                      <p:cBhvr>
                                        <p:cTn id="55" dur="2000" fill="hold"/>
                                        <p:tgtEl>
                                          <p:spTgt spid="24"/>
                                        </p:tgtEl>
                                        <p:attrNameLst>
                                          <p:attrName>ppt_x</p:attrName>
                                        </p:attrNameLst>
                                      </p:cBhvr>
                                      <p:tavLst>
                                        <p:tav tm="0">
                                          <p:val>
                                            <p:strVal val="#ppt_x"/>
                                          </p:val>
                                        </p:tav>
                                        <p:tav tm="100000">
                                          <p:val>
                                            <p:strVal val="#ppt_x"/>
                                          </p:val>
                                        </p:tav>
                                      </p:tavLst>
                                    </p:anim>
                                    <p:anim calcmode="lin" valueType="num">
                                      <p:cBhvr>
                                        <p:cTn id="56" dur="2000" fill="hold"/>
                                        <p:tgtEl>
                                          <p:spTgt spid="24"/>
                                        </p:tgtEl>
                                        <p:attrNameLst>
                                          <p:attrName>ppt_y</p:attrName>
                                        </p:attrNameLst>
                                      </p:cBhvr>
                                      <p:tavLst>
                                        <p:tav tm="0">
                                          <p:val>
                                            <p:strVal val="#ppt_y-.1"/>
                                          </p:val>
                                        </p:tav>
                                        <p:tav tm="100000">
                                          <p:val>
                                            <p:strVal val="#ppt_y"/>
                                          </p:val>
                                        </p:tav>
                                      </p:tavLst>
                                    </p:anim>
                                  </p:childTnLst>
                                </p:cTn>
                              </p:par>
                              <p:par>
                                <p:cTn id="57" presetID="1" presetClass="exit" presetSubtype="0" fill="hold" grpId="0" nodeType="withEffect">
                                  <p:stCondLst>
                                    <p:cond delay="0"/>
                                  </p:stCondLst>
                                  <p:childTnLst>
                                    <p:set>
                                      <p:cBhvr>
                                        <p:cTn id="58" dur="1" fill="hold">
                                          <p:stCondLst>
                                            <p:cond delay="0"/>
                                          </p:stCondLst>
                                        </p:cTn>
                                        <p:tgtEl>
                                          <p:spTgt spid="26"/>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29"/>
                                        </p:tgtEl>
                                        <p:attrNameLst>
                                          <p:attrName>style.visibility</p:attrName>
                                        </p:attrNameLst>
                                      </p:cBhvr>
                                      <p:to>
                                        <p:strVal val="visible"/>
                                      </p:to>
                                    </p:set>
                                    <p:animEffect transition="in" filter="wipe(down)">
                                      <p:cBhvr>
                                        <p:cTn id="63" dur="1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3" grpId="0" animBg="1"/>
      <p:bldP spid="18" grpId="0" animBg="1"/>
      <p:bldP spid="8" grpId="0" animBg="1"/>
      <p:bldP spid="5" grpId="0" animBg="1"/>
      <p:bldP spid="6" grpId="0"/>
      <p:bldP spid="20" grpId="0"/>
      <p:bldP spid="3" grpId="0" animBg="1"/>
      <p:bldP spid="26" grpId="0" animBg="1"/>
      <p:bldP spid="9" grpId="0" animBg="1"/>
      <p:bldP spid="2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For whom did Christ die?</a:t>
            </a:r>
          </a:p>
        </p:txBody>
      </p:sp>
      <p:sp>
        <p:nvSpPr>
          <p:cNvPr id="3" name="Content Placeholder 2"/>
          <p:cNvSpPr>
            <a:spLocks noGrp="1"/>
          </p:cNvSpPr>
          <p:nvPr>
            <p:ph idx="1"/>
          </p:nvPr>
        </p:nvSpPr>
        <p:spPr/>
        <p:txBody>
          <a:bodyPr/>
          <a:lstStyle/>
          <a:p>
            <a:pPr marL="0" indent="0">
              <a:buNone/>
            </a:pPr>
            <a:r>
              <a:rPr lang="en-CA" dirty="0"/>
              <a:t>Christians tend to hold to one of two positions:</a:t>
            </a:r>
          </a:p>
          <a:p>
            <a:pPr lvl="1"/>
            <a:endParaRPr lang="en-CA" dirty="0"/>
          </a:p>
          <a:p>
            <a:pPr lvl="1"/>
            <a:endParaRPr lang="en-CA" dirty="0"/>
          </a:p>
          <a:p>
            <a:pPr lvl="1"/>
            <a:endParaRPr lang="en-CA" dirty="0"/>
          </a:p>
          <a:p>
            <a:pPr lvl="1"/>
            <a:endParaRPr lang="en-CA" dirty="0"/>
          </a:p>
        </p:txBody>
      </p:sp>
      <p:sp>
        <p:nvSpPr>
          <p:cNvPr id="4" name="Rounded Rectangle 3"/>
          <p:cNvSpPr/>
          <p:nvPr/>
        </p:nvSpPr>
        <p:spPr bwMode="auto">
          <a:xfrm>
            <a:off x="503547" y="2880588"/>
            <a:ext cx="2592288" cy="919401"/>
          </a:xfrm>
          <a:prstGeom prst="roundRect">
            <a:avLst/>
          </a:prstGeom>
          <a:solidFill>
            <a:srgbClr val="F2800E"/>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CA" sz="2400" b="0" i="0" u="none" strike="noStrike" cap="none" normalizeH="0" baseline="0" dirty="0">
                <a:ln>
                  <a:noFill/>
                </a:ln>
                <a:solidFill>
                  <a:schemeClr val="bg1"/>
                </a:solidFill>
                <a:effectLst/>
                <a:latin typeface="Times New Roman" pitchFamily="18" charset="0"/>
              </a:rPr>
              <a:t>Christ</a:t>
            </a:r>
            <a:r>
              <a:rPr kumimoji="0" lang="en-CA" sz="2400" b="0" i="0" u="none" strike="noStrike" cap="none" normalizeH="0" dirty="0">
                <a:ln>
                  <a:noFill/>
                </a:ln>
                <a:solidFill>
                  <a:schemeClr val="bg1"/>
                </a:solidFill>
                <a:effectLst/>
                <a:latin typeface="Times New Roman" pitchFamily="18" charset="0"/>
              </a:rPr>
              <a:t> died for all people</a:t>
            </a:r>
            <a:endParaRPr kumimoji="0" lang="en-CA" sz="2400" b="0" i="0" u="none" strike="noStrike" cap="none" normalizeH="0" baseline="0" dirty="0">
              <a:ln>
                <a:noFill/>
              </a:ln>
              <a:solidFill>
                <a:schemeClr val="bg1"/>
              </a:solidFill>
              <a:effectLst/>
              <a:latin typeface="Times New Roman" pitchFamily="18" charset="0"/>
            </a:endParaRPr>
          </a:p>
        </p:txBody>
      </p:sp>
      <p:sp>
        <p:nvSpPr>
          <p:cNvPr id="5" name="Rounded Rectangle 4"/>
          <p:cNvSpPr/>
          <p:nvPr/>
        </p:nvSpPr>
        <p:spPr bwMode="auto">
          <a:xfrm>
            <a:off x="467544" y="5073471"/>
            <a:ext cx="2592288" cy="919401"/>
          </a:xfrm>
          <a:prstGeom prst="roundRect">
            <a:avLst/>
          </a:prstGeom>
          <a:solidFill>
            <a:srgbClr val="99CCFF"/>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CA" sz="2400" b="0" i="0" u="none" strike="noStrike" cap="none" normalizeH="0" baseline="0" dirty="0">
                <a:ln>
                  <a:noFill/>
                </a:ln>
                <a:solidFill>
                  <a:schemeClr val="bg1"/>
                </a:solidFill>
                <a:effectLst/>
                <a:latin typeface="Times New Roman" pitchFamily="18" charset="0"/>
              </a:rPr>
              <a:t>Christ</a:t>
            </a:r>
            <a:r>
              <a:rPr kumimoji="0" lang="en-CA" sz="2400" b="0" i="0" u="none" strike="noStrike" cap="none" normalizeH="0" dirty="0">
                <a:ln>
                  <a:noFill/>
                </a:ln>
                <a:solidFill>
                  <a:schemeClr val="bg1"/>
                </a:solidFill>
                <a:effectLst/>
                <a:latin typeface="Times New Roman" pitchFamily="18" charset="0"/>
              </a:rPr>
              <a:t> died for God’s chosen only</a:t>
            </a:r>
            <a:endParaRPr kumimoji="0" lang="en-CA" sz="2400" b="0" i="0" u="none" strike="noStrike" cap="none" normalizeH="0" baseline="0" dirty="0">
              <a:ln>
                <a:noFill/>
              </a:ln>
              <a:solidFill>
                <a:schemeClr val="bg1"/>
              </a:solidFill>
              <a:effectLst/>
              <a:latin typeface="Times New Roman" pitchFamily="18" charset="0"/>
            </a:endParaRPr>
          </a:p>
        </p:txBody>
      </p:sp>
      <p:sp>
        <p:nvSpPr>
          <p:cNvPr id="6" name="Rounded Rectangle 5"/>
          <p:cNvSpPr/>
          <p:nvPr/>
        </p:nvSpPr>
        <p:spPr bwMode="auto">
          <a:xfrm>
            <a:off x="4935308" y="2473234"/>
            <a:ext cx="3816424" cy="510778"/>
          </a:xfrm>
          <a:prstGeom prst="roundRect">
            <a:avLst/>
          </a:prstGeom>
          <a:solidFill>
            <a:srgbClr val="FF6600"/>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CA" sz="2400" b="0" i="0" u="none" strike="noStrike" cap="none" normalizeH="0" baseline="0" dirty="0">
                <a:ln>
                  <a:noFill/>
                </a:ln>
                <a:solidFill>
                  <a:schemeClr val="bg1"/>
                </a:solidFill>
                <a:effectLst/>
                <a:latin typeface="Times New Roman" pitchFamily="18" charset="0"/>
              </a:rPr>
              <a:t>All people</a:t>
            </a:r>
            <a:r>
              <a:rPr kumimoji="0" lang="en-CA" sz="2400" b="0" i="0" u="none" strike="noStrike" cap="none" normalizeH="0" dirty="0">
                <a:ln>
                  <a:noFill/>
                </a:ln>
                <a:solidFill>
                  <a:schemeClr val="bg1"/>
                </a:solidFill>
                <a:effectLst/>
                <a:latin typeface="Times New Roman" pitchFamily="18" charset="0"/>
              </a:rPr>
              <a:t> are saved</a:t>
            </a:r>
            <a:endParaRPr kumimoji="0" lang="en-CA" sz="2400" b="0" i="0" u="none" strike="noStrike" cap="none" normalizeH="0" baseline="0" dirty="0">
              <a:ln>
                <a:noFill/>
              </a:ln>
              <a:solidFill>
                <a:schemeClr val="bg1"/>
              </a:solidFill>
              <a:effectLst/>
              <a:latin typeface="Times New Roman" pitchFamily="18" charset="0"/>
            </a:endParaRPr>
          </a:p>
        </p:txBody>
      </p:sp>
      <p:sp>
        <p:nvSpPr>
          <p:cNvPr id="7" name="Rounded Rectangle 6"/>
          <p:cNvSpPr/>
          <p:nvPr/>
        </p:nvSpPr>
        <p:spPr bwMode="auto">
          <a:xfrm>
            <a:off x="4896035" y="3475175"/>
            <a:ext cx="3816424" cy="919401"/>
          </a:xfrm>
          <a:prstGeom prst="roundRect">
            <a:avLst/>
          </a:prstGeom>
          <a:solidFill>
            <a:srgbClr val="FFC000"/>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CA" sz="2400" b="0" i="0" u="none" strike="noStrike" cap="none" normalizeH="0" baseline="0" dirty="0">
                <a:ln>
                  <a:noFill/>
                </a:ln>
                <a:solidFill>
                  <a:schemeClr val="bg1"/>
                </a:solidFill>
                <a:effectLst/>
                <a:latin typeface="Times New Roman" pitchFamily="18" charset="0"/>
              </a:rPr>
              <a:t>People have the choice whether to be saved</a:t>
            </a:r>
          </a:p>
        </p:txBody>
      </p:sp>
      <p:sp>
        <p:nvSpPr>
          <p:cNvPr id="8" name="Rounded Rectangle 7"/>
          <p:cNvSpPr/>
          <p:nvPr/>
        </p:nvSpPr>
        <p:spPr bwMode="auto">
          <a:xfrm>
            <a:off x="4860032" y="5277781"/>
            <a:ext cx="3888431" cy="510778"/>
          </a:xfrm>
          <a:prstGeom prst="roundRect">
            <a:avLst/>
          </a:prstGeom>
          <a:solidFill>
            <a:srgbClr val="99CCFF"/>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CA" sz="2400" b="0" i="0" u="none" strike="noStrike" cap="none" normalizeH="0" baseline="0" dirty="0">
                <a:ln>
                  <a:noFill/>
                </a:ln>
                <a:solidFill>
                  <a:schemeClr val="bg1"/>
                </a:solidFill>
                <a:effectLst/>
                <a:latin typeface="Times New Roman" pitchFamily="18" charset="0"/>
              </a:rPr>
              <a:t>Only the chosen are saved</a:t>
            </a:r>
          </a:p>
        </p:txBody>
      </p:sp>
      <p:cxnSp>
        <p:nvCxnSpPr>
          <p:cNvPr id="10" name="Straight Arrow Connector 9"/>
          <p:cNvCxnSpPr>
            <a:stCxn id="4" idx="3"/>
            <a:endCxn id="6" idx="1"/>
          </p:cNvCxnSpPr>
          <p:nvPr/>
        </p:nvCxnSpPr>
        <p:spPr bwMode="auto">
          <a:xfrm flipV="1">
            <a:off x="3095835" y="2728623"/>
            <a:ext cx="1839473" cy="611666"/>
          </a:xfrm>
          <a:prstGeom prst="straightConnector1">
            <a:avLst/>
          </a:prstGeom>
          <a:solidFill>
            <a:schemeClr val="tx1"/>
          </a:solidFill>
          <a:ln w="57150" cap="flat" cmpd="sng" algn="ctr">
            <a:solidFill>
              <a:srgbClr val="FF66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 name="Straight Arrow Connector 10"/>
          <p:cNvCxnSpPr>
            <a:stCxn id="4" idx="3"/>
            <a:endCxn id="7" idx="1"/>
          </p:cNvCxnSpPr>
          <p:nvPr/>
        </p:nvCxnSpPr>
        <p:spPr bwMode="auto">
          <a:xfrm>
            <a:off x="3095835" y="3340289"/>
            <a:ext cx="1800200" cy="594587"/>
          </a:xfrm>
          <a:prstGeom prst="straightConnector1">
            <a:avLst/>
          </a:prstGeom>
          <a:solidFill>
            <a:schemeClr val="tx1"/>
          </a:solidFill>
          <a:ln w="57150" cap="flat" cmpd="sng" algn="ctr">
            <a:solidFill>
              <a:srgbClr val="FFC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Straight Arrow Connector 13"/>
          <p:cNvCxnSpPr>
            <a:endCxn id="8" idx="1"/>
          </p:cNvCxnSpPr>
          <p:nvPr/>
        </p:nvCxnSpPr>
        <p:spPr bwMode="auto">
          <a:xfrm flipV="1">
            <a:off x="3059832" y="5533170"/>
            <a:ext cx="1800200" cy="1"/>
          </a:xfrm>
          <a:prstGeom prst="straightConnector1">
            <a:avLst/>
          </a:prstGeom>
          <a:solidFill>
            <a:schemeClr val="tx1"/>
          </a:solidFill>
          <a:ln w="57150" cap="flat" cmpd="sng" algn="ctr">
            <a:solidFill>
              <a:srgbClr val="99CCFF"/>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 name="TextBox 15"/>
          <p:cNvSpPr txBox="1"/>
          <p:nvPr/>
        </p:nvSpPr>
        <p:spPr>
          <a:xfrm>
            <a:off x="5820675" y="1950014"/>
            <a:ext cx="2045688" cy="523220"/>
          </a:xfrm>
          <a:prstGeom prst="rect">
            <a:avLst/>
          </a:prstGeom>
          <a:noFill/>
        </p:spPr>
        <p:txBody>
          <a:bodyPr wrap="none" rtlCol="0">
            <a:spAutoFit/>
          </a:bodyPr>
          <a:lstStyle/>
          <a:p>
            <a:r>
              <a:rPr lang="en-CA" sz="2800" dirty="0">
                <a:solidFill>
                  <a:srgbClr val="00FF00"/>
                </a:solidFill>
                <a:latin typeface="Calibri" panose="020F0502020204030204" pitchFamily="34" charset="0"/>
                <a:cs typeface="Calibri" panose="020F0502020204030204" pitchFamily="34" charset="0"/>
              </a:rPr>
              <a:t>Universalism</a:t>
            </a:r>
          </a:p>
        </p:txBody>
      </p:sp>
      <p:sp>
        <p:nvSpPr>
          <p:cNvPr id="17" name="TextBox 16"/>
          <p:cNvSpPr txBox="1"/>
          <p:nvPr/>
        </p:nvSpPr>
        <p:spPr>
          <a:xfrm>
            <a:off x="5790187" y="4386321"/>
            <a:ext cx="2028119" cy="523220"/>
          </a:xfrm>
          <a:prstGeom prst="rect">
            <a:avLst/>
          </a:prstGeom>
          <a:noFill/>
        </p:spPr>
        <p:txBody>
          <a:bodyPr wrap="none" rtlCol="0">
            <a:spAutoFit/>
          </a:bodyPr>
          <a:lstStyle/>
          <a:p>
            <a:r>
              <a:rPr lang="en-CA" sz="2800" dirty="0">
                <a:solidFill>
                  <a:srgbClr val="00FF00"/>
                </a:solidFill>
                <a:latin typeface="Calibri" panose="020F0502020204030204" pitchFamily="34" charset="0"/>
                <a:cs typeface="Calibri" panose="020F0502020204030204" pitchFamily="34" charset="0"/>
              </a:rPr>
              <a:t>Arminianism</a:t>
            </a:r>
          </a:p>
        </p:txBody>
      </p:sp>
      <p:sp>
        <p:nvSpPr>
          <p:cNvPr id="18" name="TextBox 17"/>
          <p:cNvSpPr txBox="1"/>
          <p:nvPr/>
        </p:nvSpPr>
        <p:spPr>
          <a:xfrm>
            <a:off x="6057887" y="5959599"/>
            <a:ext cx="1571263" cy="523220"/>
          </a:xfrm>
          <a:prstGeom prst="rect">
            <a:avLst/>
          </a:prstGeom>
          <a:noFill/>
        </p:spPr>
        <p:txBody>
          <a:bodyPr wrap="none" rtlCol="0">
            <a:spAutoFit/>
          </a:bodyPr>
          <a:lstStyle/>
          <a:p>
            <a:r>
              <a:rPr lang="en-CA" sz="2800" dirty="0">
                <a:solidFill>
                  <a:srgbClr val="00FF00"/>
                </a:solidFill>
                <a:latin typeface="Calibri" panose="020F0502020204030204" pitchFamily="34" charset="0"/>
                <a:cs typeface="Calibri" panose="020F0502020204030204" pitchFamily="34" charset="0"/>
              </a:rPr>
              <a:t>Calvinism</a:t>
            </a:r>
          </a:p>
        </p:txBody>
      </p:sp>
    </p:spTree>
    <p:extLst>
      <p:ext uri="{BB962C8B-B14F-4D97-AF65-F5344CB8AC3E}">
        <p14:creationId xmlns:p14="http://schemas.microsoft.com/office/powerpoint/2010/main" val="2468204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left)">
                                      <p:cBhvr>
                                        <p:cTn id="15" dur="1000"/>
                                        <p:tgtEl>
                                          <p:spTgt spid="10"/>
                                        </p:tgtEl>
                                      </p:cBhvr>
                                    </p:animEffect>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left)">
                                      <p:cBhvr>
                                        <p:cTn id="27" dur="1000"/>
                                        <p:tgtEl>
                                          <p:spTgt spid="11"/>
                                        </p:tgtEl>
                                      </p:cBhvr>
                                    </p:animEffect>
                                  </p:childTnLst>
                                </p:cTn>
                              </p:par>
                            </p:childTnLst>
                          </p:cTn>
                        </p:par>
                        <p:par>
                          <p:cTn id="28" fill="hold">
                            <p:stCondLst>
                              <p:cond delay="1000"/>
                            </p:stCondLst>
                            <p:childTnLst>
                              <p:par>
                                <p:cTn id="29" presetID="1" presetClass="entr" presetSubtype="0" fill="hold" grpId="0" nodeType="after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wipe(left)">
                                      <p:cBhvr>
                                        <p:cTn id="39" dur="1000"/>
                                        <p:tgtEl>
                                          <p:spTgt spid="14"/>
                                        </p:tgtEl>
                                      </p:cBhvr>
                                    </p:animEffect>
                                  </p:childTnLst>
                                </p:cTn>
                              </p:par>
                            </p:childTnLst>
                          </p:cTn>
                        </p:par>
                        <p:par>
                          <p:cTn id="40" fill="hold">
                            <p:stCondLst>
                              <p:cond delay="1000"/>
                            </p:stCondLst>
                            <p:childTnLst>
                              <p:par>
                                <p:cTn id="41" presetID="1" presetClass="entr" presetSubtype="0" fill="hold" grpId="0" nodeType="after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16" grpId="0"/>
      <p:bldP spid="17" grpId="0"/>
      <p:bldP spid="18"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9074" name="Rectangle 2"/>
          <p:cNvSpPr>
            <a:spLocks noGrp="1" noChangeArrowheads="1"/>
          </p:cNvSpPr>
          <p:nvPr>
            <p:ph type="title"/>
          </p:nvPr>
        </p:nvSpPr>
        <p:spPr>
          <a:xfrm>
            <a:off x="0" y="0"/>
            <a:ext cx="9144000" cy="1295400"/>
          </a:xfrm>
        </p:spPr>
        <p:txBody>
          <a:bodyPr/>
          <a:lstStyle/>
          <a:p>
            <a:pPr algn="l"/>
            <a:r>
              <a:rPr lang="en-GB" dirty="0"/>
              <a:t>Bible Study: 1 Tim 2:1-7; 4:10</a:t>
            </a:r>
          </a:p>
        </p:txBody>
      </p:sp>
      <p:pic>
        <p:nvPicPr>
          <p:cNvPr id="5" name="Content Placeholder 4" descr="A cartoon of a child looking at a crossroad&#10;&#10;Description automatically generated">
            <a:extLst>
              <a:ext uri="{FF2B5EF4-FFF2-40B4-BE49-F238E27FC236}">
                <a16:creationId xmlns:a16="http://schemas.microsoft.com/office/drawing/2014/main" id="{EC3C1BBE-EC90-A6A4-F6DE-D92B8E0EA874}"/>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644008" y="1844824"/>
            <a:ext cx="4097793" cy="4104456"/>
          </a:xfrm>
        </p:spPr>
      </p:pic>
      <p:pic>
        <p:nvPicPr>
          <p:cNvPr id="899076" name="Picture 4" descr="G:\Backup - juni 2009\Mijn afbeeldingen\Liturgy\Liturgie\bijbellezen.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69225" y="0"/>
            <a:ext cx="1371600" cy="137160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Image result for universal salvation"/>
          <p:cNvPicPr>
            <a:picLocks noChangeAspect="1" noChangeArrowheads="1"/>
          </p:cNvPicPr>
          <p:nvPr/>
        </p:nvPicPr>
        <p:blipFill rotWithShape="1">
          <a:blip r:embed="rId5">
            <a:extLst>
              <a:ext uri="{28A0092B-C50C-407E-A947-70E740481C1C}">
                <a14:useLocalDpi xmlns:a14="http://schemas.microsoft.com/office/drawing/2010/main" val="0"/>
              </a:ext>
            </a:extLst>
          </a:blip>
          <a:srcRect t="2235" b="5898"/>
          <a:stretch/>
        </p:blipFill>
        <p:spPr bwMode="auto">
          <a:xfrm>
            <a:off x="323528" y="1772815"/>
            <a:ext cx="3528392" cy="41764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5886035"/>
      </p:ext>
    </p:extLst>
  </p:cSld>
  <p:clrMapOvr>
    <a:masterClrMapping/>
  </p:clrMapOvr>
</p:sld>
</file>

<file path=ppt/theme/theme1.xml><?xml version="1.0" encoding="utf-8"?>
<a:theme xmlns:a="http://schemas.openxmlformats.org/drawingml/2006/main" name="1_Office Theme">
  <a:themeElements>
    <a:clrScheme name="Office Theme 8">
      <a:dk1>
        <a:srgbClr val="C0C0C0"/>
      </a:dk1>
      <a:lt1>
        <a:srgbClr val="FFFFFF"/>
      </a:lt1>
      <a:dk2>
        <a:srgbClr val="000000"/>
      </a:dk2>
      <a:lt2>
        <a:srgbClr val="FFFFFF"/>
      </a:lt2>
      <a:accent1>
        <a:srgbClr val="00CC99"/>
      </a:accent1>
      <a:accent2>
        <a:srgbClr val="3333CC"/>
      </a:accent2>
      <a:accent3>
        <a:srgbClr val="AAAAAA"/>
      </a:accent3>
      <a:accent4>
        <a:srgbClr val="DADADA"/>
      </a:accent4>
      <a:accent5>
        <a:srgbClr val="AAE2CA"/>
      </a:accent5>
      <a:accent6>
        <a:srgbClr val="2D2DB9"/>
      </a:accent6>
      <a:hlink>
        <a:srgbClr val="CCCCFF"/>
      </a:hlink>
      <a:folHlink>
        <a:srgbClr val="B2B2B2"/>
      </a:folHlink>
    </a:clrScheme>
    <a:fontScheme name="Office Them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tx1"/>
        </a:solidFill>
        <a:ln w="9525"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bg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tx1"/>
        </a:solidFill>
        <a:ln w="9525"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bg1"/>
            </a:solidFill>
            <a:effectLst/>
            <a:latin typeface="Times New Roman" panose="02020603050405020304" pitchFamily="18"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 Theme 8">
        <a:dk1>
          <a:srgbClr val="C0C0C0"/>
        </a:dk1>
        <a:lt1>
          <a:srgbClr val="FFFFFF"/>
        </a:lt1>
        <a:dk2>
          <a:srgbClr val="000000"/>
        </a:dk2>
        <a:lt2>
          <a:srgbClr val="FFFFFF"/>
        </a:lt2>
        <a:accent1>
          <a:srgbClr val="00CC99"/>
        </a:accent1>
        <a:accent2>
          <a:srgbClr val="3333CC"/>
        </a:accent2>
        <a:accent3>
          <a:srgbClr val="AAAAAA"/>
        </a:accent3>
        <a:accent4>
          <a:srgbClr val="DADADA"/>
        </a:accent4>
        <a:accent5>
          <a:srgbClr val="AAE2CA"/>
        </a:accent5>
        <a:accent6>
          <a:srgbClr val="2D2DB9"/>
        </a:accent6>
        <a:hlink>
          <a:srgbClr val="CCCCFF"/>
        </a:hlink>
        <a:folHlink>
          <a:srgbClr val="B2B2B2"/>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11119</TotalTime>
  <Words>809</Words>
  <Application>Microsoft Office PowerPoint</Application>
  <PresentationFormat>On-screen Show (4:3)</PresentationFormat>
  <Paragraphs>98</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Comic Sans MS</vt:lpstr>
      <vt:lpstr>Times New Roman</vt:lpstr>
      <vt:lpstr>1_Office Theme</vt:lpstr>
      <vt:lpstr>Catechism Essentials of Faith  </vt:lpstr>
      <vt:lpstr>Hymn 79:1,3</vt:lpstr>
      <vt:lpstr>Lutheranism</vt:lpstr>
      <vt:lpstr>Marburg - 1529</vt:lpstr>
      <vt:lpstr>Heidelberg Catechism</vt:lpstr>
      <vt:lpstr>The Work of the Christ</vt:lpstr>
      <vt:lpstr>Humiliation - Exaltation</vt:lpstr>
      <vt:lpstr>For whom did Christ die?</vt:lpstr>
      <vt:lpstr>Bible Study: 1 Tim 2:1-7; 4:10</vt:lpstr>
      <vt:lpstr>Bible Study: 1 Tim 2:1-7; 4:10</vt:lpstr>
      <vt:lpstr>Bible Study: 1 Tim 2:1-7; 4:10</vt:lpstr>
      <vt:lpstr>Canons of Dort II.8</vt:lpstr>
      <vt:lpstr>For whom did Christ die?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Hoe gedraagt een christen zich?</dc:title>
  <dc:creator>Roelf Janssen</dc:creator>
  <cp:lastModifiedBy>Roelf Janssen</cp:lastModifiedBy>
  <cp:revision>270</cp:revision>
  <cp:lastPrinted>2012-10-23T16:35:44Z</cp:lastPrinted>
  <dcterms:created xsi:type="dcterms:W3CDTF">2008-08-14T09:20:46Z</dcterms:created>
  <dcterms:modified xsi:type="dcterms:W3CDTF">2023-11-03T18:10:24Z</dcterms:modified>
</cp:coreProperties>
</file>