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1200" r:id="rId2"/>
    <p:sldId id="1201" r:id="rId3"/>
    <p:sldId id="1176" r:id="rId4"/>
    <p:sldId id="1177" r:id="rId5"/>
    <p:sldId id="1181" r:id="rId6"/>
    <p:sldId id="1178" r:id="rId7"/>
    <p:sldId id="1179" r:id="rId8"/>
    <p:sldId id="1180" r:id="rId9"/>
    <p:sldId id="1186" r:id="rId10"/>
    <p:sldId id="1203" r:id="rId11"/>
    <p:sldId id="1141" r:id="rId12"/>
    <p:sldId id="1198" r:id="rId13"/>
    <p:sldId id="1199" r:id="rId14"/>
    <p:sldId id="1183" r:id="rId15"/>
    <p:sldId id="1185" r:id="rId16"/>
    <p:sldId id="1192" r:id="rId17"/>
    <p:sldId id="1193" r:id="rId18"/>
    <p:sldId id="1194" r:id="rId19"/>
    <p:sldId id="1204" r:id="rId20"/>
  </p:sldIdLst>
  <p:sldSz cx="9144000" cy="6858000" type="screen4x3"/>
  <p:notesSz cx="6950075" cy="9167813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7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990000"/>
    <a:srgbClr val="FFFF99"/>
    <a:srgbClr val="FF0000"/>
    <a:srgbClr val="FFFF66"/>
    <a:srgbClr val="FFFF00"/>
    <a:srgbClr val="FF66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887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90C7EC1-7EC2-40E8-8606-3341DA33445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492199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703263"/>
            <a:ext cx="4595813" cy="3446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360863"/>
            <a:ext cx="5060950" cy="415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DE9D9F3-FA2A-46E7-83BF-30F3FBEA471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199864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44E8C0-8263-4BCA-82DC-2CB626AB5F26}" type="slidenum">
              <a:rPr lang="en-GB"/>
              <a:pPr/>
              <a:t>1</a:t>
            </a:fld>
            <a:endParaRPr lang="en-GB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10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178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26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9D9F3-FA2A-46E7-83BF-30F3FBEA4715}" type="slidenum">
              <a:rPr lang="en-GB" altLang="en-US" smtClean="0"/>
              <a:pPr/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20692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1023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8738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4390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0990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6033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0482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4425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1045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990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1394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817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81036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47800"/>
          </a:xfrm>
        </p:spPr>
        <p:txBody>
          <a:bodyPr/>
          <a:lstStyle/>
          <a:p>
            <a:r>
              <a:rPr lang="en-GB"/>
              <a:t>Catechism </a:t>
            </a:r>
            <a:br>
              <a:rPr lang="en-GB"/>
            </a:br>
            <a:r>
              <a:rPr lang="en-GB"/>
              <a:t>The Source of Faith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886200"/>
            <a:ext cx="8305800" cy="1752600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Lesson 13 – LD 25a &amp; BC 3,4 &amp; 6</a:t>
            </a:r>
          </a:p>
          <a:p>
            <a:r>
              <a:rPr lang="en-GB" dirty="0"/>
              <a:t>The Bible (1)</a:t>
            </a:r>
          </a:p>
        </p:txBody>
      </p:sp>
    </p:spTree>
    <p:extLst>
      <p:ext uri="{BB962C8B-B14F-4D97-AF65-F5344CB8AC3E}">
        <p14:creationId xmlns:p14="http://schemas.microsoft.com/office/powerpoint/2010/main" val="123939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From spoken to written</a:t>
            </a:r>
          </a:p>
        </p:txBody>
      </p:sp>
      <p:sp>
        <p:nvSpPr>
          <p:cNvPr id="1069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As special revelation took place, </a:t>
            </a:r>
            <a:r>
              <a:rPr lang="en-GB" dirty="0">
                <a:solidFill>
                  <a:srgbClr val="00FF00"/>
                </a:solidFill>
              </a:rPr>
              <a:t>God had some of it committed to writing.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/>
              <a:t>Over </a:t>
            </a:r>
            <a:r>
              <a:rPr lang="en-GB" dirty="0">
                <a:solidFill>
                  <a:srgbClr val="00FF00"/>
                </a:solidFill>
              </a:rPr>
              <a:t>1500 years </a:t>
            </a:r>
            <a:r>
              <a:rPr lang="en-GB" dirty="0"/>
              <a:t>the Bible grew to be what it is now.</a:t>
            </a:r>
          </a:p>
          <a:p>
            <a:pPr>
              <a:buFontTx/>
              <a:buNone/>
            </a:pPr>
            <a:r>
              <a:rPr lang="en-GB" dirty="0"/>
              <a:t>As we live after Christ and the apostles, in the last days, </a:t>
            </a:r>
            <a:r>
              <a:rPr lang="en-GB" dirty="0">
                <a:solidFill>
                  <a:srgbClr val="00FF00"/>
                </a:solidFill>
              </a:rPr>
              <a:t>there is no more need for extra special revelation.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/>
              <a:t>Never have human beings </a:t>
            </a:r>
            <a:r>
              <a:rPr lang="en-GB" dirty="0">
                <a:solidFill>
                  <a:srgbClr val="00FF00"/>
                </a:solidFill>
              </a:rPr>
              <a:t>determined what belongs to the Bible. At most they have said what does not belong to the Bible.</a:t>
            </a:r>
          </a:p>
          <a:p>
            <a:pPr>
              <a:buFontTx/>
              <a:buNone/>
            </a:pPr>
            <a:endParaRPr lang="en-GB" dirty="0"/>
          </a:p>
        </p:txBody>
      </p:sp>
      <p:sp>
        <p:nvSpPr>
          <p:cNvPr id="1069060" name="Text Box 4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20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905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algn="l"/>
            <a:r>
              <a:rPr lang="en-GB" altLang="en-US"/>
              <a:t>Bible Study: Jeremiah 36</a:t>
            </a:r>
          </a:p>
        </p:txBody>
      </p:sp>
      <p:pic>
        <p:nvPicPr>
          <p:cNvPr id="1022980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298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71600"/>
            <a:ext cx="425132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algn="l"/>
            <a:r>
              <a:rPr lang="en-GB" altLang="en-US"/>
              <a:t>Bible Study: Jeremiah 36</a:t>
            </a:r>
          </a:p>
        </p:txBody>
      </p:sp>
      <p:sp>
        <p:nvSpPr>
          <p:cNvPr id="1083395" name="Rectangle 3"/>
          <p:cNvSpPr>
            <a:spLocks noGrp="1" noChangeArrowheads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dirty="0"/>
              <a:t>1.  The LORD</a:t>
            </a:r>
          </a:p>
          <a:p>
            <a:pPr>
              <a:buFontTx/>
              <a:buNone/>
            </a:pPr>
            <a:r>
              <a:rPr lang="en-GB" altLang="en-US" dirty="0"/>
              <a:t>2. Baruch became his secretary and wrote it down</a:t>
            </a:r>
          </a:p>
          <a:p>
            <a:pPr>
              <a:buFontTx/>
              <a:buNone/>
            </a:pPr>
            <a:r>
              <a:rPr lang="en-GB" altLang="en-US" dirty="0"/>
              <a:t>3. Baruch took it to the temple to read it to the people.</a:t>
            </a:r>
          </a:p>
          <a:p>
            <a:pPr>
              <a:buFontTx/>
              <a:buNone/>
            </a:pPr>
            <a:r>
              <a:rPr lang="en-GB" altLang="en-US" dirty="0"/>
              <a:t>4. All the officials</a:t>
            </a:r>
          </a:p>
          <a:p>
            <a:pPr>
              <a:buFontTx/>
              <a:buNone/>
            </a:pPr>
            <a:r>
              <a:rPr lang="en-GB" altLang="en-US" dirty="0"/>
              <a:t>5. To go and hide themselves.</a:t>
            </a:r>
          </a:p>
        </p:txBody>
      </p:sp>
      <p:pic>
        <p:nvPicPr>
          <p:cNvPr id="1083396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26412"/>
            <a:ext cx="2840633" cy="351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3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3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3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3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3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3395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algn="l"/>
            <a:r>
              <a:rPr lang="en-GB" altLang="en-US"/>
              <a:t>Bible Study: Jeremiah 36</a:t>
            </a:r>
          </a:p>
        </p:txBody>
      </p:sp>
      <p:sp>
        <p:nvSpPr>
          <p:cNvPr id="1084419" name="Rectangle 3"/>
          <p:cNvSpPr>
            <a:spLocks noGrp="1" noChangeArrowheads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dirty="0"/>
              <a:t>6. To the King (Jehoiakim).</a:t>
            </a:r>
          </a:p>
          <a:p>
            <a:pPr>
              <a:buFontTx/>
              <a:buNone/>
            </a:pPr>
            <a:r>
              <a:rPr lang="en-GB" altLang="en-US" dirty="0"/>
              <a:t>7. He burned it bit by bit.</a:t>
            </a:r>
          </a:p>
          <a:p>
            <a:pPr>
              <a:buFontTx/>
              <a:buNone/>
            </a:pPr>
            <a:r>
              <a:rPr lang="en-GB" altLang="en-US" dirty="0"/>
              <a:t>8. To write another scroll.</a:t>
            </a:r>
          </a:p>
          <a:p>
            <a:pPr>
              <a:buFontTx/>
              <a:buNone/>
            </a:pPr>
            <a:r>
              <a:rPr lang="en-GB" altLang="en-US" dirty="0"/>
              <a:t>9. The LORD.</a:t>
            </a:r>
          </a:p>
          <a:p>
            <a:pPr>
              <a:buFontTx/>
              <a:buNone/>
            </a:pPr>
            <a:r>
              <a:rPr lang="en-GB" altLang="en-US" dirty="0"/>
              <a:t>10. To warn God’s people with </a:t>
            </a:r>
            <a:br>
              <a:rPr lang="en-GB" altLang="en-US" dirty="0"/>
            </a:br>
            <a:r>
              <a:rPr lang="en-GB" altLang="en-US" dirty="0"/>
              <a:t>God’s Word.</a:t>
            </a:r>
          </a:p>
          <a:p>
            <a:pPr>
              <a:buFontTx/>
              <a:buNone/>
            </a:pPr>
            <a:endParaRPr lang="en-GB" altLang="en-US" dirty="0"/>
          </a:p>
        </p:txBody>
      </p:sp>
      <p:pic>
        <p:nvPicPr>
          <p:cNvPr id="1084420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26412"/>
            <a:ext cx="2840633" cy="351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4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4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4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4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4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4419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Inspiration</a:t>
            </a:r>
          </a:p>
        </p:txBody>
      </p:sp>
      <p:sp>
        <p:nvSpPr>
          <p:cNvPr id="1068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/>
              <a:t>The Bible </a:t>
            </a:r>
            <a:r>
              <a:rPr lang="en-GB" altLang="en-US" dirty="0">
                <a:solidFill>
                  <a:srgbClr val="00FF00"/>
                </a:solidFill>
              </a:rPr>
              <a:t>has been inspired, </a:t>
            </a:r>
            <a:r>
              <a:rPr lang="en-GB" altLang="en-US" u="sng" dirty="0">
                <a:solidFill>
                  <a:srgbClr val="00FF00"/>
                </a:solidFill>
              </a:rPr>
              <a:t>God-breathed</a:t>
            </a:r>
            <a:r>
              <a:rPr lang="en-GB" altLang="en-US" dirty="0">
                <a:solidFill>
                  <a:srgbClr val="00FF00"/>
                </a:solidFill>
              </a:rPr>
              <a:t>.</a:t>
            </a: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altLang="en-US" dirty="0"/>
              <a:t>The Bible </a:t>
            </a:r>
            <a:r>
              <a:rPr lang="en-GB" altLang="en-US" dirty="0">
                <a:solidFill>
                  <a:srgbClr val="00FF00"/>
                </a:solidFill>
              </a:rPr>
              <a:t>does not contain man’s thoughts on God.</a:t>
            </a:r>
          </a:p>
          <a:p>
            <a:pPr>
              <a:buFontTx/>
              <a:buNone/>
            </a:pPr>
            <a:r>
              <a:rPr lang="en-GB" altLang="en-US" dirty="0"/>
              <a:t>The Bible </a:t>
            </a:r>
            <a:r>
              <a:rPr lang="en-GB" altLang="en-US" dirty="0">
                <a:solidFill>
                  <a:srgbClr val="00FF00"/>
                </a:solidFill>
              </a:rPr>
              <a:t>contains God’s words to man.</a:t>
            </a:r>
          </a:p>
        </p:txBody>
      </p:sp>
      <p:sp>
        <p:nvSpPr>
          <p:cNvPr id="1068036" name="Text Box 4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1068037" name="AutoShape 5"/>
          <p:cNvSpPr>
            <a:spLocks noChangeArrowheads="1"/>
          </p:cNvSpPr>
          <p:nvPr/>
        </p:nvSpPr>
        <p:spPr bwMode="auto">
          <a:xfrm>
            <a:off x="188118" y="4437112"/>
            <a:ext cx="8767763" cy="1325999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CA" altLang="en-US" i="1" dirty="0"/>
              <a:t>All Scripture is breathed out by God and profitable for teaching, for reproof, for correction, and for training in righteousness</a:t>
            </a:r>
          </a:p>
          <a:p>
            <a:pPr algn="r"/>
            <a:r>
              <a:rPr lang="en-US" altLang="en-US" sz="1800" dirty="0"/>
              <a:t>2 Timothy 3:16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8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8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68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68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8035" grpId="0" build="p"/>
      <p:bldP spid="1068037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Organic Inspiration</a:t>
            </a:r>
          </a:p>
        </p:txBody>
      </p:sp>
      <p:sp>
        <p:nvSpPr>
          <p:cNvPr id="1070083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60198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dirty="0"/>
              <a:t>God did not use people </a:t>
            </a:r>
            <a:r>
              <a:rPr lang="en-GB" altLang="en-US" dirty="0">
                <a:solidFill>
                  <a:srgbClr val="00FF00"/>
                </a:solidFill>
              </a:rPr>
              <a:t>the way people  use computers for word processing.</a:t>
            </a: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altLang="en-US" dirty="0"/>
              <a:t>God used people </a:t>
            </a:r>
            <a:r>
              <a:rPr lang="en-GB" altLang="en-US" dirty="0">
                <a:solidFill>
                  <a:srgbClr val="00FF00"/>
                </a:solidFill>
              </a:rPr>
              <a:t>with their God-given skills in their God-controlled circumstances to commit His Word to writing.</a:t>
            </a:r>
          </a:p>
        </p:txBody>
      </p:sp>
      <p:pic>
        <p:nvPicPr>
          <p:cNvPr id="107008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8359" r="4253" b="4477"/>
          <a:stretch>
            <a:fillRect/>
          </a:stretch>
        </p:blipFill>
        <p:spPr bwMode="auto">
          <a:xfrm>
            <a:off x="6705600" y="3581400"/>
            <a:ext cx="222567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0086" name="Text Box 6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1026" name="Picture 2" descr="Image result for wordprocessing">
            <a:extLst>
              <a:ext uri="{FF2B5EF4-FFF2-40B4-BE49-F238E27FC236}">
                <a16:creationId xmlns:a16="http://schemas.microsoft.com/office/drawing/2014/main" id="{50660FC7-F8C9-4580-A1C5-83BA2BB37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620" y="1219199"/>
            <a:ext cx="2225675" cy="222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Books of the Bible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“Bible” is from the Greek BIBLIA = books.</a:t>
            </a: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altLang="en-US" dirty="0"/>
              <a:t>The Bible is actually </a:t>
            </a:r>
            <a:r>
              <a:rPr lang="en-GB" altLang="en-US" dirty="0">
                <a:solidFill>
                  <a:srgbClr val="00FF00"/>
                </a:solidFill>
              </a:rPr>
              <a:t>a library of books.</a:t>
            </a: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altLang="en-US" dirty="0"/>
              <a:t>The</a:t>
            </a:r>
            <a:r>
              <a:rPr lang="en-GB" altLang="en-US" dirty="0">
                <a:solidFill>
                  <a:srgbClr val="00FF00"/>
                </a:solidFill>
              </a:rPr>
              <a:t> canon (standard) of the </a:t>
            </a:r>
            <a:br>
              <a:rPr lang="en-GB" altLang="en-US" dirty="0">
                <a:solidFill>
                  <a:srgbClr val="00FF00"/>
                </a:solidFill>
              </a:rPr>
            </a:br>
            <a:r>
              <a:rPr lang="en-GB" altLang="en-US" dirty="0">
                <a:solidFill>
                  <a:srgbClr val="00FF00"/>
                </a:solidFill>
              </a:rPr>
              <a:t>Bible consists of a total</a:t>
            </a:r>
            <a:br>
              <a:rPr lang="en-GB" altLang="en-US" dirty="0">
                <a:solidFill>
                  <a:srgbClr val="00FF00"/>
                </a:solidFill>
              </a:rPr>
            </a:br>
            <a:r>
              <a:rPr lang="en-GB" altLang="en-US" dirty="0">
                <a:solidFill>
                  <a:srgbClr val="00FF00"/>
                </a:solidFill>
              </a:rPr>
              <a:t>of 66 books. </a:t>
            </a:r>
          </a:p>
          <a:p>
            <a:pPr>
              <a:buFontTx/>
              <a:buNone/>
            </a:pPr>
            <a:r>
              <a:rPr lang="en-GB" altLang="en-US" dirty="0"/>
              <a:t>Books belonging to the Bible</a:t>
            </a:r>
            <a:br>
              <a:rPr lang="en-GB" altLang="en-US" dirty="0"/>
            </a:br>
            <a:r>
              <a:rPr lang="en-GB" altLang="en-US" dirty="0"/>
              <a:t>are said to be </a:t>
            </a:r>
            <a:r>
              <a:rPr lang="en-GB" altLang="en-US" dirty="0">
                <a:solidFill>
                  <a:srgbClr val="00FF00"/>
                </a:solidFill>
              </a:rPr>
              <a:t>canonical.</a:t>
            </a: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</p:txBody>
      </p:sp>
      <p:sp>
        <p:nvSpPr>
          <p:cNvPr id="1077253" name="Text Box 5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6" name="Picture 2" descr="Image result for bible genres">
            <a:extLst>
              <a:ext uri="{FF2B5EF4-FFF2-40B4-BE49-F238E27FC236}">
                <a16:creationId xmlns:a16="http://schemas.microsoft.com/office/drawing/2014/main" id="{D731BCDD-5839-41CB-9FB8-A2BA7A11F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08920"/>
            <a:ext cx="2919900" cy="396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Divisions</a:t>
            </a:r>
          </a:p>
        </p:txBody>
      </p:sp>
      <p:sp>
        <p:nvSpPr>
          <p:cNvPr id="1078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/>
              <a:t>The Bible divides into two parts.</a:t>
            </a:r>
          </a:p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	The </a:t>
            </a:r>
            <a:r>
              <a:rPr lang="en-GB" altLang="en-US" u="sng" dirty="0">
                <a:solidFill>
                  <a:srgbClr val="00FF00"/>
                </a:solidFill>
              </a:rPr>
              <a:t>Old Testament</a:t>
            </a:r>
            <a:r>
              <a:rPr lang="en-GB" altLang="en-US" dirty="0">
                <a:solidFill>
                  <a:srgbClr val="00FF00"/>
                </a:solidFill>
              </a:rPr>
              <a:t>: 39 books			</a:t>
            </a:r>
            <a:r>
              <a:rPr lang="en-GB" altLang="en-US" sz="2000" dirty="0">
                <a:solidFill>
                  <a:srgbClr val="FFC000"/>
                </a:solidFill>
              </a:rPr>
              <a:t>(3    9    books)</a:t>
            </a:r>
            <a:endParaRPr lang="en-GB" altLang="en-US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	The </a:t>
            </a:r>
            <a:r>
              <a:rPr lang="en-GB" altLang="en-US" u="sng" dirty="0">
                <a:solidFill>
                  <a:srgbClr val="00FF00"/>
                </a:solidFill>
              </a:rPr>
              <a:t>New Testament</a:t>
            </a:r>
            <a:r>
              <a:rPr lang="en-GB" altLang="en-US" dirty="0">
                <a:solidFill>
                  <a:srgbClr val="00FF00"/>
                </a:solidFill>
              </a:rPr>
              <a:t>: 27 books		</a:t>
            </a:r>
            <a:r>
              <a:rPr lang="en-GB" altLang="en-US" sz="2000" dirty="0">
                <a:solidFill>
                  <a:srgbClr val="FFC000"/>
                </a:solidFill>
              </a:rPr>
              <a:t>(3 x 9    books)</a:t>
            </a:r>
            <a:endParaRPr lang="en-GB" altLang="en-US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en-GB" altLang="en-US" dirty="0"/>
              <a:t>The OT has different groups (genres) of books: </a:t>
            </a:r>
            <a:br>
              <a:rPr lang="en-GB" altLang="en-US" dirty="0">
                <a:solidFill>
                  <a:srgbClr val="00FF00"/>
                </a:solidFill>
              </a:rPr>
            </a:br>
            <a:r>
              <a:rPr lang="en-GB" altLang="en-US" dirty="0">
                <a:solidFill>
                  <a:srgbClr val="00FF00"/>
                </a:solidFill>
              </a:rPr>
              <a:t>law, history, wisdom &amp; poetry, prophecy</a:t>
            </a:r>
          </a:p>
          <a:p>
            <a:pPr>
              <a:buFontTx/>
              <a:buNone/>
            </a:pPr>
            <a:r>
              <a:rPr lang="en-GB" altLang="en-US" dirty="0"/>
              <a:t>The NT has different groups (genres) of books:</a:t>
            </a:r>
          </a:p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	history, letters, prophecy</a:t>
            </a:r>
          </a:p>
        </p:txBody>
      </p:sp>
      <p:sp>
        <p:nvSpPr>
          <p:cNvPr id="1078276" name="Text Box 4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Which book is what?</a:t>
            </a:r>
          </a:p>
        </p:txBody>
      </p:sp>
      <p:sp>
        <p:nvSpPr>
          <p:cNvPr id="1079299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45720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sz="2400" dirty="0"/>
              <a:t>Leviticus:  OT   law</a:t>
            </a:r>
          </a:p>
          <a:p>
            <a:pPr>
              <a:buFontTx/>
              <a:buNone/>
            </a:pPr>
            <a:r>
              <a:rPr lang="en-GB" altLang="en-US" sz="2400" dirty="0"/>
              <a:t>Mark:        NT   history</a:t>
            </a:r>
          </a:p>
          <a:p>
            <a:pPr>
              <a:buFontTx/>
              <a:buNone/>
            </a:pPr>
            <a:r>
              <a:rPr lang="en-GB" altLang="en-US" sz="2400" dirty="0"/>
              <a:t>Hebrews:  NT   letter</a:t>
            </a:r>
          </a:p>
          <a:p>
            <a:pPr>
              <a:buFontTx/>
              <a:buNone/>
            </a:pPr>
            <a:r>
              <a:rPr lang="en-GB" altLang="en-US" sz="2400" dirty="0"/>
              <a:t>Joel:           OT   prophecy</a:t>
            </a:r>
          </a:p>
          <a:p>
            <a:pPr>
              <a:buFontTx/>
              <a:buNone/>
            </a:pPr>
            <a:r>
              <a:rPr lang="en-GB" altLang="en-US" sz="2400" dirty="0"/>
              <a:t>Psalms:     OT   wisdom &amp; poetry</a:t>
            </a:r>
          </a:p>
          <a:p>
            <a:pPr>
              <a:buFontTx/>
              <a:buNone/>
            </a:pPr>
            <a:r>
              <a:rPr lang="en-GB" altLang="en-US" sz="2400" dirty="0"/>
              <a:t>Isaiah:       OT   prophecy</a:t>
            </a:r>
          </a:p>
        </p:txBody>
      </p:sp>
      <p:sp>
        <p:nvSpPr>
          <p:cNvPr id="1079300" name="Rectangle 4"/>
          <p:cNvSpPr>
            <a:spLocks noChangeArrowheads="1"/>
          </p:cNvSpPr>
          <p:nvPr/>
        </p:nvSpPr>
        <p:spPr bwMode="auto">
          <a:xfrm>
            <a:off x="4572000" y="1219200"/>
            <a:ext cx="4572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Tx/>
              <a:buNone/>
            </a:pPr>
            <a:r>
              <a:rPr lang="en-GB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 Samuel:      OT   history</a:t>
            </a:r>
          </a:p>
          <a:p>
            <a:pPr>
              <a:buFontTx/>
              <a:buNone/>
            </a:pPr>
            <a:r>
              <a:rPr lang="en-GB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Revelation:   NT   prophecy</a:t>
            </a:r>
          </a:p>
          <a:p>
            <a:pPr>
              <a:buFontTx/>
              <a:buNone/>
            </a:pPr>
            <a:r>
              <a:rPr lang="en-GB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Job:                OT   wisdom &amp; poetry</a:t>
            </a:r>
          </a:p>
          <a:p>
            <a:pPr>
              <a:buFontTx/>
              <a:buNone/>
            </a:pPr>
            <a:r>
              <a:rPr lang="en-GB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Ruth:              OT   history</a:t>
            </a:r>
          </a:p>
          <a:p>
            <a:pPr>
              <a:buFontTx/>
              <a:buNone/>
            </a:pPr>
            <a:r>
              <a:rPr lang="en-GB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Romans:        NT   letter</a:t>
            </a:r>
          </a:p>
          <a:p>
            <a:pPr>
              <a:buFontTx/>
              <a:buNone/>
            </a:pPr>
            <a:r>
              <a:rPr lang="en-GB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Hezekiah: </a:t>
            </a:r>
            <a:r>
              <a:rPr lang="en-GB" altLang="en-US" sz="2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 Bible book</a:t>
            </a:r>
            <a:r>
              <a:rPr lang="en-GB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8" name="Picture 2" descr="Image result for bible genres">
            <a:extLst>
              <a:ext uri="{FF2B5EF4-FFF2-40B4-BE49-F238E27FC236}">
                <a16:creationId xmlns:a16="http://schemas.microsoft.com/office/drawing/2014/main" id="{D26B7CF5-CF62-4C13-A35E-CE6FAEE4C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077072"/>
            <a:ext cx="2016224" cy="273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9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9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9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9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9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9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9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9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9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9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9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9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9299" grpId="0" uiExpand="1" build="p" autoUpdateAnimBg="0"/>
      <p:bldP spid="1079300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Books of the Bible   </a:t>
            </a:r>
            <a:r>
              <a:rPr lang="en-CA" sz="2400" dirty="0"/>
              <a:t>(2:42)</a:t>
            </a:r>
            <a:endParaRPr lang="en-CA" dirty="0"/>
          </a:p>
        </p:txBody>
      </p:sp>
      <p:pic>
        <p:nvPicPr>
          <p:cNvPr id="4" name="Books Of The Bibl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6685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48250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780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Psalm 119:40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219200"/>
            <a:ext cx="8244408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Your word, it is a lamp to guide my feet,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a lantern shining on the path before me.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I’ve sworn an oath and here my vow repeat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to keep the laws that of your love assure me.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I suffer in affliction and defeat;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true to your promise, comfort and restore me.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82476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Special Revelation</a:t>
            </a:r>
          </a:p>
        </p:txBody>
      </p:sp>
      <p:sp>
        <p:nvSpPr>
          <p:cNvPr id="1060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/>
              <a:t>General Revelation: for everyone</a:t>
            </a:r>
          </a:p>
          <a:p>
            <a:pPr>
              <a:buFontTx/>
              <a:buNone/>
            </a:pPr>
            <a:r>
              <a:rPr lang="en-GB" altLang="en-US"/>
              <a:t>Special Revelation: to particular people</a:t>
            </a:r>
          </a:p>
          <a:p>
            <a:pPr>
              <a:buFontTx/>
              <a:buNone/>
            </a:pPr>
            <a:endParaRPr lang="en-GB" altLang="en-US"/>
          </a:p>
          <a:p>
            <a:pPr>
              <a:buFontTx/>
              <a:buNone/>
            </a:pPr>
            <a:r>
              <a:rPr lang="en-GB" altLang="en-US">
                <a:solidFill>
                  <a:srgbClr val="00FF00"/>
                </a:solidFill>
              </a:rPr>
              <a:t>Throughout time, special revelation has taken on various forms.</a:t>
            </a:r>
            <a:endParaRPr lang="en-GB" altLang="en-US"/>
          </a:p>
        </p:txBody>
      </p:sp>
      <p:sp>
        <p:nvSpPr>
          <p:cNvPr id="1060868" name="AutoShape 4"/>
          <p:cNvSpPr>
            <a:spLocks noChangeArrowheads="1"/>
          </p:cNvSpPr>
          <p:nvPr/>
        </p:nvSpPr>
        <p:spPr bwMode="auto">
          <a:xfrm>
            <a:off x="49213" y="4211955"/>
            <a:ext cx="8761412" cy="1720215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CA" altLang="en-US" i="1" dirty="0"/>
              <a:t>Long ago, at many times and in many ways, God spoke to our fathers by the prophets, but in these last days He has spoken to us by His Son,</a:t>
            </a:r>
          </a:p>
          <a:p>
            <a:pPr algn="r"/>
            <a:r>
              <a:rPr lang="en-US" altLang="en-US" sz="1800" dirty="0"/>
              <a:t>Hebrews 1:1,2a</a:t>
            </a:r>
          </a:p>
        </p:txBody>
      </p:sp>
      <p:sp>
        <p:nvSpPr>
          <p:cNvPr id="1060869" name="Text Box 5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0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0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60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60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0868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00FF00"/>
                </a:solidFill>
              </a:rPr>
              <a:t>1. In personal appearances</a:t>
            </a:r>
            <a:endParaRPr lang="en-GB" altLang="en-US" dirty="0"/>
          </a:p>
        </p:txBody>
      </p:sp>
      <p:pic>
        <p:nvPicPr>
          <p:cNvPr id="10618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6302375" cy="501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1894" name="Text Box 6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00FF00"/>
                </a:solidFill>
              </a:rPr>
              <a:t>2. Through angels</a:t>
            </a:r>
            <a:endParaRPr lang="en-GB" altLang="en-US" dirty="0"/>
          </a:p>
        </p:txBody>
      </p:sp>
      <p:pic>
        <p:nvPicPr>
          <p:cNvPr id="10659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990600"/>
            <a:ext cx="4646612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5990" name="Text Box 6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altLang="en-US" dirty="0">
                <a:solidFill>
                  <a:srgbClr val="00FF00"/>
                </a:solidFill>
              </a:rPr>
              <a:t>3. Via people (prophets, apostles)</a:t>
            </a:r>
            <a:endParaRPr lang="en-GB" altLang="en-US" dirty="0"/>
          </a:p>
        </p:txBody>
      </p:sp>
      <p:pic>
        <p:nvPicPr>
          <p:cNvPr id="106291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426085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29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7" r="10265"/>
          <a:stretch>
            <a:fillRect/>
          </a:stretch>
        </p:blipFill>
        <p:spPr bwMode="auto">
          <a:xfrm>
            <a:off x="4676775" y="1676400"/>
            <a:ext cx="4398963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2921" name="Text Box 9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00FF00"/>
                </a:solidFill>
              </a:rPr>
              <a:t>4. By miracles</a:t>
            </a:r>
            <a:endParaRPr lang="en-GB" altLang="en-US" dirty="0"/>
          </a:p>
        </p:txBody>
      </p:sp>
      <p:pic>
        <p:nvPicPr>
          <p:cNvPr id="10639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39813"/>
            <a:ext cx="4337050" cy="581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3942" name="Text Box 6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rgbClr val="00FF00"/>
                </a:solidFill>
              </a:rPr>
              <a:t>5. In Jesus Christ</a:t>
            </a:r>
            <a:endParaRPr lang="en-GB" altLang="en-US"/>
          </a:p>
        </p:txBody>
      </p:sp>
      <p:sp>
        <p:nvSpPr>
          <p:cNvPr id="1064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64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3890963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49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355975"/>
            <a:ext cx="4668838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4966" name="Text Box 6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Bible - Origin</a:t>
            </a:r>
          </a:p>
        </p:txBody>
      </p:sp>
      <p:sp>
        <p:nvSpPr>
          <p:cNvPr id="1071107" name="Line 3"/>
          <p:cNvSpPr>
            <a:spLocks noChangeShapeType="1"/>
          </p:cNvSpPr>
          <p:nvPr/>
        </p:nvSpPr>
        <p:spPr bwMode="auto">
          <a:xfrm>
            <a:off x="914400" y="2819400"/>
            <a:ext cx="8229600" cy="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08" name="Line 4"/>
          <p:cNvSpPr>
            <a:spLocks noChangeShapeType="1"/>
          </p:cNvSpPr>
          <p:nvPr/>
        </p:nvSpPr>
        <p:spPr bwMode="auto">
          <a:xfrm>
            <a:off x="152400" y="2819400"/>
            <a:ext cx="838200" cy="0"/>
          </a:xfrm>
          <a:prstGeom prst="line">
            <a:avLst/>
          </a:prstGeom>
          <a:noFill/>
          <a:ln w="38100">
            <a:solidFill>
              <a:srgbClr val="66FF33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09" name="Oval 5"/>
          <p:cNvSpPr>
            <a:spLocks noChangeArrowheads="1"/>
          </p:cNvSpPr>
          <p:nvPr/>
        </p:nvSpPr>
        <p:spPr bwMode="auto">
          <a:xfrm>
            <a:off x="0" y="1732806"/>
            <a:ext cx="2057400" cy="649188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altLang="en-US">
                <a:latin typeface="Calibri" panose="020F0502020204030204" pitchFamily="34" charset="0"/>
                <a:cs typeface="Calibri" panose="020F0502020204030204" pitchFamily="34" charset="0"/>
              </a:rPr>
              <a:t>Creation</a:t>
            </a:r>
            <a:endParaRPr lang="en-GB" altLang="en-US" sz="44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10" name="Oval 6"/>
          <p:cNvSpPr>
            <a:spLocks noChangeArrowheads="1"/>
          </p:cNvSpPr>
          <p:nvPr/>
        </p:nvSpPr>
        <p:spPr bwMode="auto">
          <a:xfrm>
            <a:off x="6324600" y="1732806"/>
            <a:ext cx="1600200" cy="649188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altLang="en-US">
                <a:latin typeface="Calibri" panose="020F0502020204030204" pitchFamily="34" charset="0"/>
                <a:cs typeface="Calibri" panose="020F0502020204030204" pitchFamily="34" charset="0"/>
              </a:rPr>
              <a:t>Christ</a:t>
            </a:r>
            <a:endParaRPr lang="en-GB" altLang="en-US" sz="44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11" name="Oval 7"/>
          <p:cNvSpPr>
            <a:spLocks noChangeArrowheads="1"/>
          </p:cNvSpPr>
          <p:nvPr/>
        </p:nvSpPr>
        <p:spPr bwMode="auto">
          <a:xfrm>
            <a:off x="8305800" y="1732806"/>
            <a:ext cx="838200" cy="649188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altLang="en-US">
                <a:latin typeface="Calibri" panose="020F0502020204030204" pitchFamily="34" charset="0"/>
                <a:cs typeface="Calibri" panose="020F0502020204030204" pitchFamily="34" charset="0"/>
              </a:rPr>
              <a:t>Us</a:t>
            </a:r>
            <a:endParaRPr lang="en-GB" altLang="en-US" sz="44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12" name="Oval 8"/>
          <p:cNvSpPr>
            <a:spLocks noChangeArrowheads="1"/>
          </p:cNvSpPr>
          <p:nvPr/>
        </p:nvSpPr>
        <p:spPr bwMode="auto">
          <a:xfrm>
            <a:off x="2438400" y="1732806"/>
            <a:ext cx="2133600" cy="649188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Abraham</a:t>
            </a:r>
            <a:endParaRPr lang="en-GB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13" name="Oval 9"/>
          <p:cNvSpPr>
            <a:spLocks noChangeArrowheads="1"/>
          </p:cNvSpPr>
          <p:nvPr/>
        </p:nvSpPr>
        <p:spPr bwMode="auto">
          <a:xfrm>
            <a:off x="4648200" y="1732806"/>
            <a:ext cx="1524000" cy="649188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altLang="en-US">
                <a:latin typeface="Calibri" panose="020F0502020204030204" pitchFamily="34" charset="0"/>
                <a:cs typeface="Calibri" panose="020F0502020204030204" pitchFamily="34" charset="0"/>
              </a:rPr>
              <a:t>David</a:t>
            </a:r>
            <a:endParaRPr lang="en-GB" altLang="en-US" sz="44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14" name="Line 10"/>
          <p:cNvSpPr>
            <a:spLocks noChangeShapeType="1"/>
          </p:cNvSpPr>
          <p:nvPr/>
        </p:nvSpPr>
        <p:spPr bwMode="auto">
          <a:xfrm>
            <a:off x="4343400" y="2057400"/>
            <a:ext cx="0" cy="9144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15" name="Line 11"/>
          <p:cNvSpPr>
            <a:spLocks noChangeShapeType="1"/>
          </p:cNvSpPr>
          <p:nvPr/>
        </p:nvSpPr>
        <p:spPr bwMode="auto">
          <a:xfrm>
            <a:off x="5715000" y="2209800"/>
            <a:ext cx="0" cy="7620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16" name="Line 12"/>
          <p:cNvSpPr>
            <a:spLocks noChangeShapeType="1"/>
          </p:cNvSpPr>
          <p:nvPr/>
        </p:nvSpPr>
        <p:spPr bwMode="auto">
          <a:xfrm>
            <a:off x="7086600" y="2209800"/>
            <a:ext cx="0" cy="7620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17" name="Line 13"/>
          <p:cNvSpPr>
            <a:spLocks noChangeShapeType="1"/>
          </p:cNvSpPr>
          <p:nvPr/>
        </p:nvSpPr>
        <p:spPr bwMode="auto">
          <a:xfrm>
            <a:off x="8839200" y="2667000"/>
            <a:ext cx="0" cy="3048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18" name="Text Box 14"/>
          <p:cNvSpPr txBox="1">
            <a:spLocks noChangeArrowheads="1"/>
          </p:cNvSpPr>
          <p:nvPr/>
        </p:nvSpPr>
        <p:spPr bwMode="auto">
          <a:xfrm>
            <a:off x="3962400" y="3048000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altLang="en-US" sz="1800">
                <a:solidFill>
                  <a:srgbClr val="66FF33"/>
                </a:solidFill>
              </a:rPr>
              <a:t>2000</a:t>
            </a:r>
            <a:endParaRPr lang="en-GB" altLang="en-US" sz="4400">
              <a:solidFill>
                <a:schemeClr val="tx2"/>
              </a:solidFill>
            </a:endParaRPr>
          </a:p>
        </p:txBody>
      </p:sp>
      <p:sp>
        <p:nvSpPr>
          <p:cNvPr id="1071119" name="Text Box 15"/>
          <p:cNvSpPr txBox="1">
            <a:spLocks noChangeArrowheads="1"/>
          </p:cNvSpPr>
          <p:nvPr/>
        </p:nvSpPr>
        <p:spPr bwMode="auto">
          <a:xfrm>
            <a:off x="5410200" y="3048000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altLang="en-US" sz="1800">
                <a:solidFill>
                  <a:srgbClr val="66FF33"/>
                </a:solidFill>
              </a:rPr>
              <a:t>1000</a:t>
            </a:r>
            <a:endParaRPr lang="en-GB" altLang="en-US" sz="4400">
              <a:solidFill>
                <a:schemeClr val="tx2"/>
              </a:solidFill>
            </a:endParaRPr>
          </a:p>
        </p:txBody>
      </p:sp>
      <p:sp>
        <p:nvSpPr>
          <p:cNvPr id="1071120" name="Text Box 16"/>
          <p:cNvSpPr txBox="1">
            <a:spLocks noChangeArrowheads="1"/>
          </p:cNvSpPr>
          <p:nvPr/>
        </p:nvSpPr>
        <p:spPr bwMode="auto">
          <a:xfrm>
            <a:off x="6953250" y="30480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altLang="en-US" sz="1800">
                <a:solidFill>
                  <a:srgbClr val="66FF33"/>
                </a:solidFill>
              </a:rPr>
              <a:t>0</a:t>
            </a:r>
            <a:endParaRPr lang="en-GB" altLang="en-US" sz="4400">
              <a:solidFill>
                <a:schemeClr val="tx2"/>
              </a:solidFill>
            </a:endParaRPr>
          </a:p>
        </p:txBody>
      </p:sp>
      <p:sp>
        <p:nvSpPr>
          <p:cNvPr id="1071121" name="Text Box 17"/>
          <p:cNvSpPr txBox="1">
            <a:spLocks noChangeArrowheads="1"/>
          </p:cNvSpPr>
          <p:nvPr/>
        </p:nvSpPr>
        <p:spPr bwMode="auto">
          <a:xfrm>
            <a:off x="8502650" y="3048000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altLang="en-US" sz="1800">
                <a:solidFill>
                  <a:srgbClr val="66FF33"/>
                </a:solidFill>
              </a:rPr>
              <a:t>2000</a:t>
            </a:r>
            <a:endParaRPr lang="en-GB" altLang="en-US" sz="4400">
              <a:solidFill>
                <a:schemeClr val="tx2"/>
              </a:solidFill>
            </a:endParaRPr>
          </a:p>
        </p:txBody>
      </p:sp>
      <p:grpSp>
        <p:nvGrpSpPr>
          <p:cNvPr id="1071122" name="Group 18"/>
          <p:cNvGrpSpPr>
            <a:grpSpLocks/>
          </p:cNvGrpSpPr>
          <p:nvPr/>
        </p:nvGrpSpPr>
        <p:grpSpPr bwMode="auto">
          <a:xfrm>
            <a:off x="2339975" y="2819400"/>
            <a:ext cx="2992438" cy="2578100"/>
            <a:chOff x="1474" y="1344"/>
            <a:chExt cx="1885" cy="1624"/>
          </a:xfrm>
        </p:grpSpPr>
        <p:sp>
          <p:nvSpPr>
            <p:cNvPr id="1071123" name="Oval 19"/>
            <p:cNvSpPr>
              <a:spLocks noChangeArrowheads="1"/>
            </p:cNvSpPr>
            <p:nvPr/>
          </p:nvSpPr>
          <p:spPr bwMode="auto">
            <a:xfrm>
              <a:off x="1474" y="1905"/>
              <a:ext cx="1885" cy="1063"/>
            </a:xfrm>
            <a:prstGeom prst="ellipse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en-GB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Moses writes Genesis-Deuteronomy</a:t>
              </a:r>
              <a:endParaRPr lang="en-GB" altLang="en-US" sz="4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1124" name="Line 20"/>
            <p:cNvSpPr>
              <a:spLocks noChangeShapeType="1"/>
            </p:cNvSpPr>
            <p:nvPr/>
          </p:nvSpPr>
          <p:spPr bwMode="auto">
            <a:xfrm flipV="1">
              <a:off x="3168" y="1344"/>
              <a:ext cx="0" cy="816"/>
            </a:xfrm>
            <a:prstGeom prst="line">
              <a:avLst/>
            </a:prstGeom>
            <a:noFill/>
            <a:ln w="25400">
              <a:solidFill>
                <a:srgbClr val="3399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71125" name="Group 21"/>
          <p:cNvGrpSpPr>
            <a:grpSpLocks/>
          </p:cNvGrpSpPr>
          <p:nvPr/>
        </p:nvGrpSpPr>
        <p:grpSpPr bwMode="auto">
          <a:xfrm>
            <a:off x="5181600" y="2819400"/>
            <a:ext cx="1979613" cy="3644900"/>
            <a:chOff x="3264" y="1344"/>
            <a:chExt cx="1247" cy="2296"/>
          </a:xfrm>
        </p:grpSpPr>
        <p:sp>
          <p:nvSpPr>
            <p:cNvPr id="1071126" name="Oval 22"/>
            <p:cNvSpPr>
              <a:spLocks noChangeArrowheads="1"/>
            </p:cNvSpPr>
            <p:nvPr/>
          </p:nvSpPr>
          <p:spPr bwMode="auto">
            <a:xfrm>
              <a:off x="3264" y="2577"/>
              <a:ext cx="1247" cy="1063"/>
            </a:xfrm>
            <a:prstGeom prst="ellipse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en-GB" altLang="en-US">
                  <a:latin typeface="Calibri" panose="020F0502020204030204" pitchFamily="34" charset="0"/>
                  <a:cs typeface="Calibri" panose="020F0502020204030204" pitchFamily="34" charset="0"/>
                </a:rPr>
                <a:t>Malachi writes Malachi</a:t>
              </a:r>
              <a:endParaRPr lang="en-GB" altLang="en-US" sz="4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1127" name="Line 23"/>
            <p:cNvSpPr>
              <a:spLocks noChangeShapeType="1"/>
            </p:cNvSpPr>
            <p:nvPr/>
          </p:nvSpPr>
          <p:spPr bwMode="auto">
            <a:xfrm flipV="1">
              <a:off x="4128" y="1344"/>
              <a:ext cx="0" cy="1296"/>
            </a:xfrm>
            <a:prstGeom prst="line">
              <a:avLst/>
            </a:prstGeom>
            <a:noFill/>
            <a:ln w="25400">
              <a:solidFill>
                <a:srgbClr val="3399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71128" name="Group 24"/>
          <p:cNvGrpSpPr>
            <a:grpSpLocks/>
          </p:cNvGrpSpPr>
          <p:nvPr/>
        </p:nvGrpSpPr>
        <p:grpSpPr bwMode="auto">
          <a:xfrm>
            <a:off x="6804025" y="2819400"/>
            <a:ext cx="2339975" cy="2393950"/>
            <a:chOff x="4286" y="1344"/>
            <a:chExt cx="1474" cy="1508"/>
          </a:xfrm>
        </p:grpSpPr>
        <p:sp>
          <p:nvSpPr>
            <p:cNvPr id="1071129" name="Oval 25"/>
            <p:cNvSpPr>
              <a:spLocks noChangeArrowheads="1"/>
            </p:cNvSpPr>
            <p:nvPr/>
          </p:nvSpPr>
          <p:spPr bwMode="auto">
            <a:xfrm>
              <a:off x="4286" y="2116"/>
              <a:ext cx="1474" cy="736"/>
            </a:xfrm>
            <a:prstGeom prst="ellipse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en-GB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John writes Revelation</a:t>
              </a:r>
              <a:endParaRPr lang="en-GB" altLang="en-US" sz="4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1130" name="Line 26"/>
            <p:cNvSpPr>
              <a:spLocks noChangeShapeType="1"/>
            </p:cNvSpPr>
            <p:nvPr/>
          </p:nvSpPr>
          <p:spPr bwMode="auto">
            <a:xfrm flipV="1">
              <a:off x="4560" y="1344"/>
              <a:ext cx="1" cy="864"/>
            </a:xfrm>
            <a:prstGeom prst="line">
              <a:avLst/>
            </a:prstGeom>
            <a:noFill/>
            <a:ln w="25400">
              <a:solidFill>
                <a:srgbClr val="3399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12839</TotalTime>
  <Words>667</Words>
  <Application>Microsoft Office PowerPoint</Application>
  <PresentationFormat>On-screen Show (4:3)</PresentationFormat>
  <Paragraphs>112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Comic Sans MS</vt:lpstr>
      <vt:lpstr>Times New Roman</vt:lpstr>
      <vt:lpstr>1_Office Theme</vt:lpstr>
      <vt:lpstr>Catechism  The Source of Faith</vt:lpstr>
      <vt:lpstr>Psalm 119:40</vt:lpstr>
      <vt:lpstr>Special Revelation</vt:lpstr>
      <vt:lpstr>1. In personal appearances</vt:lpstr>
      <vt:lpstr>2. Through angels</vt:lpstr>
      <vt:lpstr>3. Via people (prophets, apostles)</vt:lpstr>
      <vt:lpstr>4. By miracles</vt:lpstr>
      <vt:lpstr>5. In Jesus Christ</vt:lpstr>
      <vt:lpstr>Bible - Origin</vt:lpstr>
      <vt:lpstr>From spoken to written</vt:lpstr>
      <vt:lpstr>Bible Study: Jeremiah 36</vt:lpstr>
      <vt:lpstr>Bible Study: Jeremiah 36</vt:lpstr>
      <vt:lpstr>Bible Study: Jeremiah 36</vt:lpstr>
      <vt:lpstr>Inspiration</vt:lpstr>
      <vt:lpstr>Organic Inspiration</vt:lpstr>
      <vt:lpstr>The Books of the Bible</vt:lpstr>
      <vt:lpstr>Divisions</vt:lpstr>
      <vt:lpstr>Which book is what?</vt:lpstr>
      <vt:lpstr>Books of the Bible   (2:42)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294</cp:revision>
  <cp:lastPrinted>2010-02-18T18:14:08Z</cp:lastPrinted>
  <dcterms:created xsi:type="dcterms:W3CDTF">2008-08-14T09:20:46Z</dcterms:created>
  <dcterms:modified xsi:type="dcterms:W3CDTF">2021-12-06T19:18:08Z</dcterms:modified>
</cp:coreProperties>
</file>