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71" r:id="rId2"/>
    <p:sldId id="1239" r:id="rId3"/>
    <p:sldId id="1240" r:id="rId4"/>
    <p:sldId id="1241" r:id="rId5"/>
    <p:sldId id="1243" r:id="rId6"/>
    <p:sldId id="1220" r:id="rId7"/>
    <p:sldId id="1222" r:id="rId8"/>
    <p:sldId id="1223" r:id="rId9"/>
    <p:sldId id="1237" r:id="rId10"/>
    <p:sldId id="1244" r:id="rId11"/>
    <p:sldId id="1245" r:id="rId12"/>
    <p:sldId id="1238" r:id="rId13"/>
    <p:sldId id="1246" r:id="rId14"/>
    <p:sldId id="1247" r:id="rId15"/>
    <p:sldId id="1232" r:id="rId16"/>
    <p:sldId id="1236" r:id="rId17"/>
    <p:sldId id="1234" r:id="rId18"/>
    <p:sldId id="1233" r:id="rId19"/>
    <p:sldId id="1235" r:id="rId20"/>
  </p:sldIdLst>
  <p:sldSz cx="9144000" cy="6858000" type="screen4x3"/>
  <p:notesSz cx="6950075" cy="9167813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7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FF00"/>
    <a:srgbClr val="FF6600"/>
    <a:srgbClr val="990000"/>
    <a:srgbClr val="FFFF99"/>
    <a:srgbClr val="FF0000"/>
    <a:srgbClr val="FFFF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887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29606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3038475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721725"/>
            <a:ext cx="296068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2624FE7-C804-49FB-82A1-7EB8CA69D0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643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29606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703263"/>
            <a:ext cx="4595813" cy="3446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60863"/>
            <a:ext cx="5060950" cy="415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3038475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21725"/>
            <a:ext cx="2960687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713C6CA-65E4-4749-A642-C14CCE6F74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036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BC2FA-9E73-4734-A938-CAA3793F8D18}" type="slidenum">
              <a:rPr lang="en-GB"/>
              <a:pPr/>
              <a:t>1</a:t>
            </a:fld>
            <a:endParaRPr lang="en-GB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25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93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833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568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2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196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051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051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E2E82-68BA-4DBA-8F24-4C6B49F9B9AD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22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21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136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662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700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C6CA-65E4-4749-A642-C14CCE6F742F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561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858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236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037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417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827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752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8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981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26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949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511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38998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 </a:t>
            </a:r>
            <a:br>
              <a:rPr lang="en-GB" dirty="0"/>
            </a:br>
            <a:r>
              <a:rPr lang="en-GB" dirty="0"/>
              <a:t>The Substance of Faith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305800" cy="175260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Lesson 15 – LD 8</a:t>
            </a:r>
          </a:p>
          <a:p>
            <a:r>
              <a:rPr lang="en-GB" dirty="0"/>
              <a:t>Confessing Our Triune God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confession grows</a:t>
            </a:r>
          </a:p>
        </p:txBody>
      </p:sp>
      <p:sp>
        <p:nvSpPr>
          <p:cNvPr id="1114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dirty="0"/>
              <a:t>Initially</a:t>
            </a:r>
            <a:r>
              <a:rPr lang="en-GB" altLang="en-US" dirty="0">
                <a:solidFill>
                  <a:srgbClr val="00FF00"/>
                </a:solidFill>
              </a:rPr>
              <a:t> the confession was the Trinity as in the baptism formula.</a:t>
            </a:r>
          </a:p>
          <a:p>
            <a:pPr>
              <a:buFontTx/>
              <a:buNone/>
            </a:pPr>
            <a:r>
              <a:rPr lang="en-GB" altLang="en-US" dirty="0"/>
              <a:t>Over time </a:t>
            </a:r>
            <a:r>
              <a:rPr lang="en-GB" altLang="en-US" dirty="0">
                <a:solidFill>
                  <a:srgbClr val="00FF00"/>
                </a:solidFill>
              </a:rPr>
              <a:t>it expanded to include extra elements.</a:t>
            </a:r>
          </a:p>
          <a:p>
            <a:pPr>
              <a:buFontTx/>
              <a:buNone/>
            </a:pPr>
            <a:r>
              <a:rPr lang="en-GB" altLang="en-US" dirty="0"/>
              <a:t>Eventually</a:t>
            </a:r>
            <a:r>
              <a:rPr lang="en-GB" altLang="en-US" dirty="0">
                <a:solidFill>
                  <a:srgbClr val="00FF00"/>
                </a:solidFill>
              </a:rPr>
              <a:t> it became known as the Apostles’ Creed.</a:t>
            </a:r>
          </a:p>
          <a:p>
            <a:pPr>
              <a:buFontTx/>
              <a:buNone/>
            </a:pPr>
            <a:r>
              <a:rPr lang="en-GB" altLang="en-US" dirty="0"/>
              <a:t>For this Creed taught </a:t>
            </a:r>
            <a:r>
              <a:rPr lang="en-GB" altLang="en-US" dirty="0">
                <a:solidFill>
                  <a:srgbClr val="00FF00"/>
                </a:solidFill>
              </a:rPr>
              <a:t>what</a:t>
            </a:r>
            <a:br>
              <a:rPr lang="en-GB" altLang="en-US" dirty="0">
                <a:solidFill>
                  <a:srgbClr val="00FF00"/>
                </a:solidFill>
              </a:rPr>
            </a:br>
            <a:r>
              <a:rPr lang="en-GB" altLang="en-US" dirty="0">
                <a:solidFill>
                  <a:srgbClr val="00FF00"/>
                </a:solidFill>
              </a:rPr>
              <a:t>the apostles had taught</a:t>
            </a:r>
            <a:br>
              <a:rPr lang="en-GB" altLang="en-US" dirty="0">
                <a:solidFill>
                  <a:srgbClr val="00FF00"/>
                </a:solidFill>
              </a:rPr>
            </a:br>
            <a:r>
              <a:rPr lang="en-GB" altLang="en-US" dirty="0">
                <a:solidFill>
                  <a:srgbClr val="00FF00"/>
                </a:solidFill>
              </a:rPr>
              <a:t>as commanded by Christ.</a:t>
            </a:r>
          </a:p>
          <a:p>
            <a:pPr>
              <a:buFontTx/>
              <a:buNone/>
            </a:pPr>
            <a:endParaRPr lang="en-GB" altLang="en-US" dirty="0"/>
          </a:p>
          <a:p>
            <a:pPr>
              <a:buFontTx/>
              <a:buNone/>
            </a:pPr>
            <a:r>
              <a:rPr lang="en-GB" altLang="en-US" dirty="0"/>
              <a:t>Note: the Apostles’ Creed</a:t>
            </a:r>
            <a:br>
              <a:rPr lang="en-GB" altLang="en-US" dirty="0"/>
            </a:br>
            <a:r>
              <a:rPr lang="en-GB" altLang="en-US" dirty="0"/>
              <a:t>was NOT written by the</a:t>
            </a:r>
            <a:br>
              <a:rPr lang="en-GB" altLang="en-US" dirty="0"/>
            </a:br>
            <a:r>
              <a:rPr lang="en-GB" altLang="en-US" dirty="0"/>
              <a:t>12 apostles.</a:t>
            </a:r>
          </a:p>
        </p:txBody>
      </p:sp>
      <p:sp>
        <p:nvSpPr>
          <p:cNvPr id="1114116" name="Text Box 4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8000">
                <a:solidFill>
                  <a:srgbClr val="00FF00"/>
                </a:solidFill>
                <a:sym typeface="Wingdings" panose="05000000000000000000" pitchFamily="2" charset="2"/>
              </a:rPr>
              <a:t></a:t>
            </a:r>
            <a:endParaRPr lang="en-US" altLang="en-US">
              <a:solidFill>
                <a:schemeClr val="tx1"/>
              </a:solidFill>
            </a:endParaRPr>
          </a:p>
        </p:txBody>
      </p:sp>
      <p:pic>
        <p:nvPicPr>
          <p:cNvPr id="11141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429000"/>
            <a:ext cx="3092450" cy="321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636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Apostles’ Creed</a:t>
            </a:r>
          </a:p>
        </p:txBody>
      </p:sp>
      <p:sp>
        <p:nvSpPr>
          <p:cNvPr id="11130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1752600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dirty="0"/>
              <a:t>The Apostles’ Creed consists of </a:t>
            </a:r>
            <a:r>
              <a:rPr lang="en-GB" altLang="en-US" dirty="0">
                <a:solidFill>
                  <a:srgbClr val="00FF00"/>
                </a:solidFill>
              </a:rPr>
              <a:t>3 sections, with a total of 12 articles.</a:t>
            </a:r>
          </a:p>
          <a:p>
            <a:pPr>
              <a:buFontTx/>
              <a:buNone/>
            </a:pPr>
            <a:r>
              <a:rPr lang="en-GB" altLang="en-US" dirty="0"/>
              <a:t>The Heidelberg Catechism deals with the individual articles of the Apostles’ Creed in </a:t>
            </a:r>
            <a:r>
              <a:rPr lang="en-GB" altLang="en-US" dirty="0">
                <a:solidFill>
                  <a:srgbClr val="00FF00"/>
                </a:solidFill>
              </a:rPr>
              <a:t>LD 9-22</a:t>
            </a:r>
            <a:r>
              <a:rPr lang="en-GB" altLang="en-US" dirty="0"/>
              <a:t>.</a:t>
            </a:r>
          </a:p>
          <a:p>
            <a:pPr>
              <a:buFontTx/>
              <a:buNone/>
            </a:pPr>
            <a:endParaRPr lang="en-GB" altLang="en-US" dirty="0"/>
          </a:p>
        </p:txBody>
      </p:sp>
      <p:sp>
        <p:nvSpPr>
          <p:cNvPr id="1113092" name="Line 4"/>
          <p:cNvSpPr>
            <a:spLocks noChangeShapeType="1"/>
          </p:cNvSpPr>
          <p:nvPr/>
        </p:nvSpPr>
        <p:spPr bwMode="auto">
          <a:xfrm>
            <a:off x="3276600" y="3124200"/>
            <a:ext cx="0" cy="2895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3" name="Line 5"/>
          <p:cNvSpPr>
            <a:spLocks noChangeShapeType="1"/>
          </p:cNvSpPr>
          <p:nvPr/>
        </p:nvSpPr>
        <p:spPr bwMode="auto">
          <a:xfrm>
            <a:off x="7162800" y="3124200"/>
            <a:ext cx="0" cy="2895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4" name="Line 6"/>
          <p:cNvSpPr>
            <a:spLocks noChangeShapeType="1"/>
          </p:cNvSpPr>
          <p:nvPr/>
        </p:nvSpPr>
        <p:spPr bwMode="auto">
          <a:xfrm flipH="1" flipV="1">
            <a:off x="0" y="3124200"/>
            <a:ext cx="9144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3095" name="Line 7"/>
          <p:cNvSpPr>
            <a:spLocks noChangeShapeType="1"/>
          </p:cNvSpPr>
          <p:nvPr/>
        </p:nvSpPr>
        <p:spPr bwMode="auto">
          <a:xfrm flipH="1" flipV="1">
            <a:off x="0" y="6019800"/>
            <a:ext cx="9144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6" name="Line 8"/>
          <p:cNvSpPr>
            <a:spLocks noChangeShapeType="1"/>
          </p:cNvSpPr>
          <p:nvPr/>
        </p:nvSpPr>
        <p:spPr bwMode="auto">
          <a:xfrm flipH="1" flipV="1">
            <a:off x="0" y="4114800"/>
            <a:ext cx="9144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7" name="Line 9"/>
          <p:cNvSpPr>
            <a:spLocks noChangeShapeType="1"/>
          </p:cNvSpPr>
          <p:nvPr/>
        </p:nvSpPr>
        <p:spPr bwMode="auto">
          <a:xfrm flipH="1" flipV="1">
            <a:off x="0" y="5029200"/>
            <a:ext cx="9144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8" name="Line 10"/>
          <p:cNvSpPr>
            <a:spLocks noChangeShapeType="1"/>
          </p:cNvSpPr>
          <p:nvPr/>
        </p:nvSpPr>
        <p:spPr bwMode="auto">
          <a:xfrm>
            <a:off x="9134475" y="3124200"/>
            <a:ext cx="0" cy="2895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099" name="Line 11"/>
          <p:cNvSpPr>
            <a:spLocks noChangeShapeType="1"/>
          </p:cNvSpPr>
          <p:nvPr/>
        </p:nvSpPr>
        <p:spPr bwMode="auto">
          <a:xfrm>
            <a:off x="28575" y="3124200"/>
            <a:ext cx="0" cy="2895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13100" name="Rectangle 12"/>
          <p:cNvSpPr>
            <a:spLocks noChangeArrowheads="1"/>
          </p:cNvSpPr>
          <p:nvPr/>
        </p:nvSpPr>
        <p:spPr bwMode="auto">
          <a:xfrm>
            <a:off x="0" y="3276600"/>
            <a:ext cx="9144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1	God the Father		Our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		LD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9-10</a:t>
            </a:r>
          </a:p>
          <a:p>
            <a:pPr>
              <a:buFontTx/>
              <a:buNone/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2	God the Son		Our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Redemption	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	LD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11-19</a:t>
            </a:r>
          </a:p>
          <a:p>
            <a:pPr>
              <a:buFontTx/>
              <a:buNone/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3	God the Spirit		Our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Sanctification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		LD </a:t>
            </a:r>
            <a:r>
              <a:rPr lang="en-GB" altLang="en-US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20-22</a:t>
            </a:r>
          </a:p>
        </p:txBody>
      </p:sp>
    </p:spTree>
    <p:extLst>
      <p:ext uri="{BB962C8B-B14F-4D97-AF65-F5344CB8AC3E}">
        <p14:creationId xmlns:p14="http://schemas.microsoft.com/office/powerpoint/2010/main" val="58061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1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13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13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310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Judaism and Christianity on God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GB"/>
              <a:t>This is one of the confessions of Israel.</a:t>
            </a:r>
          </a:p>
          <a:p>
            <a:pPr>
              <a:buFontTx/>
              <a:buNone/>
            </a:pPr>
            <a:r>
              <a:rPr lang="en-GB"/>
              <a:t>	There is one God: monotheism.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/>
              <a:t>Yet we speak of Father, Son, and Spirit.</a:t>
            </a:r>
          </a:p>
          <a:p>
            <a:pPr>
              <a:buFontTx/>
              <a:buNone/>
            </a:pPr>
            <a:r>
              <a:rPr lang="en-GB"/>
              <a:t>	Do Christians have more gods than Israelites?</a:t>
            </a:r>
          </a:p>
          <a:p>
            <a:pPr>
              <a:buFontTx/>
              <a:buNone/>
            </a:pPr>
            <a:r>
              <a:rPr lang="en-GB"/>
              <a:t>	Do Christians have three gods: tri-theism?</a:t>
            </a:r>
          </a:p>
        </p:txBody>
      </p:sp>
      <p:sp>
        <p:nvSpPr>
          <p:cNvPr id="1127428" name="AutoShape 4"/>
          <p:cNvSpPr>
            <a:spLocks noChangeArrowheads="1"/>
          </p:cNvSpPr>
          <p:nvPr/>
        </p:nvSpPr>
        <p:spPr bwMode="auto">
          <a:xfrm>
            <a:off x="236537" y="1175242"/>
            <a:ext cx="8670925" cy="955675"/>
          </a:xfrm>
          <a:prstGeom prst="horizontalScroll">
            <a:avLst>
              <a:gd name="adj" fmla="val 7194"/>
            </a:avLst>
          </a:prstGeom>
          <a:solidFill>
            <a:srgbClr val="FF99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GB" i="1" dirty="0"/>
              <a:t>Hear, O Israel: The LORD is our God, the LORD is one.</a:t>
            </a:r>
            <a:endParaRPr lang="en-US" sz="2800" i="1" dirty="0"/>
          </a:p>
          <a:p>
            <a:pPr algn="r"/>
            <a:r>
              <a:rPr lang="en-US" dirty="0"/>
              <a:t>Deuteronomy 6:4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28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Three gods or one?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dirty="0"/>
              <a:t>Together with the Israelites of old </a:t>
            </a:r>
            <a:r>
              <a:rPr lang="en-GB" altLang="en-US" dirty="0">
                <a:solidFill>
                  <a:srgbClr val="00FF00"/>
                </a:solidFill>
              </a:rPr>
              <a:t>we believe in one God.</a:t>
            </a:r>
          </a:p>
          <a:p>
            <a:pPr>
              <a:buFontTx/>
              <a:buNone/>
            </a:pPr>
            <a:endParaRPr lang="en-GB" alt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altLang="en-US" dirty="0"/>
              <a:t>However, </a:t>
            </a:r>
            <a:r>
              <a:rPr lang="en-GB" altLang="en-US" dirty="0">
                <a:solidFill>
                  <a:srgbClr val="00FF00"/>
                </a:solidFill>
              </a:rPr>
              <a:t>God Himself has made clear that in God there are not one but three persons.</a:t>
            </a:r>
          </a:p>
          <a:p>
            <a:pPr>
              <a:buFontTx/>
              <a:buNone/>
            </a:pPr>
            <a:endParaRPr lang="en-GB" alt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altLang="en-US" dirty="0">
                <a:solidFill>
                  <a:srgbClr val="00FF00"/>
                </a:solidFill>
              </a:rPr>
              <a:t>God is Tri-</a:t>
            </a:r>
            <a:r>
              <a:rPr lang="en-GB" altLang="en-US" dirty="0" err="1">
                <a:solidFill>
                  <a:srgbClr val="00FF00"/>
                </a:solidFill>
              </a:rPr>
              <a:t>Une</a:t>
            </a:r>
            <a:r>
              <a:rPr lang="en-GB" altLang="en-US" dirty="0">
                <a:solidFill>
                  <a:srgbClr val="00FF00"/>
                </a:solidFill>
              </a:rPr>
              <a:t>, Three-in-One.</a:t>
            </a:r>
          </a:p>
          <a:p>
            <a:pPr>
              <a:buFontTx/>
              <a:buNone/>
            </a:pPr>
            <a:endParaRPr lang="en-GB" alt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altLang="en-US" dirty="0"/>
              <a:t>We</a:t>
            </a:r>
            <a:r>
              <a:rPr lang="en-GB" altLang="en-US" dirty="0">
                <a:solidFill>
                  <a:srgbClr val="00FF00"/>
                </a:solidFill>
              </a:rPr>
              <a:t> cannot understand this. </a:t>
            </a:r>
            <a:r>
              <a:rPr lang="en-GB" altLang="en-US" dirty="0"/>
              <a:t>But we </a:t>
            </a:r>
            <a:r>
              <a:rPr lang="en-GB" altLang="en-US" dirty="0">
                <a:solidFill>
                  <a:srgbClr val="00FF00"/>
                </a:solidFill>
              </a:rPr>
              <a:t>accept on God’s authority that this is so. And thus believe it.</a:t>
            </a:r>
          </a:p>
        </p:txBody>
      </p:sp>
      <p:sp>
        <p:nvSpPr>
          <p:cNvPr id="1116164" name="Text Box 4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8000">
                <a:solidFill>
                  <a:srgbClr val="00FF00"/>
                </a:solidFill>
                <a:sym typeface="Wingdings" panose="05000000000000000000" pitchFamily="2" charset="2"/>
              </a:rPr>
              <a:t></a:t>
            </a:r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24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Three gods or 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There are things that are the way they are, and yet they puzzle us.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Like a Mobius Strip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The Trinity is a mystery: we can describe it but not explain it.</a:t>
            </a:r>
          </a:p>
          <a:p>
            <a:pPr marL="0" indent="0">
              <a:buNone/>
            </a:pPr>
            <a:r>
              <a:rPr lang="en-CA" dirty="0"/>
              <a:t>God is </a:t>
            </a:r>
            <a:r>
              <a:rPr lang="en-CA" dirty="0">
                <a:solidFill>
                  <a:srgbClr val="00FF00"/>
                </a:solidFill>
              </a:rPr>
              <a:t>so awesome </a:t>
            </a:r>
            <a:r>
              <a:rPr lang="en-CA" dirty="0"/>
              <a:t>He is </a:t>
            </a:r>
            <a:r>
              <a:rPr lang="en-CA" dirty="0">
                <a:solidFill>
                  <a:srgbClr val="00FF00"/>
                </a:solidFill>
              </a:rPr>
              <a:t>beyond our understanding!</a:t>
            </a:r>
          </a:p>
        </p:txBody>
      </p:sp>
      <p:pic>
        <p:nvPicPr>
          <p:cNvPr id="3074" name="Picture 2" descr="Image result for mobius stri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04864"/>
            <a:ext cx="3897097" cy="1667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36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 heresies</a:t>
            </a:r>
          </a:p>
        </p:txBody>
      </p:sp>
      <p:sp>
        <p:nvSpPr>
          <p:cNvPr id="1121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The Athanasian Creed is very detailed on the doctrine of the Trinity.   </a:t>
            </a:r>
          </a:p>
          <a:p>
            <a:pPr>
              <a:buFontTx/>
              <a:buNone/>
            </a:pPr>
            <a:r>
              <a:rPr lang="en-GB" dirty="0"/>
              <a:t>This was after battles with two heresies:</a:t>
            </a:r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u="sng" dirty="0"/>
              <a:t>Subordinationism</a:t>
            </a:r>
            <a:r>
              <a:rPr lang="en-GB" dirty="0"/>
              <a:t>: the Persons of the Trinity are not co-equal in being but subordinated.</a:t>
            </a:r>
          </a:p>
          <a:p>
            <a:pPr>
              <a:buFontTx/>
              <a:buNone/>
            </a:pPr>
            <a:r>
              <a:rPr lang="en-GB" dirty="0"/>
              <a:t>	</a:t>
            </a:r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u="sng" dirty="0"/>
              <a:t>Modalism</a:t>
            </a:r>
            <a:r>
              <a:rPr lang="en-GB" dirty="0"/>
              <a:t>: the Persons of the Trinity are not distinct beings but modes of existence for just one being.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Subordinationism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This heresy teaches:</a:t>
            </a:r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00FF00"/>
                </a:solidFill>
              </a:rPr>
              <a:t>The Father is lord of the Son and the Spirit.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	The Father and the Son are lord of the Spirit.</a:t>
            </a:r>
          </a:p>
          <a:p>
            <a:pPr>
              <a:buFontTx/>
              <a:buNone/>
            </a:pPr>
            <a:r>
              <a:rPr lang="en-GB" dirty="0"/>
              <a:t>While </a:t>
            </a:r>
            <a:r>
              <a:rPr lang="en-GB" dirty="0" err="1"/>
              <a:t>subordinationism</a:t>
            </a:r>
            <a:r>
              <a:rPr lang="en-GB" dirty="0"/>
              <a:t> is not true where it concerns the being of the Persons, </a:t>
            </a:r>
            <a:r>
              <a:rPr lang="en-GB" u="sng" dirty="0"/>
              <a:t>it is true when it comes to their work.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sz="2400" dirty="0"/>
              <a:t>Father - architect	         Son - contractor		    Spirit - trades</a:t>
            </a:r>
          </a:p>
        </p:txBody>
      </p:sp>
      <p:pic>
        <p:nvPicPr>
          <p:cNvPr id="11253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91000"/>
            <a:ext cx="1358900" cy="191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538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267200"/>
            <a:ext cx="22098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538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267200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Subordinationism</a:t>
            </a:r>
          </a:p>
        </p:txBody>
      </p:sp>
      <p:sp>
        <p:nvSpPr>
          <p:cNvPr id="1123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This heresy teaches: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FFFF66"/>
                </a:solidFill>
              </a:rPr>
              <a:t>	The Father is lord of the Son and the Spirit.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FFFF66"/>
                </a:solidFill>
              </a:rPr>
              <a:t>	The Father and the Son are lord of the Spirit.</a:t>
            </a:r>
          </a:p>
          <a:p>
            <a:pPr>
              <a:buFontTx/>
              <a:buNone/>
            </a:pPr>
            <a:r>
              <a:rPr lang="en-GB" dirty="0"/>
              <a:t>While subordinationism </a:t>
            </a:r>
            <a:r>
              <a:rPr lang="en-GB" dirty="0">
                <a:solidFill>
                  <a:srgbClr val="00FF00"/>
                </a:solidFill>
              </a:rPr>
              <a:t>is not true where it concerns the being of the Persons, it is true when it comes to their work.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Compare men and women. Biblically speaking they are equally human, but with different tasks. In being they are co-equal, in their roles or activities women are subordinate to men.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Subordinationism</a:t>
            </a:r>
          </a:p>
        </p:txBody>
      </p:sp>
      <p:sp>
        <p:nvSpPr>
          <p:cNvPr id="1122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This heresy teaches: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	The Father is lord of the Son and the Spirit.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	The Father and the Son are lord of the Spirit.</a:t>
            </a:r>
          </a:p>
          <a:p>
            <a:pPr>
              <a:buFontTx/>
              <a:buNone/>
            </a:pPr>
            <a:r>
              <a:rPr lang="en-GB" dirty="0"/>
              <a:t>While subordinationism </a:t>
            </a:r>
            <a:r>
              <a:rPr lang="en-GB" dirty="0">
                <a:solidFill>
                  <a:srgbClr val="FFFF66"/>
                </a:solidFill>
              </a:rPr>
              <a:t>is not true where it concerns the being of the Persons, it is true when it comes to their work.</a:t>
            </a:r>
          </a:p>
          <a:p>
            <a:pPr>
              <a:buFontTx/>
              <a:buNone/>
            </a:pPr>
            <a:endParaRPr lang="en-GB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dirty="0"/>
              <a:t>Subordinationism is </a:t>
            </a:r>
            <a:r>
              <a:rPr lang="en-GB" dirty="0">
                <a:solidFill>
                  <a:srgbClr val="00FF00"/>
                </a:solidFill>
              </a:rPr>
              <a:t>wrong, because Scripture clearly teaches that all three Persons are wholly and perfectly God, and there is but one God.</a:t>
            </a:r>
            <a:endParaRPr lang="en-GB" dirty="0"/>
          </a:p>
          <a:p>
            <a:pPr>
              <a:buFontTx/>
              <a:buNone/>
            </a:pPr>
            <a:endParaRPr lang="en-GB" sz="2400" dirty="0"/>
          </a:p>
        </p:txBody>
      </p:sp>
      <p:sp>
        <p:nvSpPr>
          <p:cNvPr id="1122312" name="Text Box 8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 dirty="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Modalism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This heresy teaches: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	God is one Person with three functions.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	It’s like a man being </a:t>
            </a:r>
            <a:br>
              <a:rPr lang="en-GB" dirty="0">
                <a:solidFill>
                  <a:srgbClr val="00FF00"/>
                </a:solidFill>
              </a:rPr>
            </a:br>
            <a:r>
              <a:rPr lang="en-GB" dirty="0">
                <a:solidFill>
                  <a:srgbClr val="00FF00"/>
                </a:solidFill>
              </a:rPr>
              <a:t>	  father 	           truck driver 	  &amp; 	        elder. </a:t>
            </a:r>
          </a:p>
          <a:p>
            <a:pPr>
              <a:buFontTx/>
              <a:buNone/>
            </a:pPr>
            <a:endParaRPr lang="en-GB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dirty="0"/>
              <a:t>Modalism is</a:t>
            </a:r>
            <a:r>
              <a:rPr lang="en-GB" dirty="0">
                <a:solidFill>
                  <a:srgbClr val="00FF00"/>
                </a:solidFill>
              </a:rPr>
              <a:t> wrong because Scripture clearly speaks of the three Persons as individuals who communicate with each other.</a:t>
            </a:r>
          </a:p>
        </p:txBody>
      </p:sp>
      <p:sp>
        <p:nvSpPr>
          <p:cNvPr id="1124356" name="Text Box 4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8000">
                <a:solidFill>
                  <a:srgbClr val="00FF00"/>
                </a:solidFill>
                <a:sym typeface="Wingdings" pitchFamily="2" charset="2"/>
              </a:rPr>
              <a:t>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1243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124200"/>
            <a:ext cx="1157288" cy="194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435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124200"/>
            <a:ext cx="1728788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435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124200"/>
            <a:ext cx="2133600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2261" y="1560084"/>
            <a:ext cx="2356735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700" dirty="0">
                <a:solidFill>
                  <a:srgbClr val="FF0000"/>
                </a:solidFill>
                <a:latin typeface="+mj-lt"/>
              </a:rPr>
              <a:t>x</a:t>
            </a:r>
            <a:endParaRPr lang="en-CA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4854" y="1577880"/>
            <a:ext cx="2232248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700" dirty="0">
                <a:solidFill>
                  <a:srgbClr val="FF0000"/>
                </a:solidFill>
                <a:latin typeface="+mj-lt"/>
              </a:rPr>
              <a:t>x</a:t>
            </a:r>
            <a:endParaRPr lang="en-CA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6920" y="1577879"/>
            <a:ext cx="2664296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700" dirty="0">
                <a:solidFill>
                  <a:srgbClr val="FF0000"/>
                </a:solidFill>
                <a:latin typeface="+mj-lt"/>
              </a:rPr>
              <a:t>x</a:t>
            </a:r>
            <a:endParaRPr lang="en-CA" sz="36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4355" grpId="0" uiExpand="1" build="p"/>
      <p:bldP spid="2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Hymn 4:</a:t>
            </a:r>
            <a:r>
              <a:rPr lang="en-CA" u="sng" dirty="0"/>
              <a:t>1</a:t>
            </a:r>
            <a:r>
              <a:rPr lang="en-CA" dirty="0"/>
              <a:t>,</a:t>
            </a:r>
            <a:r>
              <a:rPr lang="en-CA" u="sng" dirty="0"/>
              <a:t>2</a:t>
            </a:r>
            <a:r>
              <a:rPr lang="en-CA" dirty="0"/>
              <a:t>,3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19200"/>
            <a:ext cx="8460432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We praise you, God the Father, the Creator;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we praise you, God the Son, our Lord and </a:t>
            </a:r>
            <a:r>
              <a:rPr lang="en-US" dirty="0" err="1">
                <a:solidFill>
                  <a:schemeClr val="tx1"/>
                </a:solidFill>
              </a:rPr>
              <a:t>Saviour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we praise you, God the Spirit, coeternal;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one God almighty.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Trinity holy, Unity unbroken,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let all creation praise you without ceasing,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for you are one in truth and love and </a:t>
            </a:r>
            <a:r>
              <a:rPr lang="en-US" dirty="0" err="1">
                <a:solidFill>
                  <a:schemeClr val="tx1"/>
                </a:solidFill>
              </a:rPr>
              <a:t>splendour</a:t>
            </a:r>
            <a:r>
              <a:rPr lang="en-US" dirty="0">
                <a:solidFill>
                  <a:schemeClr val="tx1"/>
                </a:solidFill>
              </a:rPr>
              <a:t>,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Rock of salvation.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322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Hymn 4:1,2,</a:t>
            </a:r>
            <a:r>
              <a:rPr lang="en-CA" u="sng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19200"/>
            <a:ext cx="8460432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We praise you, Father, Son, and Holy Spirit;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cap="small" dirty="0">
                <a:solidFill>
                  <a:schemeClr val="tx1"/>
                </a:solidFill>
              </a:rPr>
              <a:t>Lord</a:t>
            </a:r>
            <a:r>
              <a:rPr lang="en-US" dirty="0">
                <a:solidFill>
                  <a:schemeClr val="tx1"/>
                </a:solidFill>
              </a:rPr>
              <a:t> God eternal, we bow down before you.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Yours be all </a:t>
            </a:r>
            <a:r>
              <a:rPr lang="en-US" dirty="0" err="1">
                <a:solidFill>
                  <a:schemeClr val="tx1"/>
                </a:solidFill>
              </a:rPr>
              <a:t>honour</a:t>
            </a:r>
            <a:r>
              <a:rPr lang="en-US" dirty="0">
                <a:solidFill>
                  <a:schemeClr val="tx1"/>
                </a:solidFill>
              </a:rPr>
              <a:t>, yours the </a:t>
            </a:r>
            <a:r>
              <a:rPr lang="en-US" dirty="0" err="1">
                <a:solidFill>
                  <a:schemeClr val="tx1"/>
                </a:solidFill>
              </a:rPr>
              <a:t>pow’r</a:t>
            </a:r>
            <a:r>
              <a:rPr lang="en-US" dirty="0">
                <a:solidFill>
                  <a:schemeClr val="tx1"/>
                </a:solidFill>
              </a:rPr>
              <a:t> and glory, 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now and forever.</a:t>
            </a:r>
            <a:endParaRPr lang="en-C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6011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Benefit of Faith</a:t>
            </a:r>
          </a:p>
        </p:txBody>
      </p:sp>
      <p:sp>
        <p:nvSpPr>
          <p:cNvPr id="1012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We are going back to Lord’s Day 8.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FF6600"/>
                </a:solidFill>
              </a:rPr>
              <a:t>Lord’s Day 1: The Profession of Faith</a:t>
            </a:r>
          </a:p>
          <a:p>
            <a:pPr>
              <a:buFontTx/>
              <a:buNone/>
            </a:pPr>
            <a:r>
              <a:rPr lang="en-GB" dirty="0">
                <a:solidFill>
                  <a:srgbClr val="FF6600"/>
                </a:solidFill>
              </a:rPr>
              <a:t>	Lord’s Day 2-7: The Need for Faith</a:t>
            </a:r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FFFF00"/>
                </a:solidFill>
              </a:rPr>
              <a:t>Lord’s Day 8-22: The Substance of Faith</a:t>
            </a:r>
          </a:p>
          <a:p>
            <a:pPr>
              <a:buFontTx/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FF6600"/>
                </a:solidFill>
              </a:rPr>
              <a:t>Lord’s Day 23-24: The Benefit of Faith</a:t>
            </a:r>
          </a:p>
          <a:p>
            <a:pPr>
              <a:buFontTx/>
              <a:buNone/>
            </a:pPr>
            <a:r>
              <a:rPr lang="en-GB" dirty="0"/>
              <a:t>	Lord’s Day 25-31: The Growth of Faith</a:t>
            </a:r>
          </a:p>
          <a:p>
            <a:pPr>
              <a:buFontTx/>
              <a:buNone/>
            </a:pPr>
            <a:r>
              <a:rPr lang="en-GB" dirty="0"/>
              <a:t>	Lord’s Day 32-44: The Works of Faith</a:t>
            </a:r>
          </a:p>
          <a:p>
            <a:pPr>
              <a:buFontTx/>
              <a:buNone/>
            </a:pPr>
            <a:r>
              <a:rPr lang="en-GB" dirty="0"/>
              <a:t>	Lord’s Day 45-52: The Communication of Faith</a:t>
            </a:r>
          </a:p>
        </p:txBody>
      </p:sp>
    </p:spTree>
    <p:extLst>
      <p:ext uri="{BB962C8B-B14F-4D97-AF65-F5344CB8AC3E}">
        <p14:creationId xmlns:p14="http://schemas.microsoft.com/office/powerpoint/2010/main" val="325633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 confession of faith</a:t>
            </a:r>
          </a:p>
        </p:txBody>
      </p:sp>
      <p:sp>
        <p:nvSpPr>
          <p:cNvPr id="1107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dirty="0"/>
              <a:t>To say </a:t>
            </a:r>
            <a:r>
              <a:rPr lang="en-GB" altLang="en-US" dirty="0">
                <a:solidFill>
                  <a:srgbClr val="00FF00"/>
                </a:solidFill>
              </a:rPr>
              <a:t>what you believe </a:t>
            </a:r>
            <a:r>
              <a:rPr lang="en-GB" altLang="en-US" dirty="0"/>
              <a:t>is to </a:t>
            </a:r>
            <a:r>
              <a:rPr lang="en-GB" altLang="en-US" dirty="0">
                <a:solidFill>
                  <a:srgbClr val="00FF00"/>
                </a:solidFill>
              </a:rPr>
              <a:t>confess your faith.</a:t>
            </a:r>
          </a:p>
          <a:p>
            <a:pPr>
              <a:buFontTx/>
              <a:buNone/>
            </a:pPr>
            <a:endParaRPr lang="en-GB" altLang="en-US" dirty="0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en-GB" altLang="en-US" dirty="0"/>
              <a:t>And if you believe everything in the Bible, </a:t>
            </a:r>
            <a:r>
              <a:rPr lang="en-GB" altLang="en-US" dirty="0">
                <a:solidFill>
                  <a:srgbClr val="00FF00"/>
                </a:solidFill>
              </a:rPr>
              <a:t>your confession of faith </a:t>
            </a:r>
            <a:r>
              <a:rPr lang="en-GB" altLang="en-US" dirty="0"/>
              <a:t>will be </a:t>
            </a:r>
            <a:r>
              <a:rPr lang="en-GB" altLang="en-US" dirty="0">
                <a:solidFill>
                  <a:srgbClr val="00FF00"/>
                </a:solidFill>
              </a:rPr>
              <a:t>a brief summary of everything in the Bible, its main points.</a:t>
            </a:r>
          </a:p>
          <a:p>
            <a:pPr>
              <a:buFontTx/>
              <a:buNone/>
            </a:pPr>
            <a:endParaRPr lang="en-GB" altLang="en-US" dirty="0">
              <a:solidFill>
                <a:srgbClr val="00FF00"/>
              </a:solidFill>
            </a:endParaRPr>
          </a:p>
          <a:p>
            <a:pPr algn="ctr">
              <a:buFontTx/>
              <a:buNone/>
            </a:pPr>
            <a:r>
              <a:rPr lang="en-GB" altLang="en-US" dirty="0"/>
              <a:t>To confess your faith is </a:t>
            </a:r>
          </a:p>
          <a:p>
            <a:pPr algn="ctr">
              <a:buFontTx/>
              <a:buNone/>
            </a:pPr>
            <a:r>
              <a:rPr lang="en-GB" altLang="en-US" dirty="0">
                <a:solidFill>
                  <a:srgbClr val="00FF00"/>
                </a:solidFill>
              </a:rPr>
              <a:t>to say in summary what the Bible says.</a:t>
            </a:r>
          </a:p>
        </p:txBody>
      </p:sp>
      <p:sp>
        <p:nvSpPr>
          <p:cNvPr id="1107972" name="Text Box 4"/>
          <p:cNvSpPr txBox="1">
            <a:spLocks noChangeArrowheads="1"/>
          </p:cNvSpPr>
          <p:nvPr/>
        </p:nvSpPr>
        <p:spPr bwMode="auto">
          <a:xfrm>
            <a:off x="7693025" y="0"/>
            <a:ext cx="1447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8000">
                <a:solidFill>
                  <a:srgbClr val="00FF00"/>
                </a:solidFill>
                <a:sym typeface="Wingdings" panose="05000000000000000000" pitchFamily="2" charset="2"/>
              </a:rPr>
              <a:t></a:t>
            </a:r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088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Confessions of faith</a:t>
            </a:r>
          </a:p>
        </p:txBody>
      </p:sp>
      <p:sp>
        <p:nvSpPr>
          <p:cNvPr id="11089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2743200"/>
          </a:xfrm>
        </p:spPr>
        <p:txBody>
          <a:bodyPr/>
          <a:lstStyle/>
          <a:p>
            <a:pPr>
              <a:buFontTx/>
              <a:buNone/>
            </a:pPr>
            <a:r>
              <a:rPr lang="en-GB" dirty="0"/>
              <a:t>Peter (Matthew 16:16): You are the Christ, the Son of the Living God.</a:t>
            </a:r>
          </a:p>
          <a:p>
            <a:pPr>
              <a:buFontTx/>
              <a:buNone/>
            </a:pPr>
            <a:r>
              <a:rPr lang="en-GB" dirty="0"/>
              <a:t>Thomas (John 20:28): My Lord and my God.</a:t>
            </a:r>
          </a:p>
          <a:p>
            <a:pPr>
              <a:buFontTx/>
              <a:buNone/>
            </a:pPr>
            <a:r>
              <a:rPr lang="en-GB" dirty="0"/>
              <a:t>The Eunuch (Acts 8:37): I believe that Jesus Christ is the Son of God.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sp>
        <p:nvSpPr>
          <p:cNvPr id="1108996" name="AutoShape 4"/>
          <p:cNvSpPr>
            <a:spLocks noChangeArrowheads="1"/>
          </p:cNvSpPr>
          <p:nvPr/>
        </p:nvSpPr>
        <p:spPr bwMode="auto">
          <a:xfrm>
            <a:off x="214312" y="3573016"/>
            <a:ext cx="8715375" cy="1290161"/>
          </a:xfrm>
          <a:prstGeom prst="horizontalScroll">
            <a:avLst>
              <a:gd name="adj" fmla="val 7194"/>
            </a:avLst>
          </a:prstGeom>
          <a:solidFill>
            <a:srgbClr val="FF99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GB" i="1" dirty="0"/>
              <a:t>If you confess with your mouth “Jesus is </a:t>
            </a:r>
            <a:r>
              <a:rPr lang="en-GB" i="1" dirty="0" err="1"/>
              <a:t>Lord”and</a:t>
            </a:r>
            <a:r>
              <a:rPr lang="en-GB" i="1" dirty="0"/>
              <a:t> believe in your heart that God raised Him from the dead, you will be saved.</a:t>
            </a:r>
            <a:endParaRPr lang="en-US" sz="2800" i="1" dirty="0"/>
          </a:p>
          <a:p>
            <a:pPr algn="r"/>
            <a:r>
              <a:rPr lang="en-US" sz="1800" dirty="0"/>
              <a:t>Romans 10:9</a:t>
            </a:r>
          </a:p>
        </p:txBody>
      </p:sp>
      <p:sp>
        <p:nvSpPr>
          <p:cNvPr id="1108997" name="Rectangle 5"/>
          <p:cNvSpPr>
            <a:spLocks noChangeArrowheads="1"/>
          </p:cNvSpPr>
          <p:nvPr/>
        </p:nvSpPr>
        <p:spPr bwMode="auto">
          <a:xfrm>
            <a:off x="0" y="5029200"/>
            <a:ext cx="91440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GB" sz="4400" b="1" dirty="0">
                <a:solidFill>
                  <a:srgbClr val="00FF00"/>
                </a:solidFill>
                <a:latin typeface="Script" pitchFamily="66"/>
              </a:rPr>
              <a:t>I believe ...</a:t>
            </a:r>
            <a:r>
              <a:rPr lang="en-GB" sz="2800" dirty="0">
                <a:solidFill>
                  <a:srgbClr val="00FF00"/>
                </a:solidFill>
                <a:latin typeface="Script" pitchFamily="66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8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8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08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08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99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Formalized confessions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Baptism is into the Name of the Father, the Son, and the Holy Spirit.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To be baptized, an adult would be asked, what do you believe?</a:t>
            </a:r>
          </a:p>
          <a:p>
            <a:pPr>
              <a:buFontTx/>
              <a:buNone/>
            </a:pPr>
            <a:r>
              <a:rPr lang="en-GB" dirty="0"/>
              <a:t>Their response was then to be:</a:t>
            </a:r>
          </a:p>
          <a:p>
            <a:pPr>
              <a:buFontTx/>
              <a:buNone/>
            </a:pPr>
            <a:r>
              <a:rPr lang="en-GB" dirty="0"/>
              <a:t>	I believe in God the Father. </a:t>
            </a:r>
          </a:p>
          <a:p>
            <a:pPr>
              <a:buFontTx/>
              <a:buNone/>
            </a:pPr>
            <a:r>
              <a:rPr lang="en-GB" dirty="0"/>
              <a:t>	I believe in God the Son.</a:t>
            </a:r>
          </a:p>
          <a:p>
            <a:pPr>
              <a:buFontTx/>
              <a:buNone/>
            </a:pPr>
            <a:r>
              <a:rPr lang="en-GB" dirty="0"/>
              <a:t>	I believe in God the Holy Spirit.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confession of Rome, 150 AD</a:t>
            </a:r>
          </a:p>
        </p:txBody>
      </p:sp>
      <p:sp>
        <p:nvSpPr>
          <p:cNvPr id="1112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400" dirty="0"/>
              <a:t>Do you believe in </a:t>
            </a:r>
            <a:r>
              <a:rPr lang="en-GB" sz="2400" dirty="0">
                <a:solidFill>
                  <a:srgbClr val="FFC000"/>
                </a:solidFill>
              </a:rPr>
              <a:t>God the Father</a:t>
            </a:r>
            <a:r>
              <a:rPr lang="en-GB" sz="2400" dirty="0"/>
              <a:t>, Almighty?</a:t>
            </a:r>
          </a:p>
          <a:p>
            <a:pPr>
              <a:buFontTx/>
              <a:buNone/>
            </a:pPr>
            <a:r>
              <a:rPr lang="en-GB" sz="2400" dirty="0"/>
              <a:t>Do you believe in </a:t>
            </a:r>
            <a:r>
              <a:rPr lang="en-GB" sz="2400" dirty="0">
                <a:solidFill>
                  <a:srgbClr val="FFC000"/>
                </a:solidFill>
              </a:rPr>
              <a:t>Christ Jesus, God’s Son,</a:t>
            </a:r>
          </a:p>
          <a:p>
            <a:pPr>
              <a:buFontTx/>
              <a:buNone/>
            </a:pPr>
            <a:r>
              <a:rPr lang="en-GB" sz="2400" dirty="0"/>
              <a:t>	Born by the Holy Spirit from the virgin Mary</a:t>
            </a:r>
          </a:p>
          <a:p>
            <a:pPr>
              <a:buFontTx/>
              <a:buNone/>
            </a:pPr>
            <a:r>
              <a:rPr lang="en-GB" sz="2400" dirty="0"/>
              <a:t>	Crucified under Pontius Pilate and die</a:t>
            </a:r>
          </a:p>
          <a:p>
            <a:pPr>
              <a:buFontTx/>
              <a:buNone/>
            </a:pPr>
            <a:r>
              <a:rPr lang="en-GB" sz="2400" dirty="0"/>
              <a:t>	On the third day arisen from the dead</a:t>
            </a:r>
          </a:p>
          <a:p>
            <a:pPr>
              <a:buFontTx/>
              <a:buNone/>
            </a:pPr>
            <a:r>
              <a:rPr lang="en-GB" sz="2400" dirty="0"/>
              <a:t>	Ascended into heaven</a:t>
            </a:r>
          </a:p>
          <a:p>
            <a:pPr>
              <a:buFontTx/>
              <a:buNone/>
            </a:pPr>
            <a:r>
              <a:rPr lang="en-GB" sz="2400" dirty="0"/>
              <a:t>	Seated at the right hand of the Father</a:t>
            </a:r>
          </a:p>
          <a:p>
            <a:pPr>
              <a:buFontTx/>
              <a:buNone/>
            </a:pPr>
            <a:r>
              <a:rPr lang="en-GB" sz="2400" dirty="0"/>
              <a:t>	and who shall come to judge the living and the dead?</a:t>
            </a:r>
          </a:p>
          <a:p>
            <a:pPr>
              <a:buFontTx/>
              <a:buNone/>
            </a:pPr>
            <a:r>
              <a:rPr lang="en-GB" sz="2400" dirty="0"/>
              <a:t>Do you believe in </a:t>
            </a:r>
            <a:r>
              <a:rPr lang="en-GB" sz="2400" dirty="0">
                <a:solidFill>
                  <a:srgbClr val="FFC000"/>
                </a:solidFill>
              </a:rPr>
              <a:t>the Holy Spirit</a:t>
            </a:r>
            <a:r>
              <a:rPr lang="en-GB" sz="2400" dirty="0"/>
              <a:t>,</a:t>
            </a:r>
          </a:p>
          <a:p>
            <a:pPr>
              <a:buFontTx/>
              <a:buNone/>
            </a:pPr>
            <a:r>
              <a:rPr lang="en-GB" sz="2400" dirty="0"/>
              <a:t>	In the holy church</a:t>
            </a:r>
          </a:p>
          <a:p>
            <a:pPr>
              <a:buFontTx/>
              <a:buNone/>
            </a:pPr>
            <a:r>
              <a:rPr lang="en-GB" sz="2400" dirty="0"/>
              <a:t>	And the resurrection of the body?	        </a:t>
            </a:r>
          </a:p>
          <a:p>
            <a:pPr algn="r">
              <a:buFontTx/>
              <a:buNone/>
            </a:pPr>
            <a:r>
              <a:rPr lang="en-GB" sz="2400" dirty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Rome and the Apostles’ Creed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000" dirty="0"/>
              <a:t>I believe in </a:t>
            </a:r>
            <a:r>
              <a:rPr lang="en-GB" sz="2000" u="sng" dirty="0">
                <a:solidFill>
                  <a:srgbClr val="FFC000"/>
                </a:solidFill>
              </a:rPr>
              <a:t>God, the Father, the Almighty</a:t>
            </a:r>
            <a:r>
              <a:rPr lang="en-GB" sz="2000" dirty="0"/>
              <a:t>, Creator of heaven and earth.</a:t>
            </a:r>
          </a:p>
          <a:p>
            <a:pPr>
              <a:buFontTx/>
              <a:buNone/>
            </a:pPr>
            <a:r>
              <a:rPr lang="en-GB" sz="2000" dirty="0"/>
              <a:t>And in </a:t>
            </a:r>
            <a:r>
              <a:rPr lang="en-GB" sz="2000" u="sng" dirty="0">
                <a:solidFill>
                  <a:srgbClr val="FFC000"/>
                </a:solidFill>
              </a:rPr>
              <a:t>Jesus Christ</a:t>
            </a:r>
            <a:r>
              <a:rPr lang="en-GB" sz="2000" dirty="0"/>
              <a:t>, </a:t>
            </a:r>
            <a:r>
              <a:rPr lang="en-GB" sz="2000" u="sng" dirty="0">
                <a:solidFill>
                  <a:srgbClr val="FFC000"/>
                </a:solidFill>
              </a:rPr>
              <a:t>God’s</a:t>
            </a:r>
            <a:r>
              <a:rPr lang="en-GB" sz="2000" dirty="0"/>
              <a:t> only-begotten </a:t>
            </a:r>
            <a:r>
              <a:rPr lang="en-GB" sz="2000" u="sng" dirty="0">
                <a:solidFill>
                  <a:srgbClr val="FFC000"/>
                </a:solidFill>
              </a:rPr>
              <a:t>Son</a:t>
            </a:r>
            <a:r>
              <a:rPr lang="en-GB" sz="2000" dirty="0"/>
              <a:t>, our Lord</a:t>
            </a:r>
          </a:p>
          <a:p>
            <a:pPr>
              <a:buFontTx/>
              <a:buNone/>
            </a:pPr>
            <a:r>
              <a:rPr lang="en-GB" sz="2000" dirty="0"/>
              <a:t>	who was conceived </a:t>
            </a:r>
            <a:r>
              <a:rPr lang="en-GB" sz="2000" u="sng" dirty="0">
                <a:solidFill>
                  <a:srgbClr val="FFC000"/>
                </a:solidFill>
              </a:rPr>
              <a:t>by the Holy Spirit, born of the Virgin Mary</a:t>
            </a:r>
            <a:endParaRPr lang="en-GB" sz="2000" dirty="0">
              <a:solidFill>
                <a:srgbClr val="FFC000"/>
              </a:solidFill>
            </a:endParaRPr>
          </a:p>
          <a:p>
            <a:pPr>
              <a:buFontTx/>
              <a:buNone/>
            </a:pPr>
            <a:r>
              <a:rPr lang="en-GB" sz="2000" dirty="0"/>
              <a:t>	suffered </a:t>
            </a:r>
            <a:r>
              <a:rPr lang="en-GB" sz="2000" u="sng" dirty="0">
                <a:solidFill>
                  <a:srgbClr val="FFC000"/>
                </a:solidFill>
              </a:rPr>
              <a:t>under Pontius Pilate, was crucified, dead</a:t>
            </a:r>
            <a:r>
              <a:rPr lang="en-GB" sz="2000" dirty="0"/>
              <a:t>, and buried, He descended into hell.</a:t>
            </a:r>
          </a:p>
          <a:p>
            <a:pPr>
              <a:buFontTx/>
              <a:buNone/>
            </a:pPr>
            <a:r>
              <a:rPr lang="en-GB" sz="2000" dirty="0"/>
              <a:t>	</a:t>
            </a:r>
            <a:r>
              <a:rPr lang="en-GB" sz="2000" u="sng" dirty="0">
                <a:solidFill>
                  <a:srgbClr val="FFC000"/>
                </a:solidFill>
              </a:rPr>
              <a:t>On the third day He arose from the dead</a:t>
            </a:r>
            <a:r>
              <a:rPr lang="en-GB" sz="2000" dirty="0"/>
              <a:t>,</a:t>
            </a:r>
          </a:p>
          <a:p>
            <a:pPr>
              <a:buFontTx/>
              <a:buNone/>
            </a:pPr>
            <a:r>
              <a:rPr lang="en-GB" sz="2000" dirty="0"/>
              <a:t>	</a:t>
            </a:r>
            <a:r>
              <a:rPr lang="en-GB" sz="2000" u="sng" dirty="0">
                <a:solidFill>
                  <a:srgbClr val="FFC000"/>
                </a:solidFill>
              </a:rPr>
              <a:t>He ascended into heaven, and sits at the right hand of</a:t>
            </a:r>
            <a:r>
              <a:rPr lang="en-GB" sz="2000" dirty="0">
                <a:solidFill>
                  <a:srgbClr val="FFC000"/>
                </a:solidFill>
              </a:rPr>
              <a:t> </a:t>
            </a:r>
            <a:r>
              <a:rPr lang="en-GB" sz="2000" dirty="0"/>
              <a:t>God, </a:t>
            </a:r>
            <a:r>
              <a:rPr lang="en-GB" sz="2000" u="sng" dirty="0">
                <a:solidFill>
                  <a:srgbClr val="FFC000"/>
                </a:solidFill>
              </a:rPr>
              <a:t>the Father</a:t>
            </a:r>
            <a:r>
              <a:rPr lang="en-GB" sz="2000" dirty="0"/>
              <a:t>, Almighty, </a:t>
            </a:r>
          </a:p>
          <a:p>
            <a:pPr>
              <a:buFontTx/>
              <a:buNone/>
            </a:pPr>
            <a:r>
              <a:rPr lang="en-GB" sz="2000" dirty="0"/>
              <a:t>	From there </a:t>
            </a:r>
            <a:r>
              <a:rPr lang="en-GB" sz="2000" u="sng" dirty="0">
                <a:solidFill>
                  <a:srgbClr val="FFC000"/>
                </a:solidFill>
              </a:rPr>
              <a:t>He will come to judge the living and the dead</a:t>
            </a:r>
            <a:r>
              <a:rPr lang="en-GB" sz="2000" dirty="0"/>
              <a:t>.</a:t>
            </a:r>
          </a:p>
          <a:p>
            <a:pPr>
              <a:buFontTx/>
              <a:buNone/>
            </a:pPr>
            <a:r>
              <a:rPr lang="en-GB" sz="2000" dirty="0"/>
              <a:t>I believe in </a:t>
            </a:r>
            <a:r>
              <a:rPr lang="en-GB" sz="2000" u="sng" dirty="0">
                <a:solidFill>
                  <a:srgbClr val="FFC000"/>
                </a:solidFill>
              </a:rPr>
              <a:t>the Holy Spirit</a:t>
            </a:r>
            <a:r>
              <a:rPr lang="en-GB" sz="2000" dirty="0"/>
              <a:t>;</a:t>
            </a:r>
          </a:p>
          <a:p>
            <a:pPr>
              <a:buFontTx/>
              <a:buNone/>
            </a:pPr>
            <a:r>
              <a:rPr lang="en-GB" sz="2000" dirty="0"/>
              <a:t>	I believe a </a:t>
            </a:r>
            <a:r>
              <a:rPr lang="en-GB" sz="2000" u="sng" dirty="0">
                <a:solidFill>
                  <a:srgbClr val="FFC000"/>
                </a:solidFill>
              </a:rPr>
              <a:t>holy,</a:t>
            </a:r>
            <a:r>
              <a:rPr lang="en-GB" sz="2000" dirty="0">
                <a:solidFill>
                  <a:srgbClr val="FFC000"/>
                </a:solidFill>
              </a:rPr>
              <a:t> </a:t>
            </a:r>
            <a:r>
              <a:rPr lang="en-GB" sz="2000" dirty="0"/>
              <a:t>catholic, Christian </a:t>
            </a:r>
            <a:r>
              <a:rPr lang="en-GB" sz="2000" u="sng" dirty="0">
                <a:solidFill>
                  <a:srgbClr val="FFC000"/>
                </a:solidFill>
              </a:rPr>
              <a:t>church</a:t>
            </a:r>
            <a:r>
              <a:rPr lang="en-GB" sz="2000" dirty="0"/>
              <a:t>, the communion of saints</a:t>
            </a:r>
          </a:p>
          <a:p>
            <a:pPr>
              <a:buFontTx/>
              <a:buNone/>
            </a:pPr>
            <a:r>
              <a:rPr lang="en-GB" sz="2000" dirty="0"/>
              <a:t>	The forgiveness of sins</a:t>
            </a:r>
          </a:p>
          <a:p>
            <a:pPr>
              <a:buFontTx/>
              <a:buNone/>
            </a:pPr>
            <a:r>
              <a:rPr lang="en-GB" sz="2000" dirty="0"/>
              <a:t>	</a:t>
            </a:r>
            <a:r>
              <a:rPr lang="en-GB" sz="2000" u="sng" dirty="0">
                <a:solidFill>
                  <a:srgbClr val="FFC000"/>
                </a:solidFill>
              </a:rPr>
              <a:t>The resurrection of the body</a:t>
            </a:r>
            <a:endParaRPr lang="en-GB" sz="2000" dirty="0">
              <a:solidFill>
                <a:srgbClr val="FFC000"/>
              </a:solidFill>
            </a:endParaRPr>
          </a:p>
          <a:p>
            <a:pPr>
              <a:buFontTx/>
              <a:buNone/>
            </a:pPr>
            <a:r>
              <a:rPr lang="en-GB" sz="2000" dirty="0"/>
              <a:t>	And the life everlasting.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26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03" grpId="0" build="p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14660</TotalTime>
  <Words>1352</Words>
  <Application>Microsoft Office PowerPoint</Application>
  <PresentationFormat>On-screen Show (4:3)</PresentationFormat>
  <Paragraphs>182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Comic Sans MS</vt:lpstr>
      <vt:lpstr>Script</vt:lpstr>
      <vt:lpstr>Times New Roman</vt:lpstr>
      <vt:lpstr>Wingdings</vt:lpstr>
      <vt:lpstr>1_Office Theme</vt:lpstr>
      <vt:lpstr>Catechism  The Substance of Faith</vt:lpstr>
      <vt:lpstr>Hymn 4:1,2,3</vt:lpstr>
      <vt:lpstr>Hymn 4:1,2,3</vt:lpstr>
      <vt:lpstr>The Benefit of Faith</vt:lpstr>
      <vt:lpstr>A confession of faith</vt:lpstr>
      <vt:lpstr>Confessions of faith</vt:lpstr>
      <vt:lpstr>Formalized confessions</vt:lpstr>
      <vt:lpstr>The confession of Rome, 150 AD</vt:lpstr>
      <vt:lpstr>Rome and the Apostles’ Creed</vt:lpstr>
      <vt:lpstr>The confession grows</vt:lpstr>
      <vt:lpstr>The Apostles’ Creed</vt:lpstr>
      <vt:lpstr>Judaism and Christianity on God</vt:lpstr>
      <vt:lpstr>Three gods or one?</vt:lpstr>
      <vt:lpstr>Three gods or one?</vt:lpstr>
      <vt:lpstr>Two heresies</vt:lpstr>
      <vt:lpstr>Subordinationism</vt:lpstr>
      <vt:lpstr>Subordinationism</vt:lpstr>
      <vt:lpstr>Subordinationism</vt:lpstr>
      <vt:lpstr>Modalism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297</cp:revision>
  <cp:lastPrinted>2010-02-18T18:14:08Z</cp:lastPrinted>
  <dcterms:created xsi:type="dcterms:W3CDTF">2008-08-14T09:20:46Z</dcterms:created>
  <dcterms:modified xsi:type="dcterms:W3CDTF">2026-01-01T03:46:41Z</dcterms:modified>
</cp:coreProperties>
</file>