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47" r:id="rId2"/>
    <p:sldId id="462" r:id="rId3"/>
    <p:sldId id="471" r:id="rId4"/>
    <p:sldId id="448" r:id="rId5"/>
    <p:sldId id="457" r:id="rId6"/>
    <p:sldId id="458" r:id="rId7"/>
    <p:sldId id="459" r:id="rId8"/>
    <p:sldId id="470" r:id="rId9"/>
    <p:sldId id="463" r:id="rId10"/>
    <p:sldId id="464" r:id="rId11"/>
    <p:sldId id="465" r:id="rId12"/>
    <p:sldId id="466" r:id="rId13"/>
    <p:sldId id="467" r:id="rId14"/>
    <p:sldId id="469" r:id="rId15"/>
    <p:sldId id="468" r:id="rId16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9900"/>
    <a:srgbClr val="FF0000"/>
    <a:srgbClr val="0066CC"/>
    <a:srgbClr val="0000FF"/>
    <a:srgbClr val="3399FF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518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AA4A01C-3370-4FDD-8453-D54F12BBB4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92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703263"/>
            <a:ext cx="4595812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67E83F7-C74B-4A3E-AE31-5995C1C47E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35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49791-5EB5-488C-8625-54EC57EFC8CC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3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8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91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62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83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2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2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363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78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46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56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13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806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63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03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57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1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7724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Defending the Faith 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12</a:t>
            </a:r>
          </a:p>
          <a:p>
            <a:r>
              <a:rPr lang="en-GB" dirty="0"/>
              <a:t>Creation (1)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Young Earth Creationism (YEC)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and Bible have to agree</a:t>
            </a:r>
          </a:p>
          <a:p>
            <a:endParaRPr lang="en-CA" dirty="0"/>
          </a:p>
          <a:p>
            <a:r>
              <a:rPr lang="en-CA" dirty="0"/>
              <a:t>The earth revolves around the sun</a:t>
            </a:r>
          </a:p>
          <a:p>
            <a:r>
              <a:rPr lang="en-CA" dirty="0"/>
              <a:t>The earth is a ball</a:t>
            </a:r>
          </a:p>
          <a:p>
            <a:r>
              <a:rPr lang="en-CA" dirty="0"/>
              <a:t>Creation in 6 days of 24 hours</a:t>
            </a:r>
          </a:p>
          <a:p>
            <a:r>
              <a:rPr lang="en-CA" dirty="0"/>
              <a:t>All today’s species come from Noah’s ark</a:t>
            </a:r>
          </a:p>
          <a:p>
            <a:r>
              <a:rPr lang="en-CA" dirty="0"/>
              <a:t>Global flood</a:t>
            </a:r>
          </a:p>
          <a:p>
            <a:endParaRPr lang="en-CA" dirty="0"/>
          </a:p>
          <a:p>
            <a:r>
              <a:rPr lang="en-CA" dirty="0"/>
              <a:t>Always a position in the church</a:t>
            </a:r>
          </a:p>
          <a:p>
            <a:endParaRPr lang="en-CA" dirty="0"/>
          </a:p>
          <a:p>
            <a:r>
              <a:rPr lang="en-CA" sz="2400" i="1" dirty="0"/>
              <a:t>Answers in Genesis; Institute for Christian Research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0070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Old Earth Creationism (OEC)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and Bible have to agree</a:t>
            </a:r>
          </a:p>
          <a:p>
            <a:r>
              <a:rPr lang="en-CA" dirty="0"/>
              <a:t>The earth revolves around the sun</a:t>
            </a:r>
          </a:p>
          <a:p>
            <a:r>
              <a:rPr lang="en-CA" dirty="0"/>
              <a:t>The earth is a ball</a:t>
            </a:r>
          </a:p>
          <a:p>
            <a:r>
              <a:rPr lang="en-CA" dirty="0"/>
              <a:t>Creation over billions of years (gap theory)</a:t>
            </a:r>
          </a:p>
          <a:p>
            <a:r>
              <a:rPr lang="en-CA" dirty="0"/>
              <a:t>All today’s species were created distinct</a:t>
            </a:r>
          </a:p>
          <a:p>
            <a:r>
              <a:rPr lang="en-CA" dirty="0"/>
              <a:t>Global or Local Flood</a:t>
            </a:r>
          </a:p>
          <a:p>
            <a:endParaRPr lang="en-CA" dirty="0"/>
          </a:p>
          <a:p>
            <a:r>
              <a:rPr lang="en-CA" dirty="0"/>
              <a:t>Began around 1750</a:t>
            </a:r>
          </a:p>
          <a:p>
            <a:endParaRPr lang="en-CA" dirty="0"/>
          </a:p>
          <a:p>
            <a:r>
              <a:rPr lang="en-CA" i="1" dirty="0"/>
              <a:t>Reasons to Believe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5724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Evolutionary Creationism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and Bible don’t have to agree</a:t>
            </a:r>
          </a:p>
          <a:p>
            <a:r>
              <a:rPr lang="en-CA" dirty="0"/>
              <a:t>The earth revolves around the sun</a:t>
            </a:r>
          </a:p>
          <a:p>
            <a:r>
              <a:rPr lang="en-CA" dirty="0"/>
              <a:t>The earth is a ball</a:t>
            </a:r>
          </a:p>
          <a:p>
            <a:r>
              <a:rPr lang="en-CA" dirty="0"/>
              <a:t>Creation over billions of years</a:t>
            </a:r>
          </a:p>
          <a:p>
            <a:r>
              <a:rPr lang="en-CA" dirty="0"/>
              <a:t>All today’s species have a common ancestor</a:t>
            </a:r>
          </a:p>
          <a:p>
            <a:r>
              <a:rPr lang="en-CA" dirty="0"/>
              <a:t>Local Flood</a:t>
            </a:r>
          </a:p>
          <a:p>
            <a:endParaRPr lang="en-CA" dirty="0"/>
          </a:p>
          <a:p>
            <a:r>
              <a:rPr lang="en-CA" dirty="0"/>
              <a:t>Began around 1900’s</a:t>
            </a:r>
          </a:p>
          <a:p>
            <a:endParaRPr lang="en-CA" dirty="0"/>
          </a:p>
          <a:p>
            <a:r>
              <a:rPr lang="en-CA" sz="2400" i="1" dirty="0"/>
              <a:t>Bio-Logos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1668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Salvation Issue ? </a:t>
            </a:r>
            <a:r>
              <a:rPr lang="en-CA" sz="1800" dirty="0"/>
              <a:t>(2:48)</a:t>
            </a:r>
            <a:endParaRPr lang="en-CA" dirty="0"/>
          </a:p>
        </p:txBody>
      </p:sp>
      <p:pic>
        <p:nvPicPr>
          <p:cNvPr id="4" name="An open-minded creationi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0975"/>
            <a:ext cx="9142413" cy="5175250"/>
          </a:xfrm>
        </p:spPr>
      </p:pic>
    </p:spTree>
    <p:extLst>
      <p:ext uri="{BB962C8B-B14F-4D97-AF65-F5344CB8AC3E}">
        <p14:creationId xmlns:p14="http://schemas.microsoft.com/office/powerpoint/2010/main" val="21781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Salvation Issue?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term “salvation issue” is </a:t>
            </a:r>
            <a:r>
              <a:rPr lang="en-CA" dirty="0">
                <a:solidFill>
                  <a:srgbClr val="66FF33"/>
                </a:solidFill>
              </a:rPr>
              <a:t>misleading</a:t>
            </a:r>
          </a:p>
          <a:p>
            <a:pPr lvl="1"/>
            <a:r>
              <a:rPr lang="en-CA" dirty="0"/>
              <a:t>Believing something that is not true is sin, and all sin condemns.</a:t>
            </a:r>
          </a:p>
          <a:p>
            <a:pPr marL="0" indent="0">
              <a:buNone/>
            </a:pPr>
            <a:r>
              <a:rPr lang="en-CA" dirty="0"/>
              <a:t>A better approach is:</a:t>
            </a:r>
          </a:p>
          <a:p>
            <a:pPr lvl="1"/>
            <a:r>
              <a:rPr lang="en-CA" dirty="0"/>
              <a:t>Will God </a:t>
            </a:r>
            <a:r>
              <a:rPr lang="en-CA" dirty="0">
                <a:solidFill>
                  <a:srgbClr val="66FF33"/>
                </a:solidFill>
              </a:rPr>
              <a:t>forgive my sin of believing the wrong thing</a:t>
            </a:r>
            <a:r>
              <a:rPr lang="en-CA" dirty="0"/>
              <a:t>?</a:t>
            </a:r>
          </a:p>
          <a:p>
            <a:pPr lvl="1"/>
            <a:r>
              <a:rPr lang="en-CA" dirty="0"/>
              <a:t>God </a:t>
            </a:r>
            <a:r>
              <a:rPr lang="en-CA" dirty="0">
                <a:solidFill>
                  <a:srgbClr val="66FF33"/>
                </a:solidFill>
              </a:rPr>
              <a:t>can,</a:t>
            </a:r>
            <a:r>
              <a:rPr lang="en-CA" dirty="0"/>
              <a:t> as He is </a:t>
            </a:r>
            <a:r>
              <a:rPr lang="en-CA" dirty="0">
                <a:solidFill>
                  <a:srgbClr val="66FF33"/>
                </a:solidFill>
              </a:rPr>
              <a:t>a God of grace</a:t>
            </a:r>
          </a:p>
          <a:p>
            <a:pPr lvl="1"/>
            <a:r>
              <a:rPr lang="en-CA" dirty="0"/>
              <a:t>God </a:t>
            </a:r>
            <a:r>
              <a:rPr lang="en-CA" dirty="0">
                <a:solidFill>
                  <a:srgbClr val="66FF33"/>
                </a:solidFill>
              </a:rPr>
              <a:t>will</a:t>
            </a:r>
            <a:r>
              <a:rPr lang="en-CA" dirty="0"/>
              <a:t> if, </a:t>
            </a:r>
            <a:r>
              <a:rPr lang="en-CA" dirty="0">
                <a:solidFill>
                  <a:srgbClr val="66FF33"/>
                </a:solidFill>
              </a:rPr>
              <a:t>as a true child of God</a:t>
            </a:r>
            <a:r>
              <a:rPr lang="en-CA" dirty="0"/>
              <a:t>,</a:t>
            </a:r>
          </a:p>
          <a:p>
            <a:pPr lvl="2"/>
            <a:r>
              <a:rPr lang="en-CA" sz="2400" dirty="0"/>
              <a:t>I am always willing </a:t>
            </a:r>
            <a:r>
              <a:rPr lang="en-CA" sz="2400" dirty="0">
                <a:solidFill>
                  <a:srgbClr val="66FF33"/>
                </a:solidFill>
              </a:rPr>
              <a:t>to learn from God</a:t>
            </a:r>
          </a:p>
          <a:p>
            <a:pPr lvl="2"/>
            <a:r>
              <a:rPr lang="en-CA" sz="2400" dirty="0"/>
              <a:t>I always strive </a:t>
            </a:r>
            <a:r>
              <a:rPr lang="en-CA" sz="2400" dirty="0">
                <a:solidFill>
                  <a:srgbClr val="66FF33"/>
                </a:solidFill>
              </a:rPr>
              <a:t>to live a life of love and loyalty in God’s service</a:t>
            </a:r>
          </a:p>
          <a:p>
            <a:pPr marL="0" indent="0">
              <a:buNone/>
            </a:pPr>
            <a:r>
              <a:rPr lang="en-CA" dirty="0"/>
              <a:t>Thus we can </a:t>
            </a:r>
            <a:r>
              <a:rPr lang="en-CA" dirty="0">
                <a:solidFill>
                  <a:srgbClr val="66FF33"/>
                </a:solidFill>
              </a:rPr>
              <a:t>agree to disagree</a:t>
            </a:r>
            <a:r>
              <a:rPr lang="en-CA" dirty="0"/>
              <a:t>, but we will </a:t>
            </a:r>
            <a:r>
              <a:rPr lang="en-CA" dirty="0">
                <a:solidFill>
                  <a:srgbClr val="66FF33"/>
                </a:solidFill>
              </a:rPr>
              <a:t>continue to debate</a:t>
            </a:r>
            <a:r>
              <a:rPr lang="en-CA" dirty="0"/>
              <a:t> so as to </a:t>
            </a:r>
            <a:r>
              <a:rPr lang="en-CA" dirty="0">
                <a:solidFill>
                  <a:srgbClr val="66FF33"/>
                </a:solidFill>
              </a:rPr>
              <a:t>grow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1871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Using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Beware of:</a:t>
            </a:r>
          </a:p>
          <a:p>
            <a:r>
              <a:rPr lang="en-CA" dirty="0"/>
              <a:t>Literalism for: </a:t>
            </a:r>
            <a:r>
              <a:rPr lang="en-CA" dirty="0">
                <a:solidFill>
                  <a:srgbClr val="66FF33"/>
                </a:solidFill>
              </a:rPr>
              <a:t>God does use figurative language</a:t>
            </a:r>
          </a:p>
          <a:p>
            <a:r>
              <a:rPr lang="en-CA" dirty="0"/>
              <a:t>Culturalism for: </a:t>
            </a:r>
            <a:r>
              <a:rPr lang="en-CA" dirty="0">
                <a:solidFill>
                  <a:srgbClr val="66FF33"/>
                </a:solidFill>
              </a:rPr>
              <a:t>God does tell facts</a:t>
            </a:r>
          </a:p>
          <a:p>
            <a:r>
              <a:rPr lang="en-CA" dirty="0"/>
              <a:t>Fundamentalism for: </a:t>
            </a:r>
            <a:r>
              <a:rPr lang="en-CA" dirty="0">
                <a:solidFill>
                  <a:srgbClr val="66FF33"/>
                </a:solidFill>
              </a:rPr>
              <a:t>we don’t know everything</a:t>
            </a:r>
          </a:p>
          <a:p>
            <a:r>
              <a:rPr lang="en-CA" dirty="0"/>
              <a:t>Liberalism for: </a:t>
            </a:r>
            <a:r>
              <a:rPr lang="en-CA" dirty="0">
                <a:solidFill>
                  <a:srgbClr val="66FF33"/>
                </a:solidFill>
              </a:rPr>
              <a:t>we do know some things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Respect</a:t>
            </a:r>
          </a:p>
          <a:p>
            <a:r>
              <a:rPr lang="en-CA" dirty="0">
                <a:solidFill>
                  <a:srgbClr val="66FF33"/>
                </a:solidFill>
              </a:rPr>
              <a:t>Mysteries of the faith</a:t>
            </a:r>
          </a:p>
          <a:p>
            <a:r>
              <a:rPr lang="en-CA" dirty="0">
                <a:solidFill>
                  <a:srgbClr val="66FF33"/>
                </a:solidFill>
              </a:rPr>
              <a:t>Human limitations</a:t>
            </a:r>
          </a:p>
          <a:p>
            <a:r>
              <a:rPr lang="en-CA" dirty="0">
                <a:solidFill>
                  <a:srgbClr val="66FF33"/>
                </a:solidFill>
              </a:rPr>
              <a:t>Scripture interprets itself</a:t>
            </a:r>
          </a:p>
          <a:p>
            <a:pPr marL="0" indent="0" algn="r">
              <a:buNone/>
            </a:pPr>
            <a:r>
              <a:rPr lang="en-CA" i="1" dirty="0"/>
              <a:t>Next week: Creation and Science </a:t>
            </a:r>
          </a:p>
        </p:txBody>
      </p:sp>
    </p:spTree>
    <p:extLst>
      <p:ext uri="{BB962C8B-B14F-4D97-AF65-F5344CB8AC3E}">
        <p14:creationId xmlns:p14="http://schemas.microsoft.com/office/powerpoint/2010/main" val="305526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33:2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219200"/>
            <a:ext cx="7884368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By his command God made the heavens,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their starry host by his decree.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He gathered in his storehouse chambers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the waters of the deepest sea.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Let the earth revere him,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and its peoples fear him.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God spoke, and ’twas done.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He set all creation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firm on its foundation.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Praise him, everyone!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34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321B-E0DD-12A6-8156-64534DA2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Pre-confession class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D50F1-B36F-6B45-CB28-024AF55DA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– 6 week course open to </a:t>
            </a:r>
            <a:r>
              <a:rPr lang="en-US"/>
              <a:t>grade 12+ </a:t>
            </a:r>
            <a:r>
              <a:rPr lang="en-US" dirty="0"/>
              <a:t>students</a:t>
            </a:r>
          </a:p>
          <a:p>
            <a:r>
              <a:rPr lang="en-US" dirty="0"/>
              <a:t>Where/when: depends on who signs up</a:t>
            </a:r>
          </a:p>
          <a:p>
            <a:pPr lvl="1"/>
            <a:r>
              <a:rPr lang="en-US" dirty="0"/>
              <a:t>Best: right after school at Credo</a:t>
            </a:r>
          </a:p>
          <a:p>
            <a:pPr lvl="1"/>
            <a:endParaRPr lang="en-US" dirty="0"/>
          </a:p>
          <a:p>
            <a:r>
              <a:rPr lang="en-US" dirty="0"/>
              <a:t>For Willoughby Heights: if we begin first week after Christmas break profession of faith would be on March 3.</a:t>
            </a:r>
          </a:p>
          <a:p>
            <a:pPr lvl="1"/>
            <a:r>
              <a:rPr lang="en-US" dirty="0"/>
              <a:t>It’s tight but doable</a:t>
            </a:r>
          </a:p>
          <a:p>
            <a:r>
              <a:rPr lang="en-US" dirty="0"/>
              <a:t>For a more relaxed approach we can aim for profession of faith on May 5.</a:t>
            </a:r>
          </a:p>
          <a:p>
            <a:endParaRPr lang="en-US" dirty="0"/>
          </a:p>
          <a:p>
            <a:r>
              <a:rPr lang="en-US" dirty="0"/>
              <a:t>Think it over and let me know next week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6654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Creation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/>
              <a:t>Belgic Confession Article 12a,13</a:t>
            </a:r>
          </a:p>
          <a:p>
            <a:pPr algn="ctr">
              <a:buFontTx/>
              <a:buNone/>
            </a:pPr>
            <a:r>
              <a:rPr lang="en-GB" dirty="0"/>
              <a:t>Lord’s Day 9.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Jot down some personal notes for the questions and then we</a:t>
            </a:r>
            <a:r>
              <a:rPr lang="en-CA" dirty="0"/>
              <a:t>’</a:t>
            </a:r>
            <a:r>
              <a:rPr lang="en-GB" dirty="0" err="1"/>
              <a:t>ll</a:t>
            </a:r>
            <a:r>
              <a:rPr lang="en-GB" dirty="0"/>
              <a:t> discuss.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585732" name="Picture 4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588224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Evolution is </a:t>
            </a:r>
            <a:r>
              <a:rPr lang="en-CA" dirty="0">
                <a:solidFill>
                  <a:srgbClr val="66FF33"/>
                </a:solidFill>
              </a:rPr>
              <a:t>the scientific theory that one life form develops from another.</a:t>
            </a:r>
          </a:p>
          <a:p>
            <a:pPr marL="0" indent="0">
              <a:buNone/>
            </a:pPr>
            <a:r>
              <a:rPr lang="en-CA" dirty="0"/>
              <a:t>Since it was first proposed, </a:t>
            </a:r>
            <a:r>
              <a:rPr lang="en-CA" dirty="0">
                <a:solidFill>
                  <a:srgbClr val="66FF33"/>
                </a:solidFill>
              </a:rPr>
              <a:t>it has been extended to suggest that one form of existence has developed from another.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Cosmic evolution (planet earth) </a:t>
            </a:r>
          </a:p>
          <a:p>
            <a:pPr marL="0" indent="0">
              <a:buNone/>
            </a:pPr>
            <a:r>
              <a:rPr lang="en-CA" dirty="0"/>
              <a:t>   </a:t>
            </a:r>
            <a:r>
              <a:rPr lang="en-CA" dirty="0">
                <a:sym typeface="Symbol"/>
              </a:rPr>
              <a:t> </a:t>
            </a:r>
            <a:r>
              <a:rPr lang="en-CA" dirty="0"/>
              <a:t>chemical evolution (life)</a:t>
            </a:r>
          </a:p>
          <a:p>
            <a:pPr marL="0" indent="0">
              <a:buNone/>
            </a:pPr>
            <a:r>
              <a:rPr lang="en-CA" dirty="0">
                <a:sym typeface="Symbol"/>
              </a:rPr>
              <a:t>       </a:t>
            </a:r>
            <a:r>
              <a:rPr lang="en-CA" dirty="0"/>
              <a:t>biological evolution (man)</a:t>
            </a:r>
          </a:p>
        </p:txBody>
      </p:sp>
      <p:pic>
        <p:nvPicPr>
          <p:cNvPr id="595970" name="Picture 2" descr="http://library.thinkquest.org/29178/media/treeoli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8160"/>
            <a:ext cx="251329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38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Origins debate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“logic” positions are: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Intelligent Design: </a:t>
            </a:r>
          </a:p>
          <a:p>
            <a:pPr marL="400050" lvl="1" indent="0">
              <a:buNone/>
            </a:pPr>
            <a:r>
              <a:rPr lang="en-CA" dirty="0"/>
              <a:t>Observation: all that exists </a:t>
            </a:r>
            <a:r>
              <a:rPr lang="en-CA" dirty="0">
                <a:solidFill>
                  <a:srgbClr val="66FF33"/>
                </a:solidFill>
              </a:rPr>
              <a:t>is detailed and fine-tuned </a:t>
            </a:r>
          </a:p>
          <a:p>
            <a:pPr marL="400050" lvl="1" indent="0">
              <a:buNone/>
            </a:pPr>
            <a:r>
              <a:rPr lang="en-CA" dirty="0"/>
              <a:t>Thought: </a:t>
            </a:r>
            <a:r>
              <a:rPr lang="en-CA" dirty="0">
                <a:solidFill>
                  <a:srgbClr val="66FF33"/>
                </a:solidFill>
              </a:rPr>
              <a:t>this cannot be the product of chance </a:t>
            </a:r>
          </a:p>
          <a:p>
            <a:pPr marL="400050" lvl="1" indent="0">
              <a:buNone/>
            </a:pPr>
            <a:r>
              <a:rPr lang="en-CA" dirty="0"/>
              <a:t>Theory: everything </a:t>
            </a:r>
            <a:r>
              <a:rPr lang="en-CA" dirty="0">
                <a:solidFill>
                  <a:srgbClr val="66FF33"/>
                </a:solidFill>
              </a:rPr>
              <a:t>has a designer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Evolutionism: </a:t>
            </a:r>
          </a:p>
          <a:p>
            <a:pPr marL="400050" lvl="1" indent="0">
              <a:buNone/>
            </a:pPr>
            <a:r>
              <a:rPr lang="en-CA" dirty="0"/>
              <a:t>Observation: all that exists </a:t>
            </a:r>
            <a:r>
              <a:rPr lang="en-CA" dirty="0">
                <a:solidFill>
                  <a:srgbClr val="66FF33"/>
                </a:solidFill>
              </a:rPr>
              <a:t>shows similarities</a:t>
            </a:r>
          </a:p>
          <a:p>
            <a:pPr marL="400050" lvl="1" indent="0">
              <a:buNone/>
            </a:pPr>
            <a:r>
              <a:rPr lang="en-CA" dirty="0"/>
              <a:t>Thought: </a:t>
            </a:r>
            <a:r>
              <a:rPr lang="en-CA" dirty="0">
                <a:solidFill>
                  <a:srgbClr val="66FF33"/>
                </a:solidFill>
              </a:rPr>
              <a:t>with enough time chance can produce this</a:t>
            </a:r>
          </a:p>
          <a:p>
            <a:pPr marL="400050" lvl="1" indent="0">
              <a:buNone/>
            </a:pPr>
            <a:r>
              <a:rPr lang="en-CA" dirty="0"/>
              <a:t>Theory: everything</a:t>
            </a:r>
            <a:r>
              <a:rPr lang="en-CA" dirty="0">
                <a:solidFill>
                  <a:srgbClr val="66FF33"/>
                </a:solidFill>
              </a:rPr>
              <a:t> evolved from a common origin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37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spectrum for Christians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32040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 err="1">
                <a:solidFill>
                  <a:srgbClr val="66FF33"/>
                </a:solidFill>
              </a:rPr>
              <a:t>Geocentrism</a:t>
            </a: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Young Earth Creationism		</a:t>
            </a:r>
          </a:p>
          <a:p>
            <a:pPr marL="0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	</a:t>
            </a:r>
          </a:p>
          <a:p>
            <a:pPr marL="0" indent="0">
              <a:buNone/>
            </a:pPr>
            <a:r>
              <a:rPr lang="en-CA" sz="2400" dirty="0">
                <a:solidFill>
                  <a:srgbClr val="FF0000"/>
                </a:solidFill>
              </a:rPr>
              <a:t>			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Old Earth Creationism</a:t>
            </a: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Evolutionary Creationism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	- aka theistic evolution	</a:t>
            </a:r>
          </a:p>
        </p:txBody>
      </p:sp>
      <p:pic>
        <p:nvPicPr>
          <p:cNvPr id="1026" name="Picture 2" descr="Image result for geocentris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0"/>
          <a:stretch/>
        </p:blipFill>
        <p:spPr bwMode="auto">
          <a:xfrm>
            <a:off x="7204371" y="956693"/>
            <a:ext cx="1726170" cy="20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geocentris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4"/>
          <a:stretch/>
        </p:blipFill>
        <p:spPr bwMode="auto">
          <a:xfrm>
            <a:off x="5220072" y="980728"/>
            <a:ext cx="1681459" cy="19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library.thinkquest.org/29178/media/treeol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94" y="4929183"/>
            <a:ext cx="1224027" cy="19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168" y="3290887"/>
            <a:ext cx="3696072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8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spectrum for Christians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32040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 err="1">
                <a:solidFill>
                  <a:srgbClr val="66FF33"/>
                </a:solidFill>
              </a:rPr>
              <a:t>Geocentrism</a:t>
            </a: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Young Earth Creationism	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				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Old Earth Creationism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Evolutionary Creationism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	- </a:t>
            </a:r>
            <a:r>
              <a:rPr lang="en-CA" dirty="0"/>
              <a:t>aka</a:t>
            </a:r>
            <a:r>
              <a:rPr lang="en-CA" dirty="0">
                <a:solidFill>
                  <a:srgbClr val="66FF33"/>
                </a:solidFill>
              </a:rPr>
              <a:t> theistic evolution	</a:t>
            </a:r>
          </a:p>
        </p:txBody>
      </p:sp>
      <p:sp>
        <p:nvSpPr>
          <p:cNvPr id="4" name="Right Brace 3"/>
          <p:cNvSpPr/>
          <p:nvPr/>
        </p:nvSpPr>
        <p:spPr bwMode="auto">
          <a:xfrm>
            <a:off x="4932040" y="1340768"/>
            <a:ext cx="576064" cy="2448272"/>
          </a:xfrm>
          <a:prstGeom prst="rightBrace">
            <a:avLst>
              <a:gd name="adj1" fmla="val 8333"/>
              <a:gd name="adj2" fmla="val 39308"/>
            </a:avLst>
          </a:prstGeom>
          <a:noFill/>
          <a:ln w="57150">
            <a:solidFill>
              <a:srgbClr val="FF9900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4981569" y="4437112"/>
            <a:ext cx="576064" cy="1008112"/>
          </a:xfrm>
          <a:prstGeom prst="rightBrace">
            <a:avLst>
              <a:gd name="adj1" fmla="val 8333"/>
              <a:gd name="adj2" fmla="val 48167"/>
            </a:avLst>
          </a:prstGeom>
          <a:noFill/>
          <a:ln w="57150">
            <a:solidFill>
              <a:srgbClr val="FF9900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629457" y="1988840"/>
            <a:ext cx="340703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CA" kern="0" dirty="0" err="1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Concordist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CA" sz="18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CA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Bible &amp; science </a:t>
            </a:r>
            <a:r>
              <a:rPr lang="en-CA" sz="16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agree)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sz="1800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CA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CA" kern="0" dirty="0" err="1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concordist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CA" sz="18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CA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Bible &amp; science </a:t>
            </a:r>
            <a:r>
              <a:rPr lang="en-CA" sz="16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not agree)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81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Geocentrism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earth is the centre of the universe</a:t>
            </a:r>
          </a:p>
          <a:p>
            <a:r>
              <a:rPr lang="en-CA" dirty="0"/>
              <a:t>Usually: the earth is flat, </a:t>
            </a:r>
            <a:r>
              <a:rPr lang="en-CA" dirty="0" err="1"/>
              <a:t>som</a:t>
            </a:r>
            <a:r>
              <a:rPr lang="en-CA" dirty="0"/>
              <a:t> the earth is a ball</a:t>
            </a:r>
          </a:p>
          <a:p>
            <a:r>
              <a:rPr lang="en-CA" dirty="0"/>
              <a:t>Creation in 6 days of 24 hours</a:t>
            </a:r>
          </a:p>
          <a:p>
            <a:r>
              <a:rPr lang="en-CA" dirty="0"/>
              <a:t>All today’s species come from Noah’s ark</a:t>
            </a:r>
          </a:p>
          <a:p>
            <a:r>
              <a:rPr lang="en-CA" dirty="0"/>
              <a:t>Global flood</a:t>
            </a:r>
          </a:p>
          <a:p>
            <a:endParaRPr lang="en-CA" dirty="0"/>
          </a:p>
          <a:p>
            <a:r>
              <a:rPr lang="en-CA" dirty="0"/>
              <a:t>Always a position held in the church</a:t>
            </a:r>
          </a:p>
          <a:p>
            <a:endParaRPr lang="en-CA" dirty="0"/>
          </a:p>
          <a:p>
            <a:r>
              <a:rPr lang="en-CA" sz="2400" i="1" dirty="0"/>
              <a:t>Flat Earth Society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72091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5773</TotalTime>
  <Words>723</Words>
  <Application>Microsoft Office PowerPoint</Application>
  <PresentationFormat>On-screen Show (4:3)</PresentationFormat>
  <Paragraphs>155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Comic Sans MS</vt:lpstr>
      <vt:lpstr>Symbol</vt:lpstr>
      <vt:lpstr>Times New Roman</vt:lpstr>
      <vt:lpstr>1_Office Theme</vt:lpstr>
      <vt:lpstr>Catechism Defending the Faith </vt:lpstr>
      <vt:lpstr>Psalm 33:2</vt:lpstr>
      <vt:lpstr>Pre-confession class</vt:lpstr>
      <vt:lpstr>Creation</vt:lpstr>
      <vt:lpstr>Evolution</vt:lpstr>
      <vt:lpstr>The Origins debate</vt:lpstr>
      <vt:lpstr>The spectrum for Christians</vt:lpstr>
      <vt:lpstr>The spectrum for Christians</vt:lpstr>
      <vt:lpstr>Geocentrism</vt:lpstr>
      <vt:lpstr>Young Earth Creationism (YEC)</vt:lpstr>
      <vt:lpstr>Old Earth Creationism (OEC)</vt:lpstr>
      <vt:lpstr>Evolutionary Creationism</vt:lpstr>
      <vt:lpstr>Salvation Issue ? (2:48)</vt:lpstr>
      <vt:lpstr>Salvation Issue?</vt:lpstr>
      <vt:lpstr>Using Scripture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172</cp:revision>
  <cp:lastPrinted>2010-02-17T18:40:48Z</cp:lastPrinted>
  <dcterms:created xsi:type="dcterms:W3CDTF">2008-08-14T09:20:46Z</dcterms:created>
  <dcterms:modified xsi:type="dcterms:W3CDTF">2025-12-16T02:41:01Z</dcterms:modified>
</cp:coreProperties>
</file>