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447" r:id="rId2"/>
    <p:sldId id="458" r:id="rId3"/>
    <p:sldId id="449" r:id="rId4"/>
    <p:sldId id="450" r:id="rId5"/>
    <p:sldId id="451" r:id="rId6"/>
    <p:sldId id="455" r:id="rId7"/>
    <p:sldId id="456" r:id="rId8"/>
    <p:sldId id="457" r:id="rId9"/>
    <p:sldId id="459" r:id="rId10"/>
    <p:sldId id="462" r:id="rId11"/>
    <p:sldId id="460" r:id="rId12"/>
    <p:sldId id="461" r:id="rId13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FF9900"/>
    <a:srgbClr val="FF0000"/>
    <a:srgbClr val="0066CC"/>
    <a:srgbClr val="3399FF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AA4A01C-3370-4FDD-8453-D54F12BBB4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92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2100" y="533400"/>
            <a:ext cx="3484563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67E83F7-C74B-4A3E-AE31-5995C1C47E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35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49791-5EB5-488C-8625-54EC57EFC8CC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6:20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44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58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66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44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328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49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835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0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1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83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0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91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536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15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814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03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532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30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77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7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0346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Defending the Faith </a:t>
            </a:r>
            <a:br>
              <a:rPr lang="en-GB" dirty="0"/>
            </a:br>
            <a:endParaRPr lang="en-GB" dirty="0"/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13</a:t>
            </a:r>
          </a:p>
          <a:p>
            <a:r>
              <a:rPr lang="en-GB" dirty="0"/>
              <a:t>Creation (2)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Gaining or Losing Information </a:t>
            </a:r>
            <a:r>
              <a:rPr lang="en-CA" sz="2000" dirty="0"/>
              <a:t>(6:20)</a:t>
            </a:r>
            <a:endParaRPr lang="en-CA" dirty="0"/>
          </a:p>
        </p:txBody>
      </p:sp>
      <p:pic>
        <p:nvPicPr>
          <p:cNvPr id="4" name="J Lisle - do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5790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Faith in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66FF33"/>
                </a:solidFill>
              </a:rPr>
              <a:t>Science observes present realities</a:t>
            </a:r>
          </a:p>
          <a:p>
            <a:r>
              <a:rPr lang="en-CA" dirty="0">
                <a:solidFill>
                  <a:srgbClr val="66FF33"/>
                </a:solidFill>
              </a:rPr>
              <a:t>Science uses logic to theorize about the future and the past</a:t>
            </a:r>
          </a:p>
          <a:p>
            <a:pPr lvl="1"/>
            <a:r>
              <a:rPr lang="en-CA" dirty="0"/>
              <a:t>The movement is from ‘hypothesis’ to ‘theory’</a:t>
            </a:r>
          </a:p>
          <a:p>
            <a:pPr lvl="1"/>
            <a:r>
              <a:rPr lang="en-CA" dirty="0"/>
              <a:t>A ‘hypothesis’ is a possible explanation</a:t>
            </a:r>
          </a:p>
          <a:p>
            <a:pPr lvl="1"/>
            <a:r>
              <a:rPr lang="en-CA" dirty="0"/>
              <a:t>A ‘theory’ is an explanation that has been tested thoroughly and withstood tests</a:t>
            </a:r>
          </a:p>
          <a:p>
            <a:r>
              <a:rPr lang="en-CA" dirty="0">
                <a:solidFill>
                  <a:srgbClr val="66FF33"/>
                </a:solidFill>
              </a:rPr>
              <a:t>Science thus assumes continuity</a:t>
            </a:r>
          </a:p>
          <a:p>
            <a:pPr lvl="1"/>
            <a:r>
              <a:rPr lang="en-CA" dirty="0"/>
              <a:t>But can science reach beyond a divine creative moment?</a:t>
            </a:r>
          </a:p>
          <a:p>
            <a:pPr lvl="2"/>
            <a:r>
              <a:rPr lang="en-CA" dirty="0"/>
              <a:t>e.g. Can science tell us what the world looked like before the flood?</a:t>
            </a:r>
          </a:p>
          <a:p>
            <a:pPr lvl="2"/>
            <a:r>
              <a:rPr lang="en-CA" dirty="0"/>
              <a:t>.</a:t>
            </a:r>
            <a:r>
              <a:rPr lang="en-CA" dirty="0" err="1"/>
              <a:t>e.g</a:t>
            </a:r>
            <a:r>
              <a:rPr lang="en-CA" dirty="0"/>
              <a:t> Can science tell us what our bodies will look like in the new creation (cf. 1Cor 15:35-53)</a:t>
            </a:r>
          </a:p>
        </p:txBody>
      </p:sp>
    </p:spTree>
    <p:extLst>
      <p:ext uri="{BB962C8B-B14F-4D97-AF65-F5344CB8AC3E}">
        <p14:creationId xmlns:p14="http://schemas.microsoft.com/office/powerpoint/2010/main" val="214210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Science and Revelation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are creatures, limited in our abilities</a:t>
            </a:r>
          </a:p>
          <a:p>
            <a:pPr lvl="1"/>
            <a:r>
              <a:rPr lang="en-CA" dirty="0"/>
              <a:t>We are sinful, skewed in our intentions and thoughts</a:t>
            </a:r>
          </a:p>
          <a:p>
            <a:pPr lvl="1"/>
            <a:endParaRPr lang="en-CA" dirty="0"/>
          </a:p>
          <a:p>
            <a:r>
              <a:rPr lang="en-CA" dirty="0"/>
              <a:t>Revelation is </a:t>
            </a:r>
            <a:r>
              <a:rPr lang="en-CA" dirty="0">
                <a:solidFill>
                  <a:srgbClr val="66FF33"/>
                </a:solidFill>
              </a:rPr>
              <a:t>a divine activity</a:t>
            </a:r>
          </a:p>
          <a:p>
            <a:pPr lvl="1"/>
            <a:r>
              <a:rPr lang="en-CA" dirty="0"/>
              <a:t>God is creator, all-knowing</a:t>
            </a:r>
          </a:p>
          <a:p>
            <a:pPr lvl="1"/>
            <a:r>
              <a:rPr lang="en-CA" dirty="0"/>
              <a:t>God is perfect, all-good</a:t>
            </a:r>
          </a:p>
          <a:p>
            <a:pPr lvl="1"/>
            <a:endParaRPr lang="en-CA" dirty="0"/>
          </a:p>
          <a:p>
            <a:r>
              <a:rPr lang="en-CA" dirty="0"/>
              <a:t>Believing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need </a:t>
            </a:r>
            <a:r>
              <a:rPr lang="en-CA" dirty="0">
                <a:solidFill>
                  <a:srgbClr val="66FF33"/>
                </a:solidFill>
              </a:rPr>
              <a:t>the Spirit </a:t>
            </a:r>
            <a:r>
              <a:rPr lang="en-CA" dirty="0"/>
              <a:t>to understand God’s revelation</a:t>
            </a:r>
          </a:p>
          <a:p>
            <a:pPr lvl="1"/>
            <a:r>
              <a:rPr lang="en-CA" dirty="0"/>
              <a:t>We do well to be </a:t>
            </a:r>
            <a:r>
              <a:rPr lang="en-CA" dirty="0">
                <a:solidFill>
                  <a:srgbClr val="66FF33"/>
                </a:solidFill>
              </a:rPr>
              <a:t>humble</a:t>
            </a:r>
          </a:p>
        </p:txBody>
      </p:sp>
    </p:spTree>
    <p:extLst>
      <p:ext uri="{BB962C8B-B14F-4D97-AF65-F5344CB8AC3E}">
        <p14:creationId xmlns:p14="http://schemas.microsoft.com/office/powerpoint/2010/main" val="179571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8:1,5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219200"/>
            <a:ext cx="8316416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 </a:t>
            </a:r>
            <a:r>
              <a:rPr lang="en-US" cap="small" dirty="0"/>
              <a:t>Lord,</a:t>
            </a:r>
            <a:r>
              <a:rPr lang="en-US" dirty="0"/>
              <a:t> our Lord, </a:t>
            </a:r>
            <a:r>
              <a:rPr lang="en-GB" dirty="0"/>
              <a:t>you</a:t>
            </a:r>
            <a:r>
              <a:rPr lang="en-US" dirty="0" err="1"/>
              <a:t>rs</a:t>
            </a:r>
            <a:r>
              <a:rPr lang="en-US" dirty="0"/>
              <a:t> be all adoration.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How glorious is </a:t>
            </a:r>
            <a:r>
              <a:rPr lang="en-GB" dirty="0"/>
              <a:t>you</a:t>
            </a:r>
            <a:r>
              <a:rPr lang="en-US" dirty="0"/>
              <a:t>r name in all creation!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You have displayed </a:t>
            </a:r>
            <a:r>
              <a:rPr lang="en-GB" dirty="0"/>
              <a:t>you</a:t>
            </a:r>
            <a:r>
              <a:rPr lang="en-US" dirty="0"/>
              <a:t>r majesty on high;</a:t>
            </a:r>
            <a:endParaRPr lang="en-CA" dirty="0"/>
          </a:p>
          <a:p>
            <a:pPr marL="0" indent="0">
              <a:buNone/>
            </a:pPr>
            <a:r>
              <a:rPr lang="en-GB" dirty="0"/>
              <a:t>you</a:t>
            </a:r>
            <a:r>
              <a:rPr lang="en-US" dirty="0"/>
              <a:t>r glory reaches far above the sky</a:t>
            </a:r>
            <a:r>
              <a:rPr lang="en-US" b="1" dirty="0"/>
              <a:t>.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You have appointed man as lord and master</a:t>
            </a:r>
          </a:p>
          <a:p>
            <a:pPr marL="0" indent="0">
              <a:buNone/>
            </a:pPr>
            <a:r>
              <a:rPr lang="en-US" dirty="0"/>
              <a:t>of bird and beast in forest, field, and pasture;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of all the fish and creatures of the sea.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O </a:t>
            </a:r>
            <a:r>
              <a:rPr lang="en-US" cap="small" dirty="0"/>
              <a:t>Lord, </a:t>
            </a:r>
            <a:r>
              <a:rPr lang="en-US" dirty="0"/>
              <a:t>how great is </a:t>
            </a:r>
            <a:r>
              <a:rPr lang="en-GB" dirty="0"/>
              <a:t>you</a:t>
            </a:r>
            <a:r>
              <a:rPr lang="en-US" dirty="0"/>
              <a:t>r name’s majesty!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882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Creation: when and how long?</a:t>
            </a:r>
          </a:p>
        </p:txBody>
      </p:sp>
      <p:sp>
        <p:nvSpPr>
          <p:cNvPr id="586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appearance of all things around us as understood by the theory of evolution </a:t>
            </a:r>
            <a:r>
              <a:rPr lang="en-GB" dirty="0">
                <a:solidFill>
                  <a:srgbClr val="66FF33"/>
                </a:solidFill>
              </a:rPr>
              <a:t>suggests that things are much older than the Bible suggests, and also took much longer to come into existence.</a:t>
            </a: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Some people figure it is possible to be an evolutionist and a Bible-believing Christian at the same time.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Until recently this was called “theistic evolution”. Today it is called “evolutionary creationism”.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Creation: when and how long?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Bible is clear </a:t>
            </a:r>
            <a:r>
              <a:rPr lang="en-GB" dirty="0">
                <a:solidFill>
                  <a:srgbClr val="66FF33"/>
                </a:solidFill>
              </a:rPr>
              <a:t>on how long it took God to create.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587780" name="AutoShape 4"/>
          <p:cNvSpPr>
            <a:spLocks noChangeArrowheads="1"/>
          </p:cNvSpPr>
          <p:nvPr/>
        </p:nvSpPr>
        <p:spPr bwMode="auto">
          <a:xfrm>
            <a:off x="152400" y="2057400"/>
            <a:ext cx="8534400" cy="2235200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sz="2400" i="1" dirty="0">
                <a:solidFill>
                  <a:schemeClr val="bg1"/>
                </a:solidFill>
              </a:rPr>
              <a:t>Six days you shall labour, and do all your work, but the seventh day is a Sabbath … For in six days the LORD made the heavens and the earth, the sea, and all that is in them, but he rested on the seventh day.</a:t>
            </a:r>
            <a:endParaRPr lang="en-US" sz="2400" i="1" dirty="0">
              <a:solidFill>
                <a:schemeClr val="bg1"/>
              </a:solidFill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Exodus 20:9-11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347864" y="2636912"/>
            <a:ext cx="136815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" name="Rectangle: Rounded Corners 2"/>
          <p:cNvSpPr/>
          <p:nvPr/>
        </p:nvSpPr>
        <p:spPr bwMode="auto">
          <a:xfrm>
            <a:off x="3347864" y="2636912"/>
            <a:ext cx="1368152" cy="432048"/>
          </a:xfrm>
          <a:prstGeom prst="round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80" grpId="0" animBg="1" autoUpdateAnimBg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Creation: when and how long?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400" dirty="0"/>
              <a:t>The Bible is not completely clear </a:t>
            </a:r>
            <a:r>
              <a:rPr lang="en-GB" sz="2400" dirty="0">
                <a:solidFill>
                  <a:srgbClr val="66FF33"/>
                </a:solidFill>
              </a:rPr>
              <a:t>on how long ago this was.</a:t>
            </a:r>
            <a:r>
              <a:rPr lang="en-GB" sz="2400" dirty="0"/>
              <a:t> The genealogy in Genesis 5 is shorter than the one in Luke 3. (Compare Gen 5:24; 1 </a:t>
            </a:r>
            <a:r>
              <a:rPr lang="en-GB" sz="2400" dirty="0" err="1"/>
              <a:t>Chron</a:t>
            </a:r>
            <a:r>
              <a:rPr lang="en-GB" sz="2400" dirty="0"/>
              <a:t> 1:18, Luke 3:35). Also “to become the father of” could mean “to become the great-great grandfather of”. (Matt. 1:8 &amp; 1Chr. 3:10-12).</a:t>
            </a:r>
          </a:p>
          <a:p>
            <a:pPr>
              <a:buFontTx/>
              <a:buNone/>
            </a:pPr>
            <a:r>
              <a:rPr lang="en-GB" sz="2400" dirty="0"/>
              <a:t>This suggests that it might be wrong to simply do the math and say: creation was about 6000 years BC.</a:t>
            </a:r>
          </a:p>
          <a:p>
            <a:pPr>
              <a:buFontTx/>
              <a:buNone/>
            </a:pPr>
            <a:r>
              <a:rPr lang="en-GB" sz="2400" dirty="0"/>
              <a:t>However, the suggestion that the earth </a:t>
            </a:r>
            <a:br>
              <a:rPr lang="en-GB" sz="2400" dirty="0"/>
            </a:br>
            <a:r>
              <a:rPr lang="en-GB" sz="2400" dirty="0"/>
              <a:t>has existed for millions or billions of </a:t>
            </a:r>
            <a:br>
              <a:rPr lang="en-GB" sz="2400" dirty="0"/>
            </a:br>
            <a:r>
              <a:rPr lang="en-GB" sz="2400" dirty="0"/>
              <a:t>years without humans on it, is </a:t>
            </a:r>
            <a:r>
              <a:rPr lang="en-GB" sz="2400" dirty="0">
                <a:solidFill>
                  <a:srgbClr val="66FF33"/>
                </a:solidFill>
              </a:rPr>
              <a:t>wrong. </a:t>
            </a:r>
            <a:br>
              <a:rPr lang="en-GB" sz="2400" dirty="0">
                <a:solidFill>
                  <a:srgbClr val="66FF33"/>
                </a:solidFill>
              </a:rPr>
            </a:br>
            <a:r>
              <a:rPr lang="en-GB" sz="2400" dirty="0">
                <a:solidFill>
                  <a:srgbClr val="66FF33"/>
                </a:solidFill>
              </a:rPr>
              <a:t>All the kinds that exist today, existed already </a:t>
            </a:r>
            <a:br>
              <a:rPr lang="en-GB" sz="2400" dirty="0">
                <a:solidFill>
                  <a:srgbClr val="66FF33"/>
                </a:solidFill>
              </a:rPr>
            </a:br>
            <a:r>
              <a:rPr lang="en-GB" sz="2400" dirty="0">
                <a:solidFill>
                  <a:srgbClr val="66FF33"/>
                </a:solidFill>
              </a:rPr>
              <a:t>on the 7</a:t>
            </a:r>
            <a:r>
              <a:rPr lang="en-GB" sz="2400" baseline="30000" dirty="0">
                <a:solidFill>
                  <a:srgbClr val="66FF33"/>
                </a:solidFill>
              </a:rPr>
              <a:t>th</a:t>
            </a:r>
            <a:r>
              <a:rPr lang="en-GB" sz="2400" dirty="0">
                <a:solidFill>
                  <a:srgbClr val="66FF33"/>
                </a:solidFill>
              </a:rPr>
              <a:t> day. </a:t>
            </a:r>
          </a:p>
          <a:p>
            <a:pPr>
              <a:buFontTx/>
              <a:buNone/>
            </a:pPr>
            <a:r>
              <a:rPr lang="en-GB" sz="2400" dirty="0"/>
              <a:t>Mind you, </a:t>
            </a:r>
            <a:r>
              <a:rPr lang="en-GB" sz="2400" dirty="0">
                <a:solidFill>
                  <a:srgbClr val="66FF33"/>
                </a:solidFill>
              </a:rPr>
              <a:t>not everything that existed then still exists today!</a:t>
            </a:r>
            <a:r>
              <a:rPr lang="en-GB" sz="2400" dirty="0"/>
              <a:t> </a:t>
            </a:r>
          </a:p>
        </p:txBody>
      </p:sp>
      <p:pic>
        <p:nvPicPr>
          <p:cNvPr id="589830" name="Picture 6" descr="http://www.wordinfo.info/words/images/Dodo-bi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49080"/>
            <a:ext cx="1965598" cy="16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old?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Who would Adam have looked like more on day 8?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How old was the orange tree from which Eve picked an orange on day 9? How many growth rings would the orange tree have had?</a:t>
            </a:r>
          </a:p>
          <a:p>
            <a:pPr>
              <a:buFontTx/>
              <a:buNone/>
            </a:pPr>
            <a:r>
              <a:rPr lang="en-GB" dirty="0"/>
              <a:t>How about a 300 foot redwood or a 200 foot cedar?</a:t>
            </a:r>
          </a:p>
        </p:txBody>
      </p:sp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7387" r="9224" b="18561"/>
          <a:stretch>
            <a:fillRect/>
          </a:stretch>
        </p:blipFill>
        <p:spPr bwMode="auto">
          <a:xfrm>
            <a:off x="990600" y="1752600"/>
            <a:ext cx="200501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14201" r="17552"/>
          <a:stretch>
            <a:fillRect/>
          </a:stretch>
        </p:blipFill>
        <p:spPr bwMode="auto">
          <a:xfrm>
            <a:off x="5334000" y="1752600"/>
            <a:ext cx="1676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old?</a:t>
            </a:r>
          </a:p>
        </p:txBody>
      </p:sp>
      <p:sp>
        <p:nvSpPr>
          <p:cNvPr id="594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i="1" dirty="0"/>
              <a:t>Would there have been coal deposits for Adam to find?</a:t>
            </a:r>
          </a:p>
          <a:p>
            <a:pPr>
              <a:buFontTx/>
              <a:buNone/>
            </a:pPr>
            <a:r>
              <a:rPr lang="en-GB" i="1" dirty="0"/>
              <a:t>Would there have been fossils in the coal deposits?</a:t>
            </a:r>
          </a:p>
          <a:p>
            <a:pPr>
              <a:buFontTx/>
              <a:buNone/>
            </a:pPr>
            <a:r>
              <a:rPr lang="en-GB" i="1" dirty="0"/>
              <a:t>How old would the mountains have appeared?</a:t>
            </a:r>
          </a:p>
          <a:p>
            <a:pPr>
              <a:buFontTx/>
              <a:buNone/>
            </a:pPr>
            <a:r>
              <a:rPr lang="en-GB" i="1" dirty="0"/>
              <a:t>What about the stars, those that are millions of light years away?</a:t>
            </a:r>
          </a:p>
          <a:p>
            <a:pPr>
              <a:buFontTx/>
              <a:buNone/>
            </a:pPr>
            <a:r>
              <a:rPr lang="en-GB" dirty="0"/>
              <a:t>God created all things with age. </a:t>
            </a:r>
            <a:r>
              <a:rPr lang="en-GB" dirty="0">
                <a:solidFill>
                  <a:srgbClr val="66FF33"/>
                </a:solidFill>
              </a:rPr>
              <a:t>So could God have created a history that never happened?</a:t>
            </a:r>
          </a:p>
          <a:p>
            <a:pPr>
              <a:buFontTx/>
              <a:buNone/>
            </a:pPr>
            <a:r>
              <a:rPr lang="en-GB" dirty="0"/>
              <a:t>Richard Dawkins figures if He did, God is a deceiver.</a:t>
            </a:r>
          </a:p>
          <a:p>
            <a:pPr>
              <a:buFontTx/>
              <a:buNone/>
            </a:pPr>
            <a:r>
              <a:rPr lang="en-GB" dirty="0"/>
              <a:t>But God is not a deceiver if He told us He did.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history that never happened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If God did indeed create a history that never happened, then the observations of science could be okay.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Note:</a:t>
            </a:r>
          </a:p>
          <a:p>
            <a:r>
              <a:rPr lang="en-CA" dirty="0"/>
              <a:t>Not “the universe is 14 billion years old” but “the universe appears 14 billion years old”</a:t>
            </a:r>
          </a:p>
          <a:p>
            <a:r>
              <a:rPr lang="en-CA" dirty="0"/>
              <a:t>New creation moments ?</a:t>
            </a:r>
          </a:p>
          <a:p>
            <a:r>
              <a:rPr lang="en-CA" dirty="0"/>
              <a:t>Distinguish between “observations” and “hypotheses” and “theories”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5403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Moments of divine 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God created </a:t>
            </a:r>
            <a:r>
              <a:rPr lang="en-CA" dirty="0">
                <a:solidFill>
                  <a:srgbClr val="66FF33"/>
                </a:solidFill>
              </a:rPr>
              <a:t>in the beginning (Genesis 1)</a:t>
            </a:r>
          </a:p>
          <a:p>
            <a:pPr marL="0" indent="0">
              <a:buNone/>
            </a:pPr>
            <a:r>
              <a:rPr lang="en-CA" dirty="0"/>
              <a:t>God will create </a:t>
            </a:r>
            <a:r>
              <a:rPr lang="en-CA" dirty="0">
                <a:solidFill>
                  <a:srgbClr val="66FF33"/>
                </a:solidFill>
              </a:rPr>
              <a:t>when Christ returns (Revelation 21)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/>
              <a:t>One might consider </a:t>
            </a:r>
            <a:r>
              <a:rPr lang="en-CA" dirty="0">
                <a:solidFill>
                  <a:srgbClr val="66FF33"/>
                </a:solidFill>
              </a:rPr>
              <a:t>some miracles acts of creation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The bush that did not burn (Exodus 3)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Changing water into wine (John 3)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/>
              <a:t>Did God create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When He cursed creation because of sin (Genesis 3)?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When He sent the Flood upon the earth (Genesis 6-8)?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When He confused the languages (Genesis 11)?</a:t>
            </a:r>
          </a:p>
          <a:p>
            <a:pPr marL="400050" lvl="1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40005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01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5705</TotalTime>
  <Words>870</Words>
  <Application>Microsoft Office PowerPoint</Application>
  <PresentationFormat>On-screen Show (4:3)</PresentationFormat>
  <Paragraphs>103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Times New Roman</vt:lpstr>
      <vt:lpstr>1_Office Theme</vt:lpstr>
      <vt:lpstr>Catechism Defending the Faith  </vt:lpstr>
      <vt:lpstr>Psalm 8:1,5</vt:lpstr>
      <vt:lpstr>Creation: when and how long?</vt:lpstr>
      <vt:lpstr>Creation: when and how long?</vt:lpstr>
      <vt:lpstr>Creation: when and how long?</vt:lpstr>
      <vt:lpstr>How old?</vt:lpstr>
      <vt:lpstr>How old?</vt:lpstr>
      <vt:lpstr>A history that never happened</vt:lpstr>
      <vt:lpstr>Moments of divine creation</vt:lpstr>
      <vt:lpstr>Gaining or Losing Information (6:20)</vt:lpstr>
      <vt:lpstr>Faith in science?</vt:lpstr>
      <vt:lpstr>Science and Revelation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167</cp:revision>
  <cp:lastPrinted>2012-12-04T16:15:33Z</cp:lastPrinted>
  <dcterms:created xsi:type="dcterms:W3CDTF">2008-08-14T09:20:46Z</dcterms:created>
  <dcterms:modified xsi:type="dcterms:W3CDTF">2026-01-01T03:50:43Z</dcterms:modified>
</cp:coreProperties>
</file>