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447" r:id="rId2"/>
    <p:sldId id="462" r:id="rId3"/>
    <p:sldId id="465" r:id="rId4"/>
    <p:sldId id="468" r:id="rId5"/>
    <p:sldId id="466" r:id="rId6"/>
    <p:sldId id="456" r:id="rId7"/>
    <p:sldId id="458" r:id="rId8"/>
    <p:sldId id="459" r:id="rId9"/>
    <p:sldId id="469" r:id="rId10"/>
    <p:sldId id="460" r:id="rId11"/>
    <p:sldId id="461" r:id="rId12"/>
    <p:sldId id="470" r:id="rId13"/>
  </p:sldIdLst>
  <p:sldSz cx="9144000" cy="6858000" type="screen4x3"/>
  <p:notesSz cx="9167813" cy="6950075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9">
          <p15:clr>
            <a:srgbClr val="A4A3A4"/>
          </p15:clr>
        </p15:guide>
        <p15:guide id="2" pos="28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0000"/>
    <a:srgbClr val="0066CC"/>
    <a:srgbClr val="0000FF"/>
    <a:srgbClr val="3399FF"/>
    <a:srgbClr val="FF6600"/>
    <a:srgbClr val="FF99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189"/>
        <p:guide pos="288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60CF4CB-3BB4-4804-8244-B20A065B90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378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32100" y="533400"/>
            <a:ext cx="3484563" cy="2613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3404" y="3305949"/>
            <a:ext cx="6675877" cy="31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95A12B-6578-4DE8-BD2F-0A280DBB9F4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866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4C4EDC-C5C1-44CD-83BC-14C31D48E88A}" type="slidenum">
              <a:rPr lang="en-GB"/>
              <a:pPr/>
              <a:t>1</a:t>
            </a:fld>
            <a:endParaRPr lang="en-GB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600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131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46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23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15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1:16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939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462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663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522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277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2:12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037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498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146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416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520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66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537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23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104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40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07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310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6396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</a:t>
            </a:r>
            <a:br>
              <a:rPr lang="en-GB" dirty="0"/>
            </a:br>
            <a:r>
              <a:rPr lang="en-GB" dirty="0"/>
              <a:t>Defending the Faith 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70866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14b</a:t>
            </a:r>
          </a:p>
          <a:p>
            <a:r>
              <a:rPr lang="en-GB" dirty="0"/>
              <a:t>Providence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why question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People feel the urge </a:t>
            </a:r>
            <a:r>
              <a:rPr lang="en-US" dirty="0">
                <a:solidFill>
                  <a:srgbClr val="66FF33"/>
                </a:solidFill>
              </a:rPr>
              <a:t>to ask the why question.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66FF33"/>
                </a:solidFill>
              </a:rPr>
              <a:t>Even Jesus did: “</a:t>
            </a:r>
            <a:r>
              <a:rPr lang="en-US" u="sng" dirty="0">
                <a:solidFill>
                  <a:srgbClr val="66FF33"/>
                </a:solidFill>
              </a:rPr>
              <a:t>Why </a:t>
            </a:r>
            <a:r>
              <a:rPr lang="en-US" dirty="0">
                <a:solidFill>
                  <a:srgbClr val="66FF33"/>
                </a:solidFill>
              </a:rPr>
              <a:t>have You forsaken Me?”</a:t>
            </a:r>
          </a:p>
          <a:p>
            <a:pPr>
              <a:buFontTx/>
              <a:buNone/>
            </a:pPr>
            <a:endParaRPr lang="en-US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r>
              <a:rPr lang="en-US" dirty="0"/>
              <a:t>Some will say: we can ask the why question in the sense of “</a:t>
            </a:r>
            <a:r>
              <a:rPr lang="en-US" dirty="0">
                <a:solidFill>
                  <a:srgbClr val="66FF33"/>
                </a:solidFill>
              </a:rPr>
              <a:t>whereto</a:t>
            </a:r>
            <a:r>
              <a:rPr lang="en-US" dirty="0"/>
              <a:t>”, not in the sense of “</a:t>
            </a:r>
            <a:r>
              <a:rPr lang="en-US" dirty="0">
                <a:solidFill>
                  <a:srgbClr val="66FF33"/>
                </a:solidFill>
              </a:rPr>
              <a:t>wherefore</a:t>
            </a:r>
            <a:r>
              <a:rPr lang="en-US" dirty="0"/>
              <a:t>”.</a:t>
            </a:r>
          </a:p>
          <a:p>
            <a:pPr>
              <a:buFontTx/>
              <a:buNone/>
            </a:pPr>
            <a:r>
              <a:rPr lang="en-US" dirty="0"/>
              <a:t>Others will note:</a:t>
            </a:r>
            <a:r>
              <a:rPr lang="en-US" dirty="0">
                <a:solidFill>
                  <a:srgbClr val="66FF33"/>
                </a:solidFill>
              </a:rPr>
              <a:t> </a:t>
            </a:r>
            <a:r>
              <a:rPr lang="en-US" dirty="0"/>
              <a:t>asking the why question is </a:t>
            </a:r>
            <a:r>
              <a:rPr lang="en-US" dirty="0">
                <a:solidFill>
                  <a:srgbClr val="66FF33"/>
                </a:solidFill>
              </a:rPr>
              <a:t>articulating your feelings, a way of processing emotions. </a:t>
            </a:r>
            <a:r>
              <a:rPr lang="en-US" dirty="0"/>
              <a:t>Asking the question does not </a:t>
            </a:r>
            <a:r>
              <a:rPr lang="en-US" dirty="0">
                <a:solidFill>
                  <a:srgbClr val="66FF33"/>
                </a:solidFill>
              </a:rPr>
              <a:t>obligate God to responding.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11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why question</a:t>
            </a:r>
          </a:p>
        </p:txBody>
      </p:sp>
      <p:sp>
        <p:nvSpPr>
          <p:cNvPr id="603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Both responses </a:t>
            </a:r>
            <a:r>
              <a:rPr lang="en-US" dirty="0">
                <a:solidFill>
                  <a:srgbClr val="66FF33"/>
                </a:solidFill>
              </a:rPr>
              <a:t>have merit to them.</a:t>
            </a:r>
          </a:p>
          <a:p>
            <a:pPr>
              <a:buFontTx/>
              <a:buNone/>
            </a:pPr>
            <a:endParaRPr lang="en-US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r>
              <a:rPr lang="en-US" dirty="0"/>
              <a:t>God does at times </a:t>
            </a:r>
            <a:r>
              <a:rPr lang="en-US" dirty="0">
                <a:solidFill>
                  <a:srgbClr val="66FF33"/>
                </a:solidFill>
              </a:rPr>
              <a:t>have bad things happen to us in order to tell us something. There’s the “whereto”.</a:t>
            </a:r>
          </a:p>
          <a:p>
            <a:pPr>
              <a:buFontTx/>
              <a:buNone/>
            </a:pPr>
            <a:r>
              <a:rPr lang="en-US" dirty="0"/>
              <a:t>God has </a:t>
            </a:r>
            <a:r>
              <a:rPr lang="en-US" dirty="0">
                <a:solidFill>
                  <a:srgbClr val="66FF33"/>
                </a:solidFill>
              </a:rPr>
              <a:t>no issues with Job asking what he did.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66FF33"/>
                </a:solidFill>
              </a:rPr>
              <a:t>	</a:t>
            </a:r>
            <a:r>
              <a:rPr lang="en-US" i="1" dirty="0"/>
              <a:t>Job 42:7 </a:t>
            </a:r>
            <a:r>
              <a:rPr lang="en-US" i="1" dirty="0">
                <a:solidFill>
                  <a:srgbClr val="66FF33"/>
                </a:solidFill>
              </a:rPr>
              <a:t>Job had spoken rightly of God</a:t>
            </a:r>
          </a:p>
          <a:p>
            <a:pPr>
              <a:buFontTx/>
              <a:buNone/>
            </a:pPr>
            <a:r>
              <a:rPr lang="en-US" dirty="0"/>
              <a:t>But God did have </a:t>
            </a:r>
            <a:r>
              <a:rPr lang="en-US" dirty="0">
                <a:solidFill>
                  <a:srgbClr val="66FF33"/>
                </a:solidFill>
              </a:rPr>
              <a:t>issues with Job expecting a response.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66FF33"/>
                </a:solidFill>
              </a:rPr>
              <a:t>	</a:t>
            </a:r>
            <a:r>
              <a:rPr lang="en-US" i="1" dirty="0">
                <a:solidFill>
                  <a:srgbClr val="66FF33"/>
                </a:solidFill>
              </a:rPr>
              <a:t> </a:t>
            </a:r>
            <a:r>
              <a:rPr lang="en-US" i="1" dirty="0"/>
              <a:t>Job 40:2: </a:t>
            </a:r>
            <a:r>
              <a:rPr lang="en-US" i="1" dirty="0">
                <a:solidFill>
                  <a:srgbClr val="66FF33"/>
                </a:solidFill>
              </a:rPr>
              <a:t>Job is not to contend with God</a:t>
            </a:r>
          </a:p>
          <a:p>
            <a:pPr>
              <a:buFontTx/>
              <a:buNone/>
            </a:pPr>
            <a:r>
              <a:rPr lang="en-US" i="1" dirty="0">
                <a:solidFill>
                  <a:srgbClr val="66FF33"/>
                </a:solidFill>
              </a:rPr>
              <a:t>	</a:t>
            </a:r>
            <a:r>
              <a:rPr lang="en-US" i="1" dirty="0"/>
              <a:t>Job 42:6: </a:t>
            </a:r>
            <a:r>
              <a:rPr lang="en-US" i="1" dirty="0">
                <a:solidFill>
                  <a:srgbClr val="66FF33"/>
                </a:solidFill>
              </a:rPr>
              <a:t>Job repents of accusing God</a:t>
            </a:r>
            <a:endParaRPr lang="en-US" dirty="0">
              <a:solidFill>
                <a:srgbClr val="66FF33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One day we’ll see why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" b="607"/>
          <a:stretch/>
        </p:blipFill>
        <p:spPr>
          <a:xfrm>
            <a:off x="611560" y="1844824"/>
            <a:ext cx="829627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9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65:5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19200"/>
            <a:ext cx="8460432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O God, you show the earth your </a:t>
            </a:r>
            <a:r>
              <a:rPr lang="en-US" dirty="0" err="1">
                <a:solidFill>
                  <a:schemeClr val="tx1"/>
                </a:solidFill>
              </a:rPr>
              <a:t>favour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bounty of your hand,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for filled with water is your river,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enriching all the land.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You soften furrows with your showers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and bless the sprouting grain.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How great, O God, your love and power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throughout all your domain!</a:t>
            </a:r>
          </a:p>
        </p:txBody>
      </p:sp>
    </p:spTree>
    <p:extLst>
      <p:ext uri="{BB962C8B-B14F-4D97-AF65-F5344CB8AC3E}">
        <p14:creationId xmlns:p14="http://schemas.microsoft.com/office/powerpoint/2010/main" val="123223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 and Adversity (evil)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i="1" dirty="0">
              <a:solidFill>
                <a:srgbClr val="FFFF00"/>
              </a:solidFill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44745" y="3829040"/>
            <a:ext cx="8826500" cy="139767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I form light and create darkness,</a:t>
            </a:r>
          </a:p>
          <a:p>
            <a:pPr algn="l"/>
            <a:r>
              <a:rPr lang="en-US" sz="2400" i="1" dirty="0">
                <a:solidFill>
                  <a:schemeClr val="bg1"/>
                </a:solidFill>
              </a:rPr>
              <a:t>	I make well-being and create calamity</a:t>
            </a:r>
          </a:p>
          <a:p>
            <a:pPr algn="l"/>
            <a:r>
              <a:rPr lang="en-US" sz="2400" i="1" dirty="0">
                <a:solidFill>
                  <a:schemeClr val="bg1"/>
                </a:solidFill>
              </a:rPr>
              <a:t>I am the LORD, who does all these things.		         	  </a:t>
            </a:r>
            <a:r>
              <a:rPr lang="en-US" sz="1800" dirty="0">
                <a:solidFill>
                  <a:schemeClr val="bg1"/>
                </a:solidFill>
              </a:rPr>
              <a:t>Isaiah 45:7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144745" y="5409054"/>
            <a:ext cx="8826500" cy="89594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Does disaster come to a city unless the LORD has done it?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Amos 3:6</a:t>
            </a: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159431" y="2744758"/>
            <a:ext cx="8826500" cy="89594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The LORD gave and the LORD has taken away</a:t>
            </a:r>
            <a:endParaRPr lang="en-US" sz="2400" dirty="0">
              <a:solidFill>
                <a:schemeClr val="bg1"/>
              </a:solidFill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Job 1:21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59431" y="1206432"/>
            <a:ext cx="8826500" cy="1325999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sz="2400" i="1" dirty="0">
                <a:solidFill>
                  <a:schemeClr val="bg1"/>
                </a:solidFill>
              </a:rPr>
              <a:t>And we know that for those who love God all things work together for good, for those who are called according to his purpose.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Romans 8:28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09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1" grpId="0" animBg="1" autoUpdateAnimBg="0"/>
      <p:bldP spid="12" grpId="0" animBg="1" autoUpdateAnimBg="0"/>
      <p:bldP spid="10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en-CA" dirty="0"/>
              <a:t>A grave – </a:t>
            </a:r>
            <a:r>
              <a:rPr lang="en-CA" sz="2800" dirty="0"/>
              <a:t>Reyanna Francina Janssen</a:t>
            </a:r>
          </a:p>
          <a:p>
            <a:r>
              <a:rPr lang="en-CA" sz="2800" dirty="0"/>
              <a:t>Died and born, May 10, 2014.</a:t>
            </a:r>
            <a:endParaRPr lang="en-CA" sz="2400" dirty="0"/>
          </a:p>
        </p:txBody>
      </p:sp>
      <p:pic>
        <p:nvPicPr>
          <p:cNvPr id="2" name="Reyanna - inter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1" y="1412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7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 and Adversity (evil)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rgbClr val="66FF33"/>
                </a:solidFill>
              </a:rPr>
              <a:t>All things</a:t>
            </a:r>
            <a:r>
              <a:rPr lang="en-CA" dirty="0">
                <a:solidFill>
                  <a:srgbClr val="66FF33"/>
                </a:solidFill>
              </a:rPr>
              <a:t> (Rom 8:28) come from God’s fatherly hand</a:t>
            </a:r>
          </a:p>
          <a:p>
            <a:pPr marL="0" indent="0">
              <a:buNone/>
            </a:pPr>
            <a:r>
              <a:rPr lang="en-CA" dirty="0"/>
              <a:t>From </a:t>
            </a:r>
            <a:r>
              <a:rPr lang="en-CA" dirty="0">
                <a:solidFill>
                  <a:srgbClr val="66FF33"/>
                </a:solidFill>
              </a:rPr>
              <a:t>God’s </a:t>
            </a:r>
            <a:r>
              <a:rPr lang="en-CA" dirty="0"/>
              <a:t>hand:</a:t>
            </a:r>
          </a:p>
          <a:p>
            <a:pPr marL="800100" lvl="2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- God knows and plans everything, He is never caught by surprise</a:t>
            </a:r>
          </a:p>
          <a:p>
            <a:pPr marL="800100" lvl="2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- God is Almighty, He can deal with everything</a:t>
            </a:r>
          </a:p>
          <a:p>
            <a:pPr marL="0" indent="0">
              <a:buNone/>
            </a:pPr>
            <a:r>
              <a:rPr lang="en-CA" dirty="0"/>
              <a:t>From</a:t>
            </a:r>
            <a:r>
              <a:rPr lang="en-CA" dirty="0">
                <a:solidFill>
                  <a:srgbClr val="66FF33"/>
                </a:solidFill>
              </a:rPr>
              <a:t> Father’s </a:t>
            </a:r>
            <a:r>
              <a:rPr lang="en-CA" dirty="0"/>
              <a:t>hand:</a:t>
            </a:r>
          </a:p>
          <a:p>
            <a:pPr marL="800100" lvl="2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- God loves me as His creature and His saved child</a:t>
            </a:r>
          </a:p>
          <a:p>
            <a:pPr marL="800100" lvl="2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- all things ultimately work for my good (Rom 8:28)</a:t>
            </a:r>
          </a:p>
          <a:p>
            <a:pPr marL="0" indent="0">
              <a:buNone/>
            </a:pPr>
            <a:r>
              <a:rPr lang="en-CA" dirty="0"/>
              <a:t>Hence, </a:t>
            </a:r>
            <a:r>
              <a:rPr lang="en-CA" dirty="0">
                <a:solidFill>
                  <a:srgbClr val="66FF33"/>
                </a:solidFill>
              </a:rPr>
              <a:t>I don’t have to be afraid – not ever!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943707" y="5674638"/>
            <a:ext cx="5256585" cy="89594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When I am afraid, I will trust in You.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Psalm 56:3</a:t>
            </a:r>
          </a:p>
        </p:txBody>
      </p:sp>
    </p:spTree>
    <p:extLst>
      <p:ext uri="{BB962C8B-B14F-4D97-AF65-F5344CB8AC3E}">
        <p14:creationId xmlns:p14="http://schemas.microsoft.com/office/powerpoint/2010/main" val="22806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Appreciating God’s Providence</a:t>
            </a:r>
          </a:p>
        </p:txBody>
      </p:sp>
      <p:sp>
        <p:nvSpPr>
          <p:cNvPr id="596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Patient in adversity</a:t>
            </a:r>
          </a:p>
          <a:p>
            <a:pPr>
              <a:buFontTx/>
              <a:buNone/>
            </a:pPr>
            <a:r>
              <a:rPr lang="en-GB" dirty="0"/>
              <a:t>	- it’s very easy </a:t>
            </a:r>
            <a:r>
              <a:rPr lang="en-GB" dirty="0">
                <a:solidFill>
                  <a:srgbClr val="66FF33"/>
                </a:solidFill>
              </a:rPr>
              <a:t>to distrust God when things are not ok.</a:t>
            </a:r>
          </a:p>
          <a:p>
            <a:pPr>
              <a:buFontTx/>
              <a:buNone/>
            </a:pPr>
            <a:r>
              <a:rPr lang="en-GB" dirty="0"/>
              <a:t>	- do not neglect </a:t>
            </a:r>
            <a:r>
              <a:rPr lang="en-GB" dirty="0">
                <a:solidFill>
                  <a:srgbClr val="66FF33"/>
                </a:solidFill>
              </a:rPr>
              <a:t>to ask God for help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Thankful in prosperity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</a:t>
            </a:r>
            <a:r>
              <a:rPr lang="en-GB" dirty="0"/>
              <a:t>- it’s very easy </a:t>
            </a:r>
            <a:r>
              <a:rPr lang="en-GB" dirty="0">
                <a:solidFill>
                  <a:srgbClr val="66FF33"/>
                </a:solidFill>
              </a:rPr>
              <a:t>to not need God when things are ok</a:t>
            </a:r>
          </a:p>
          <a:p>
            <a:pPr>
              <a:buFontTx/>
              <a:buNone/>
            </a:pPr>
            <a:r>
              <a:rPr lang="en-GB" dirty="0"/>
              <a:t>	- do not neglect </a:t>
            </a:r>
            <a:r>
              <a:rPr lang="en-GB" dirty="0">
                <a:solidFill>
                  <a:srgbClr val="66FF33"/>
                </a:solidFill>
              </a:rPr>
              <a:t>to give God thanks</a:t>
            </a: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r>
              <a:rPr lang="en-GB" dirty="0"/>
              <a:t>Why would the Catechism first mention adversity and then prosperity?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“why?”</a:t>
            </a:r>
          </a:p>
        </p:txBody>
      </p:sp>
      <p:sp>
        <p:nvSpPr>
          <p:cNvPr id="600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People who struggle with issues in their lives will have the urge to ask the ‘why’ question.</a:t>
            </a:r>
          </a:p>
          <a:p>
            <a:pPr>
              <a:buFontTx/>
              <a:buNone/>
            </a:pPr>
            <a:r>
              <a:rPr lang="en-US"/>
              <a:t>Job had that.</a:t>
            </a:r>
          </a:p>
          <a:p>
            <a:pPr>
              <a:buFontTx/>
              <a:buNone/>
            </a:pPr>
            <a:r>
              <a:rPr lang="en-US"/>
              <a:t>	Job 3: Why was I born to see this misery?</a:t>
            </a:r>
          </a:p>
          <a:p>
            <a:pPr>
              <a:buFontTx/>
              <a:buNone/>
            </a:pPr>
            <a:r>
              <a:rPr lang="en-US"/>
              <a:t>	Job 10: Why is God doing all this to me?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It is often thought that people are not allowed to ask the why question. After all, God is sovereign, He decides, His will be done (even if I don’t like it).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“why?”</a:t>
            </a:r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What do you think: are people allowed to ask the why question in prayer?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If yes, how should God respond?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If not, why not?</a:t>
            </a:r>
          </a:p>
        </p:txBody>
      </p:sp>
      <p:pic>
        <p:nvPicPr>
          <p:cNvPr id="4" name="Picture 6" descr="G:\Backup - juni 2009\Catechism\Pictures\Vrag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4293096"/>
            <a:ext cx="252028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 won’t understand until…</a:t>
            </a:r>
          </a:p>
        </p:txBody>
      </p:sp>
      <p:pic>
        <p:nvPicPr>
          <p:cNvPr id="4" name="Chalk Ar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668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20033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393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5718</TotalTime>
  <Words>646</Words>
  <Application>Microsoft Office PowerPoint</Application>
  <PresentationFormat>On-screen Show (4:3)</PresentationFormat>
  <Paragraphs>91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Comic Sans MS</vt:lpstr>
      <vt:lpstr>Times New Roman</vt:lpstr>
      <vt:lpstr>1_Office Theme</vt:lpstr>
      <vt:lpstr>Catechism Defending the Faith </vt:lpstr>
      <vt:lpstr>Psalm 65:5</vt:lpstr>
      <vt:lpstr>God and Adversity (evil)</vt:lpstr>
      <vt:lpstr>PowerPoint Presentation</vt:lpstr>
      <vt:lpstr>God and Adversity (evil)</vt:lpstr>
      <vt:lpstr>Appreciating God’s Providence</vt:lpstr>
      <vt:lpstr>Asking “why?”</vt:lpstr>
      <vt:lpstr>Asking “why?”</vt:lpstr>
      <vt:lpstr>We won’t understand until…</vt:lpstr>
      <vt:lpstr>The why question</vt:lpstr>
      <vt:lpstr>The why question</vt:lpstr>
      <vt:lpstr>One day we’ll see why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180</cp:revision>
  <cp:lastPrinted>2012-12-18T22:16:58Z</cp:lastPrinted>
  <dcterms:created xsi:type="dcterms:W3CDTF">2008-08-14T09:20:46Z</dcterms:created>
  <dcterms:modified xsi:type="dcterms:W3CDTF">2026-01-20T15:06:48Z</dcterms:modified>
</cp:coreProperties>
</file>