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7"/>
  </p:notesMasterIdLst>
  <p:handoutMasterIdLst>
    <p:handoutMasterId r:id="rId18"/>
  </p:handoutMasterIdLst>
  <p:sldIdLst>
    <p:sldId id="447" r:id="rId2"/>
    <p:sldId id="476" r:id="rId3"/>
    <p:sldId id="464" r:id="rId4"/>
    <p:sldId id="473" r:id="rId5"/>
    <p:sldId id="463" r:id="rId6"/>
    <p:sldId id="457" r:id="rId7"/>
    <p:sldId id="465" r:id="rId8"/>
    <p:sldId id="467" r:id="rId9"/>
    <p:sldId id="466" r:id="rId10"/>
    <p:sldId id="468" r:id="rId11"/>
    <p:sldId id="469" r:id="rId12"/>
    <p:sldId id="472" r:id="rId13"/>
    <p:sldId id="474" r:id="rId14"/>
    <p:sldId id="470" r:id="rId15"/>
    <p:sldId id="471" r:id="rId16"/>
  </p:sldIdLst>
  <p:sldSz cx="9144000" cy="6858000" type="screen4x3"/>
  <p:notesSz cx="9167813" cy="6950075"/>
  <p:defaultTextStyle>
    <a:defPPr>
      <a:defRPr lang="en-GB"/>
    </a:defPPr>
    <a:lvl1pPr algn="ctr" rtl="0" eaLnBrk="0" fontAlgn="base" hangingPunct="0">
      <a:spcBef>
        <a:spcPct val="0"/>
      </a:spcBef>
      <a:spcAft>
        <a:spcPct val="0"/>
      </a:spcAft>
      <a:defRPr sz="4400" kern="1200">
        <a:solidFill>
          <a:schemeClr val="tx2"/>
        </a:solidFill>
        <a:latin typeface="Times New Roman" pitchFamily="18" charset="0"/>
        <a:ea typeface="+mn-ea"/>
        <a:cs typeface="+mn-cs"/>
      </a:defRPr>
    </a:lvl1pPr>
    <a:lvl2pPr marL="457200" algn="ctr" rtl="0" eaLnBrk="0" fontAlgn="base" hangingPunct="0">
      <a:spcBef>
        <a:spcPct val="0"/>
      </a:spcBef>
      <a:spcAft>
        <a:spcPct val="0"/>
      </a:spcAft>
      <a:defRPr sz="4400" kern="1200">
        <a:solidFill>
          <a:schemeClr val="tx2"/>
        </a:solidFill>
        <a:latin typeface="Times New Roman" pitchFamily="18" charset="0"/>
        <a:ea typeface="+mn-ea"/>
        <a:cs typeface="+mn-cs"/>
      </a:defRPr>
    </a:lvl2pPr>
    <a:lvl3pPr marL="914400" algn="ctr" rtl="0" eaLnBrk="0" fontAlgn="base" hangingPunct="0">
      <a:spcBef>
        <a:spcPct val="0"/>
      </a:spcBef>
      <a:spcAft>
        <a:spcPct val="0"/>
      </a:spcAft>
      <a:defRPr sz="4400" kern="1200">
        <a:solidFill>
          <a:schemeClr val="tx2"/>
        </a:solidFill>
        <a:latin typeface="Times New Roman" pitchFamily="18" charset="0"/>
        <a:ea typeface="+mn-ea"/>
        <a:cs typeface="+mn-cs"/>
      </a:defRPr>
    </a:lvl3pPr>
    <a:lvl4pPr marL="1371600" algn="ctr" rtl="0" eaLnBrk="0" fontAlgn="base" hangingPunct="0">
      <a:spcBef>
        <a:spcPct val="0"/>
      </a:spcBef>
      <a:spcAft>
        <a:spcPct val="0"/>
      </a:spcAft>
      <a:defRPr sz="4400" kern="1200">
        <a:solidFill>
          <a:schemeClr val="tx2"/>
        </a:solidFill>
        <a:latin typeface="Times New Roman" pitchFamily="18" charset="0"/>
        <a:ea typeface="+mn-ea"/>
        <a:cs typeface="+mn-cs"/>
      </a:defRPr>
    </a:lvl4pPr>
    <a:lvl5pPr marL="1828800" algn="ctr" rtl="0" eaLnBrk="0" fontAlgn="base" hangingPunct="0">
      <a:spcBef>
        <a:spcPct val="0"/>
      </a:spcBef>
      <a:spcAft>
        <a:spcPct val="0"/>
      </a:spcAft>
      <a:defRPr sz="4400" kern="1200">
        <a:solidFill>
          <a:schemeClr val="tx2"/>
        </a:solidFill>
        <a:latin typeface="Times New Roman" pitchFamily="18" charset="0"/>
        <a:ea typeface="+mn-ea"/>
        <a:cs typeface="+mn-cs"/>
      </a:defRPr>
    </a:lvl5pPr>
    <a:lvl6pPr marL="2286000" algn="l" defTabSz="914400" rtl="0" eaLnBrk="1" latinLnBrk="0" hangingPunct="1">
      <a:defRPr sz="4400" kern="1200">
        <a:solidFill>
          <a:schemeClr val="tx2"/>
        </a:solidFill>
        <a:latin typeface="Times New Roman" pitchFamily="18" charset="0"/>
        <a:ea typeface="+mn-ea"/>
        <a:cs typeface="+mn-cs"/>
      </a:defRPr>
    </a:lvl6pPr>
    <a:lvl7pPr marL="2743200" algn="l" defTabSz="914400" rtl="0" eaLnBrk="1" latinLnBrk="0" hangingPunct="1">
      <a:defRPr sz="4400" kern="1200">
        <a:solidFill>
          <a:schemeClr val="tx2"/>
        </a:solidFill>
        <a:latin typeface="Times New Roman" pitchFamily="18" charset="0"/>
        <a:ea typeface="+mn-ea"/>
        <a:cs typeface="+mn-cs"/>
      </a:defRPr>
    </a:lvl7pPr>
    <a:lvl8pPr marL="3200400" algn="l" defTabSz="914400" rtl="0" eaLnBrk="1" latinLnBrk="0" hangingPunct="1">
      <a:defRPr sz="4400" kern="1200">
        <a:solidFill>
          <a:schemeClr val="tx2"/>
        </a:solidFill>
        <a:latin typeface="Times New Roman" pitchFamily="18" charset="0"/>
        <a:ea typeface="+mn-ea"/>
        <a:cs typeface="+mn-cs"/>
      </a:defRPr>
    </a:lvl8pPr>
    <a:lvl9pPr marL="3657600" algn="l" defTabSz="914400" rtl="0" eaLnBrk="1" latinLnBrk="0" hangingPunct="1">
      <a:defRPr sz="4400" kern="1200">
        <a:solidFill>
          <a:schemeClr val="tx2"/>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8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66CC"/>
    <a:srgbClr val="0000FF"/>
    <a:srgbClr val="3399FF"/>
    <a:srgbClr val="FF6600"/>
    <a:srgbClr val="FF99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1650" y="-84"/>
      </p:cViewPr>
      <p:guideLst>
        <p:guide orient="horz" pos="2189"/>
        <p:guide pos="288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1" name="Rectangle 3"/>
          <p:cNvSpPr>
            <a:spLocks noGrp="1" noChangeArrowheads="1"/>
          </p:cNvSpPr>
          <p:nvPr>
            <p:ph type="dt" sz="quarter"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50532" name="Rectangle 4"/>
          <p:cNvSpPr>
            <a:spLocks noGrp="1" noChangeArrowheads="1"/>
          </p:cNvSpPr>
          <p:nvPr>
            <p:ph type="ftr" sz="quarter" idx="2"/>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3" name="Rectangle 5"/>
          <p:cNvSpPr>
            <a:spLocks noGrp="1" noChangeArrowheads="1"/>
          </p:cNvSpPr>
          <p:nvPr>
            <p:ph type="sldNum" sz="quarter" idx="3"/>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B07C15CA-4AE8-4E98-B97C-36CA86EBDDB0}" type="slidenum">
              <a:rPr lang="en-GB"/>
              <a:pPr>
                <a:defRPr/>
              </a:pPr>
              <a:t>‹#›</a:t>
            </a:fld>
            <a:endParaRPr lang="en-GB"/>
          </a:p>
        </p:txBody>
      </p:sp>
    </p:spTree>
    <p:extLst>
      <p:ext uri="{BB962C8B-B14F-4D97-AF65-F5344CB8AC3E}">
        <p14:creationId xmlns:p14="http://schemas.microsoft.com/office/powerpoint/2010/main" val="1562109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7699" name="Rectangle 3"/>
          <p:cNvSpPr>
            <a:spLocks noGrp="1" noChangeArrowheads="1"/>
          </p:cNvSpPr>
          <p:nvPr>
            <p:ph type="dt"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4340" name="Rectangle 4"/>
          <p:cNvSpPr>
            <a:spLocks noGrp="1" noRot="1" noChangeAspect="1" noChangeArrowheads="1" noTextEdit="1"/>
          </p:cNvSpPr>
          <p:nvPr>
            <p:ph type="sldImg" idx="2"/>
          </p:nvPr>
        </p:nvSpPr>
        <p:spPr bwMode="auto">
          <a:xfrm>
            <a:off x="2832100" y="533400"/>
            <a:ext cx="3484563" cy="2613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1233404" y="3305949"/>
            <a:ext cx="6675877" cy="31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7702" name="Rectangle 6"/>
          <p:cNvSpPr>
            <a:spLocks noGrp="1" noChangeArrowheads="1"/>
          </p:cNvSpPr>
          <p:nvPr>
            <p:ph type="ftr" sz="quarter" idx="4"/>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7703" name="Rectangle 7"/>
          <p:cNvSpPr>
            <a:spLocks noGrp="1" noChangeArrowheads="1"/>
          </p:cNvSpPr>
          <p:nvPr>
            <p:ph type="sldNum" sz="quarter" idx="5"/>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7619AFD2-5C99-4F40-8885-32E03DD1B0A7}" type="slidenum">
              <a:rPr lang="en-GB"/>
              <a:pPr>
                <a:defRPr/>
              </a:pPr>
              <a:t>‹#›</a:t>
            </a:fld>
            <a:endParaRPr lang="en-GB"/>
          </a:p>
        </p:txBody>
      </p:sp>
    </p:spTree>
    <p:extLst>
      <p:ext uri="{BB962C8B-B14F-4D97-AF65-F5344CB8AC3E}">
        <p14:creationId xmlns:p14="http://schemas.microsoft.com/office/powerpoint/2010/main" val="31697321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4221A686-A516-433A-9894-44A4E96957B1}" type="slidenum">
              <a:rPr lang="en-GB" sz="1200">
                <a:solidFill>
                  <a:schemeClr val="tx1"/>
                </a:solidFill>
              </a:rPr>
              <a:pPr/>
              <a:t>1</a:t>
            </a:fld>
            <a:endParaRPr lang="en-GB" sz="1200">
              <a:solidFill>
                <a:schemeClr val="tx1"/>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endParaRPr lang="en-CA"/>
          </a:p>
        </p:txBody>
      </p:sp>
      <p:sp>
        <p:nvSpPr>
          <p:cNvPr id="21508" name="Slide Number Placeholder 3"/>
          <p:cNvSpPr>
            <a:spLocks noGrp="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F867718C-19B3-40E4-A7DC-E4A6518618C7}" type="slidenum">
              <a:rPr lang="en-GB" sz="1200">
                <a:solidFill>
                  <a:schemeClr val="tx1"/>
                </a:solidFill>
              </a:rPr>
              <a:pPr/>
              <a:t>10</a:t>
            </a:fld>
            <a:endParaRPr lang="en-GB" sz="120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endParaRPr lang="en-CA"/>
          </a:p>
        </p:txBody>
      </p:sp>
      <p:sp>
        <p:nvSpPr>
          <p:cNvPr id="23556" name="Slide Number Placeholder 3"/>
          <p:cNvSpPr>
            <a:spLocks noGrp="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94657D53-259E-4287-B1B9-92C455DF6B5D}" type="slidenum">
              <a:rPr lang="en-GB" sz="1200">
                <a:solidFill>
                  <a:schemeClr val="tx1"/>
                </a:solidFill>
              </a:rPr>
              <a:pPr/>
              <a:t>11</a:t>
            </a:fld>
            <a:endParaRPr lang="en-GB" sz="120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en-CA"/>
          </a:p>
        </p:txBody>
      </p:sp>
      <p:sp>
        <p:nvSpPr>
          <p:cNvPr id="24580" name="Slide Number Placeholder 3"/>
          <p:cNvSpPr>
            <a:spLocks noGrp="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F74CA301-7F2D-44CA-8E80-678CA204718B}" type="slidenum">
              <a:rPr lang="en-GB" sz="1200">
                <a:solidFill>
                  <a:schemeClr val="tx1"/>
                </a:solidFill>
              </a:rPr>
              <a:pPr/>
              <a:t>12</a:t>
            </a:fld>
            <a:endParaRPr lang="en-GB" sz="120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7619AFD2-5C99-4F40-8885-32E03DD1B0A7}" type="slidenum">
              <a:rPr lang="en-GB" smtClean="0"/>
              <a:pPr>
                <a:defRPr/>
              </a:pPr>
              <a:t>13</a:t>
            </a:fld>
            <a:endParaRPr lang="en-GB"/>
          </a:p>
        </p:txBody>
      </p:sp>
    </p:spTree>
    <p:extLst>
      <p:ext uri="{BB962C8B-B14F-4D97-AF65-F5344CB8AC3E}">
        <p14:creationId xmlns:p14="http://schemas.microsoft.com/office/powerpoint/2010/main" val="3700098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endParaRPr lang="en-CA"/>
          </a:p>
        </p:txBody>
      </p:sp>
      <p:sp>
        <p:nvSpPr>
          <p:cNvPr id="25604" name="Slide Number Placeholder 3"/>
          <p:cNvSpPr>
            <a:spLocks noGrp="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033F4857-7BA6-4410-8191-40E1684C3D7F}" type="slidenum">
              <a:rPr lang="en-GB" sz="1200">
                <a:solidFill>
                  <a:schemeClr val="tx1"/>
                </a:solidFill>
              </a:rPr>
              <a:pPr/>
              <a:t>14</a:t>
            </a:fld>
            <a:endParaRPr lang="en-GB" sz="1200">
              <a:solidFill>
                <a:schemeClr val="tx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endParaRPr lang="en-CA"/>
          </a:p>
        </p:txBody>
      </p:sp>
      <p:sp>
        <p:nvSpPr>
          <p:cNvPr id="26628" name="Slide Number Placeholder 3"/>
          <p:cNvSpPr>
            <a:spLocks noGrp="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B6FD289D-C7E3-4DBE-9C4B-482D55B3A127}" type="slidenum">
              <a:rPr lang="en-GB" sz="1200">
                <a:solidFill>
                  <a:schemeClr val="tx1"/>
                </a:solidFill>
              </a:rPr>
              <a:pPr/>
              <a:t>15</a:t>
            </a:fld>
            <a:endParaRPr lang="en-GB" sz="1200">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7619AFD2-5C99-4F40-8885-32E03DD1B0A7}" type="slidenum">
              <a:rPr lang="en-GB" smtClean="0"/>
              <a:pPr>
                <a:defRPr/>
              </a:pPr>
              <a:t>2</a:t>
            </a:fld>
            <a:endParaRPr lang="en-GB"/>
          </a:p>
        </p:txBody>
      </p:sp>
    </p:spTree>
    <p:extLst>
      <p:ext uri="{BB962C8B-B14F-4D97-AF65-F5344CB8AC3E}">
        <p14:creationId xmlns:p14="http://schemas.microsoft.com/office/powerpoint/2010/main" val="902867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endParaRPr lang="en-CA"/>
          </a:p>
        </p:txBody>
      </p:sp>
      <p:sp>
        <p:nvSpPr>
          <p:cNvPr id="16388" name="Slide Number Placeholder 3"/>
          <p:cNvSpPr>
            <a:spLocks noGrp="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D226448A-07DC-496E-8EF0-87DD9E83344C}" type="slidenum">
              <a:rPr lang="en-GB" sz="1200">
                <a:solidFill>
                  <a:schemeClr val="tx1"/>
                </a:solidFill>
              </a:rPr>
              <a:pPr/>
              <a:t>3</a:t>
            </a:fld>
            <a:endParaRPr lang="en-GB" sz="120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7619AFD2-5C99-4F40-8885-32E03DD1B0A7}" type="slidenum">
              <a:rPr lang="en-GB" smtClean="0"/>
              <a:pPr>
                <a:defRPr/>
              </a:pPr>
              <a:t>4</a:t>
            </a:fld>
            <a:endParaRPr lang="en-GB"/>
          </a:p>
        </p:txBody>
      </p:sp>
    </p:spTree>
    <p:extLst>
      <p:ext uri="{BB962C8B-B14F-4D97-AF65-F5344CB8AC3E}">
        <p14:creationId xmlns:p14="http://schemas.microsoft.com/office/powerpoint/2010/main" val="398463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CA"/>
          </a:p>
        </p:txBody>
      </p:sp>
      <p:sp>
        <p:nvSpPr>
          <p:cNvPr id="22532" name="Slide Number Placeholder 3"/>
          <p:cNvSpPr>
            <a:spLocks noGrp="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B5A59BD7-4036-4CEC-BCD7-62FA4476C42E}" type="slidenum">
              <a:rPr lang="en-GB" sz="1200">
                <a:solidFill>
                  <a:schemeClr val="tx1"/>
                </a:solidFill>
              </a:rPr>
              <a:pPr/>
              <a:t>5</a:t>
            </a:fld>
            <a:endParaRPr lang="en-GB" sz="120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CA"/>
          </a:p>
        </p:txBody>
      </p:sp>
      <p:sp>
        <p:nvSpPr>
          <p:cNvPr id="17412" name="Slide Number Placeholder 3"/>
          <p:cNvSpPr>
            <a:spLocks noGrp="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B2F3B84E-D8B1-482E-A628-972E7AB18B81}" type="slidenum">
              <a:rPr lang="en-GB" sz="1200">
                <a:solidFill>
                  <a:schemeClr val="tx1"/>
                </a:solidFill>
              </a:rPr>
              <a:pPr/>
              <a:t>6</a:t>
            </a:fld>
            <a:endParaRPr lang="en-GB" sz="1200">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endParaRPr lang="en-CA"/>
          </a:p>
        </p:txBody>
      </p:sp>
      <p:sp>
        <p:nvSpPr>
          <p:cNvPr id="18436" name="Slide Number Placeholder 3"/>
          <p:cNvSpPr>
            <a:spLocks noGrp="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E11399D9-331A-42D6-97B3-77C1D01FA21F}" type="slidenum">
              <a:rPr lang="en-GB" sz="1200">
                <a:solidFill>
                  <a:schemeClr val="tx1"/>
                </a:solidFill>
              </a:rPr>
              <a:pPr/>
              <a:t>7</a:t>
            </a:fld>
            <a:endParaRPr lang="en-GB" sz="120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endParaRPr lang="en-CA"/>
          </a:p>
        </p:txBody>
      </p:sp>
      <p:sp>
        <p:nvSpPr>
          <p:cNvPr id="19460" name="Slide Number Placeholder 3"/>
          <p:cNvSpPr>
            <a:spLocks noGrp="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B835BC79-7483-4C9A-8ED6-F6D23277B6A5}" type="slidenum">
              <a:rPr lang="en-GB" sz="1200">
                <a:solidFill>
                  <a:schemeClr val="tx1"/>
                </a:solidFill>
              </a:rPr>
              <a:pPr/>
              <a:t>8</a:t>
            </a:fld>
            <a:endParaRPr lang="en-GB" sz="120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endParaRPr lang="en-CA"/>
          </a:p>
        </p:txBody>
      </p:sp>
      <p:sp>
        <p:nvSpPr>
          <p:cNvPr id="20484" name="Slide Number Placeholder 3"/>
          <p:cNvSpPr>
            <a:spLocks noGrp="1"/>
          </p:cNvSpPr>
          <p:nvPr>
            <p:ph type="sldNum" sz="quarter" idx="5"/>
          </p:nvPr>
        </p:nvSpPr>
        <p:spPr>
          <a:noFill/>
        </p:spPr>
        <p:txBody>
          <a:bodyPr/>
          <a:lstStyle>
            <a:lvl1pPr>
              <a:defRPr sz="4400">
                <a:solidFill>
                  <a:schemeClr val="tx2"/>
                </a:solidFill>
                <a:latin typeface="Times New Roman" pitchFamily="18" charset="0"/>
              </a:defRPr>
            </a:lvl1pPr>
            <a:lvl2pPr marL="742950" indent="-285750">
              <a:defRPr sz="4400">
                <a:solidFill>
                  <a:schemeClr val="tx2"/>
                </a:solidFill>
                <a:latin typeface="Times New Roman" pitchFamily="18" charset="0"/>
              </a:defRPr>
            </a:lvl2pPr>
            <a:lvl3pPr marL="1143000" indent="-228600">
              <a:defRPr sz="4400">
                <a:solidFill>
                  <a:schemeClr val="tx2"/>
                </a:solidFill>
                <a:latin typeface="Times New Roman" pitchFamily="18" charset="0"/>
              </a:defRPr>
            </a:lvl3pPr>
            <a:lvl4pPr marL="1600200" indent="-228600">
              <a:defRPr sz="4400">
                <a:solidFill>
                  <a:schemeClr val="tx2"/>
                </a:solidFill>
                <a:latin typeface="Times New Roman" pitchFamily="18" charset="0"/>
              </a:defRPr>
            </a:lvl4pPr>
            <a:lvl5pPr marL="2057400" indent="-228600">
              <a:defRPr sz="4400">
                <a:solidFill>
                  <a:schemeClr val="tx2"/>
                </a:solidFill>
                <a:latin typeface="Times New Roman" pitchFamily="18" charset="0"/>
              </a:defRPr>
            </a:lvl5pPr>
            <a:lvl6pPr marL="2514600" indent="-228600" algn="ctr" eaLnBrk="0" fontAlgn="base" hangingPunct="0">
              <a:spcBef>
                <a:spcPct val="0"/>
              </a:spcBef>
              <a:spcAft>
                <a:spcPct val="0"/>
              </a:spcAft>
              <a:defRPr sz="4400">
                <a:solidFill>
                  <a:schemeClr val="tx2"/>
                </a:solidFill>
                <a:latin typeface="Times New Roman" pitchFamily="18" charset="0"/>
              </a:defRPr>
            </a:lvl6pPr>
            <a:lvl7pPr marL="2971800" indent="-228600" algn="ctr" eaLnBrk="0" fontAlgn="base" hangingPunct="0">
              <a:spcBef>
                <a:spcPct val="0"/>
              </a:spcBef>
              <a:spcAft>
                <a:spcPct val="0"/>
              </a:spcAft>
              <a:defRPr sz="4400">
                <a:solidFill>
                  <a:schemeClr val="tx2"/>
                </a:solidFill>
                <a:latin typeface="Times New Roman" pitchFamily="18" charset="0"/>
              </a:defRPr>
            </a:lvl7pPr>
            <a:lvl8pPr marL="3429000" indent="-228600" algn="ctr" eaLnBrk="0" fontAlgn="base" hangingPunct="0">
              <a:spcBef>
                <a:spcPct val="0"/>
              </a:spcBef>
              <a:spcAft>
                <a:spcPct val="0"/>
              </a:spcAft>
              <a:defRPr sz="4400">
                <a:solidFill>
                  <a:schemeClr val="tx2"/>
                </a:solidFill>
                <a:latin typeface="Times New Roman" pitchFamily="18" charset="0"/>
              </a:defRPr>
            </a:lvl8pPr>
            <a:lvl9pPr marL="3886200" indent="-228600" algn="ctr" eaLnBrk="0" fontAlgn="base" hangingPunct="0">
              <a:spcBef>
                <a:spcPct val="0"/>
              </a:spcBef>
              <a:spcAft>
                <a:spcPct val="0"/>
              </a:spcAft>
              <a:defRPr sz="4400">
                <a:solidFill>
                  <a:schemeClr val="tx2"/>
                </a:solidFill>
                <a:latin typeface="Times New Roman" pitchFamily="18" charset="0"/>
              </a:defRPr>
            </a:lvl9pPr>
          </a:lstStyle>
          <a:p>
            <a:fld id="{E4225217-D206-499F-8DD0-40FCD5C295DF}" type="slidenum">
              <a:rPr lang="en-GB" sz="1200">
                <a:solidFill>
                  <a:schemeClr val="tx1"/>
                </a:solidFill>
              </a:rPr>
              <a:pPr/>
              <a:t>9</a:t>
            </a:fld>
            <a:endParaRPr lang="en-GB" sz="120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206136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26614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6959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2232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3494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23682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3347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5548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31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6486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27208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75613053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reformedperspective.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1200"/>
            <a:ext cx="7772400" cy="1447800"/>
          </a:xfrm>
        </p:spPr>
        <p:txBody>
          <a:bodyPr/>
          <a:lstStyle/>
          <a:p>
            <a:r>
              <a:rPr lang="en-GB" dirty="0"/>
              <a:t>Catechism</a:t>
            </a:r>
            <a:br>
              <a:rPr lang="en-GB" dirty="0"/>
            </a:br>
            <a:r>
              <a:rPr lang="en-GB" dirty="0"/>
              <a:t>Defending the Faith </a:t>
            </a:r>
          </a:p>
        </p:txBody>
      </p:sp>
      <p:sp>
        <p:nvSpPr>
          <p:cNvPr id="2051" name="Rectangle 3"/>
          <p:cNvSpPr>
            <a:spLocks noGrp="1" noChangeArrowheads="1"/>
          </p:cNvSpPr>
          <p:nvPr>
            <p:ph type="subTitle" idx="1"/>
          </p:nvPr>
        </p:nvSpPr>
        <p:spPr>
          <a:xfrm>
            <a:off x="1066800" y="3886200"/>
            <a:ext cx="7086600" cy="1752600"/>
          </a:xfrm>
        </p:spPr>
        <p:txBody>
          <a:bodyPr/>
          <a:lstStyle/>
          <a:p>
            <a:endParaRPr lang="en-GB" dirty="0"/>
          </a:p>
          <a:p>
            <a:r>
              <a:rPr lang="en-GB" dirty="0"/>
              <a:t>Lesson 15</a:t>
            </a:r>
          </a:p>
          <a:p>
            <a:r>
              <a:rPr lang="en-GB" dirty="0"/>
              <a:t>Caring for Creation (the Environment)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a:t>Still valid</a:t>
            </a:r>
          </a:p>
        </p:txBody>
      </p:sp>
      <p:sp>
        <p:nvSpPr>
          <p:cNvPr id="8195" name="Rectangle 3"/>
          <p:cNvSpPr>
            <a:spLocks noGrp="1" noChangeArrowheads="1"/>
          </p:cNvSpPr>
          <p:nvPr>
            <p:ph idx="1"/>
          </p:nvPr>
        </p:nvSpPr>
        <p:spPr/>
        <p:txBody>
          <a:bodyPr/>
          <a:lstStyle/>
          <a:p>
            <a:pPr>
              <a:buFontTx/>
              <a:buNone/>
            </a:pPr>
            <a:r>
              <a:rPr lang="en-GB" dirty="0">
                <a:solidFill>
                  <a:srgbClr val="66FF33"/>
                </a:solidFill>
              </a:rPr>
              <a:t>Genesis 1:28 </a:t>
            </a:r>
            <a:r>
              <a:rPr lang="en-GB" dirty="0"/>
              <a:t>is known as </a:t>
            </a:r>
            <a:r>
              <a:rPr lang="en-GB" dirty="0">
                <a:solidFill>
                  <a:srgbClr val="66FF33"/>
                </a:solidFill>
              </a:rPr>
              <a:t>the cultural mandate.</a:t>
            </a:r>
          </a:p>
          <a:p>
            <a:pPr>
              <a:buFontTx/>
              <a:buNone/>
            </a:pPr>
            <a:r>
              <a:rPr lang="en-GB" dirty="0">
                <a:solidFill>
                  <a:srgbClr val="66FF33"/>
                </a:solidFill>
              </a:rPr>
              <a:t>Matthew 28:19-20 </a:t>
            </a:r>
            <a:r>
              <a:rPr lang="en-GB" dirty="0"/>
              <a:t>is known as </a:t>
            </a:r>
            <a:r>
              <a:rPr lang="en-GB" dirty="0">
                <a:solidFill>
                  <a:srgbClr val="66FF33"/>
                </a:solidFill>
              </a:rPr>
              <a:t>the mission mandate.</a:t>
            </a:r>
          </a:p>
          <a:p>
            <a:pPr>
              <a:buFontTx/>
              <a:buNone/>
            </a:pPr>
            <a:r>
              <a:rPr lang="en-GB" dirty="0"/>
              <a:t>Some Christians say: </a:t>
            </a:r>
            <a:r>
              <a:rPr lang="en-GB" dirty="0">
                <a:solidFill>
                  <a:srgbClr val="66FF33"/>
                </a:solidFill>
              </a:rPr>
              <a:t>the mission mandate has replaced the cultural mandate.</a:t>
            </a:r>
          </a:p>
          <a:p>
            <a:pPr>
              <a:buFontTx/>
              <a:buNone/>
            </a:pPr>
            <a:r>
              <a:rPr lang="en-GB" dirty="0"/>
              <a:t>However,</a:t>
            </a:r>
            <a:r>
              <a:rPr lang="en-GB" dirty="0">
                <a:solidFill>
                  <a:srgbClr val="66FF33"/>
                </a:solidFill>
              </a:rPr>
              <a:t> the new creation is a renewed old creation.</a:t>
            </a:r>
          </a:p>
          <a:p>
            <a:pPr>
              <a:buFontTx/>
              <a:buNone/>
            </a:pPr>
            <a:r>
              <a:rPr lang="en-GB" dirty="0"/>
              <a:t>The </a:t>
            </a:r>
            <a:r>
              <a:rPr lang="en-GB" dirty="0">
                <a:solidFill>
                  <a:srgbClr val="66FF33"/>
                </a:solidFill>
              </a:rPr>
              <a:t>mission </a:t>
            </a:r>
            <a:r>
              <a:rPr lang="en-GB" dirty="0"/>
              <a:t>mandate has been </a:t>
            </a:r>
            <a:r>
              <a:rPr lang="en-GB" i="1" dirty="0">
                <a:solidFill>
                  <a:srgbClr val="66FF33"/>
                </a:solidFill>
              </a:rPr>
              <a:t>added </a:t>
            </a:r>
            <a:r>
              <a:rPr lang="en-GB" dirty="0"/>
              <a:t>to the </a:t>
            </a:r>
            <a:r>
              <a:rPr lang="en-GB" dirty="0">
                <a:solidFill>
                  <a:srgbClr val="66FF33"/>
                </a:solidFill>
              </a:rPr>
              <a:t>cultural </a:t>
            </a:r>
            <a:r>
              <a:rPr lang="en-GB" dirty="0"/>
              <a:t>mandate</a:t>
            </a:r>
            <a:r>
              <a:rPr lang="en-GB" dirty="0">
                <a:solidFill>
                  <a:srgbClr val="66FF33"/>
                </a:solidFill>
              </a:rPr>
              <a:t>.</a:t>
            </a:r>
          </a:p>
          <a:p>
            <a:pPr>
              <a:buFontTx/>
              <a:buNone/>
            </a:pPr>
            <a:endParaRPr lang="en-GB" dirty="0">
              <a:solidFill>
                <a:srgbClr val="66FF33"/>
              </a:solidFill>
            </a:endParaRPr>
          </a:p>
        </p:txBody>
      </p:sp>
      <p:sp>
        <p:nvSpPr>
          <p:cNvPr id="610308" name="AutoShape 4"/>
          <p:cNvSpPr>
            <a:spLocks noChangeArrowheads="1"/>
          </p:cNvSpPr>
          <p:nvPr/>
        </p:nvSpPr>
        <p:spPr bwMode="auto">
          <a:xfrm>
            <a:off x="1600200" y="5074682"/>
            <a:ext cx="6400800" cy="1290161"/>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sz="2400" dirty="0">
                <a:solidFill>
                  <a:schemeClr val="bg1"/>
                </a:solidFill>
              </a:rPr>
              <a:t>Regarding the New Jerusalem: </a:t>
            </a:r>
            <a:r>
              <a:rPr lang="en-US" sz="2400" i="1" dirty="0">
                <a:solidFill>
                  <a:schemeClr val="bg1"/>
                </a:solidFill>
              </a:rPr>
              <a:t>The glory and </a:t>
            </a:r>
            <a:r>
              <a:rPr lang="en-US" sz="2400" i="1" dirty="0" err="1">
                <a:solidFill>
                  <a:schemeClr val="bg1"/>
                </a:solidFill>
              </a:rPr>
              <a:t>honour</a:t>
            </a:r>
            <a:r>
              <a:rPr lang="en-US" sz="2400" i="1" dirty="0">
                <a:solidFill>
                  <a:schemeClr val="bg1"/>
                </a:solidFill>
              </a:rPr>
              <a:t> of the nations will be brought into it.</a:t>
            </a:r>
          </a:p>
          <a:p>
            <a:pPr algn="r"/>
            <a:r>
              <a:rPr lang="en-US" sz="1800" dirty="0">
                <a:solidFill>
                  <a:schemeClr val="bg1"/>
                </a:solidFill>
              </a:rPr>
              <a:t>Revelation 21:26</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0"/>
                                  </p:stCondLst>
                                  <p:childTnLst>
                                    <p:set>
                                      <p:cBhvr>
                                        <p:cTn id="6" dur="1" fill="hold">
                                          <p:stCondLst>
                                            <p:cond delay="0"/>
                                          </p:stCondLst>
                                        </p:cTn>
                                        <p:tgtEl>
                                          <p:spTgt spid="610308"/>
                                        </p:tgtEl>
                                        <p:attrNameLst>
                                          <p:attrName>style.visibility</p:attrName>
                                        </p:attrNameLst>
                                      </p:cBhvr>
                                      <p:to>
                                        <p:strVal val="visible"/>
                                      </p:to>
                                    </p:set>
                                    <p:anim calcmode="lin" valueType="num">
                                      <p:cBhvr>
                                        <p:cTn id="7" dur="500" fill="hold"/>
                                        <p:tgtEl>
                                          <p:spTgt spid="610308"/>
                                        </p:tgtEl>
                                        <p:attrNameLst>
                                          <p:attrName>ppt_x</p:attrName>
                                        </p:attrNameLst>
                                      </p:cBhvr>
                                      <p:tavLst>
                                        <p:tav tm="0">
                                          <p:val>
                                            <p:strVal val="#ppt_x-#ppt_w/2"/>
                                          </p:val>
                                        </p:tav>
                                        <p:tav tm="100000">
                                          <p:val>
                                            <p:strVal val="#ppt_x"/>
                                          </p:val>
                                        </p:tav>
                                      </p:tavLst>
                                    </p:anim>
                                    <p:anim calcmode="lin" valueType="num">
                                      <p:cBhvr>
                                        <p:cTn id="8" dur="500" fill="hold"/>
                                        <p:tgtEl>
                                          <p:spTgt spid="610308"/>
                                        </p:tgtEl>
                                        <p:attrNameLst>
                                          <p:attrName>ppt_y</p:attrName>
                                        </p:attrNameLst>
                                      </p:cBhvr>
                                      <p:tavLst>
                                        <p:tav tm="0">
                                          <p:val>
                                            <p:strVal val="#ppt_y"/>
                                          </p:val>
                                        </p:tav>
                                        <p:tav tm="100000">
                                          <p:val>
                                            <p:strVal val="#ppt_y"/>
                                          </p:val>
                                        </p:tav>
                                      </p:tavLst>
                                    </p:anim>
                                    <p:anim calcmode="lin" valueType="num">
                                      <p:cBhvr>
                                        <p:cTn id="9" dur="500" fill="hold"/>
                                        <p:tgtEl>
                                          <p:spTgt spid="610308"/>
                                        </p:tgtEl>
                                        <p:attrNameLst>
                                          <p:attrName>ppt_w</p:attrName>
                                        </p:attrNameLst>
                                      </p:cBhvr>
                                      <p:tavLst>
                                        <p:tav tm="0">
                                          <p:val>
                                            <p:fltVal val="0"/>
                                          </p:val>
                                        </p:tav>
                                        <p:tav tm="100000">
                                          <p:val>
                                            <p:strVal val="#ppt_w"/>
                                          </p:val>
                                        </p:tav>
                                      </p:tavLst>
                                    </p:anim>
                                    <p:anim calcmode="lin" valueType="num">
                                      <p:cBhvr>
                                        <p:cTn id="10" dur="500" fill="hold"/>
                                        <p:tgtEl>
                                          <p:spTgt spid="6103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8"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a:t>The environmental movement</a:t>
            </a:r>
          </a:p>
        </p:txBody>
      </p:sp>
      <p:sp>
        <p:nvSpPr>
          <p:cNvPr id="10243" name="Rectangle 3"/>
          <p:cNvSpPr>
            <a:spLocks noGrp="1" noChangeArrowheads="1"/>
          </p:cNvSpPr>
          <p:nvPr>
            <p:ph idx="1"/>
          </p:nvPr>
        </p:nvSpPr>
        <p:spPr/>
        <p:txBody>
          <a:bodyPr/>
          <a:lstStyle/>
          <a:p>
            <a:pPr>
              <a:buFontTx/>
              <a:buNone/>
            </a:pPr>
            <a:r>
              <a:rPr lang="en-GB" dirty="0"/>
              <a:t>Did you known that Greenpeace </a:t>
            </a:r>
            <a:br>
              <a:rPr lang="en-GB" dirty="0"/>
            </a:br>
            <a:r>
              <a:rPr lang="en-GB" dirty="0"/>
              <a:t>began in British Columbia?</a:t>
            </a:r>
          </a:p>
          <a:p>
            <a:pPr>
              <a:buFontTx/>
              <a:buNone/>
            </a:pPr>
            <a:endParaRPr lang="en-GB" dirty="0"/>
          </a:p>
          <a:p>
            <a:pPr>
              <a:buFontTx/>
              <a:buNone/>
            </a:pPr>
            <a:r>
              <a:rPr lang="en-GB" dirty="0"/>
              <a:t>The environmental movement tends to be composed of </a:t>
            </a:r>
            <a:r>
              <a:rPr lang="en-GB" i="1" dirty="0">
                <a:solidFill>
                  <a:srgbClr val="66FF33"/>
                </a:solidFill>
              </a:rPr>
              <a:t>naturalists (pantheists)</a:t>
            </a:r>
            <a:r>
              <a:rPr lang="en-GB" dirty="0">
                <a:solidFill>
                  <a:srgbClr val="66FF33"/>
                </a:solidFill>
              </a:rPr>
              <a:t> </a:t>
            </a:r>
            <a:r>
              <a:rPr lang="en-GB" dirty="0"/>
              <a:t>and</a:t>
            </a:r>
            <a:r>
              <a:rPr lang="en-GB" dirty="0">
                <a:solidFill>
                  <a:srgbClr val="66FF33"/>
                </a:solidFill>
              </a:rPr>
              <a:t> </a:t>
            </a:r>
            <a:r>
              <a:rPr lang="en-GB" i="1" dirty="0">
                <a:solidFill>
                  <a:srgbClr val="66FF33"/>
                </a:solidFill>
              </a:rPr>
              <a:t>conservationists</a:t>
            </a:r>
            <a:r>
              <a:rPr lang="en-GB" dirty="0">
                <a:solidFill>
                  <a:srgbClr val="66FF33"/>
                </a:solidFill>
              </a:rPr>
              <a:t>.</a:t>
            </a:r>
          </a:p>
          <a:p>
            <a:pPr>
              <a:buFontTx/>
              <a:buNone/>
            </a:pPr>
            <a:r>
              <a:rPr lang="en-GB" dirty="0"/>
              <a:t>As Christians we will have issues with</a:t>
            </a:r>
          </a:p>
          <a:p>
            <a:pPr>
              <a:buFontTx/>
              <a:buNone/>
            </a:pPr>
            <a:r>
              <a:rPr lang="en-GB" dirty="0">
                <a:solidFill>
                  <a:srgbClr val="66FF33"/>
                </a:solidFill>
              </a:rPr>
              <a:t>	- their extremism</a:t>
            </a:r>
          </a:p>
          <a:p>
            <a:pPr>
              <a:buFontTx/>
              <a:buNone/>
            </a:pPr>
            <a:r>
              <a:rPr lang="en-GB" dirty="0">
                <a:solidFill>
                  <a:srgbClr val="66FF33"/>
                </a:solidFill>
              </a:rPr>
              <a:t>	- conservation at the expense of utilization</a:t>
            </a:r>
          </a:p>
          <a:p>
            <a:pPr>
              <a:buFontTx/>
              <a:buNone/>
            </a:pPr>
            <a:r>
              <a:rPr lang="en-GB" dirty="0"/>
              <a:t>But </a:t>
            </a:r>
            <a:r>
              <a:rPr lang="en-GB" dirty="0">
                <a:solidFill>
                  <a:srgbClr val="66FF33"/>
                </a:solidFill>
              </a:rPr>
              <a:t>not all they stand for is bad. </a:t>
            </a:r>
            <a:endParaRPr lang="en-GB" dirty="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990600"/>
            <a:ext cx="2133600" cy="146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a:t>Three views of creation</a:t>
            </a:r>
          </a:p>
        </p:txBody>
      </p:sp>
      <p:sp>
        <p:nvSpPr>
          <p:cNvPr id="11267" name="Rectangle 3"/>
          <p:cNvSpPr>
            <a:spLocks noGrp="1" noChangeArrowheads="1"/>
          </p:cNvSpPr>
          <p:nvPr>
            <p:ph idx="1"/>
          </p:nvPr>
        </p:nvSpPr>
        <p:spPr/>
        <p:txBody>
          <a:bodyPr/>
          <a:lstStyle/>
          <a:p>
            <a:pPr>
              <a:buFontTx/>
              <a:buNone/>
            </a:pPr>
            <a:r>
              <a:rPr lang="en-GB" dirty="0">
                <a:solidFill>
                  <a:srgbClr val="66FF33"/>
                </a:solidFill>
              </a:rPr>
              <a:t>Capitalism and industrialism</a:t>
            </a:r>
          </a:p>
          <a:p>
            <a:pPr>
              <a:buFontTx/>
              <a:buNone/>
            </a:pPr>
            <a:r>
              <a:rPr lang="en-GB" dirty="0">
                <a:solidFill>
                  <a:srgbClr val="66FF33"/>
                </a:solidFill>
              </a:rPr>
              <a:t>	</a:t>
            </a:r>
            <a:r>
              <a:rPr lang="en-GB" dirty="0"/>
              <a:t>Creation exists </a:t>
            </a:r>
            <a:r>
              <a:rPr lang="en-GB" dirty="0">
                <a:solidFill>
                  <a:srgbClr val="66FF33"/>
                </a:solidFill>
              </a:rPr>
              <a:t>for man</a:t>
            </a:r>
          </a:p>
          <a:p>
            <a:pPr>
              <a:buFontTx/>
              <a:buNone/>
            </a:pPr>
            <a:r>
              <a:rPr lang="en-GB" dirty="0">
                <a:solidFill>
                  <a:srgbClr val="66FF33"/>
                </a:solidFill>
              </a:rPr>
              <a:t>	</a:t>
            </a:r>
            <a:r>
              <a:rPr lang="en-GB" dirty="0"/>
              <a:t>Man is </a:t>
            </a:r>
            <a:r>
              <a:rPr lang="en-GB" dirty="0">
                <a:solidFill>
                  <a:srgbClr val="66FF33"/>
                </a:solidFill>
              </a:rPr>
              <a:t>king: exploitation</a:t>
            </a:r>
          </a:p>
          <a:p>
            <a:pPr>
              <a:buFontTx/>
              <a:buNone/>
            </a:pPr>
            <a:endParaRPr lang="en-GB" sz="1600" dirty="0">
              <a:solidFill>
                <a:srgbClr val="66FF33"/>
              </a:solidFill>
            </a:endParaRPr>
          </a:p>
          <a:p>
            <a:pPr>
              <a:buFontTx/>
              <a:buNone/>
            </a:pPr>
            <a:r>
              <a:rPr lang="en-GB" dirty="0">
                <a:solidFill>
                  <a:srgbClr val="66FF33"/>
                </a:solidFill>
              </a:rPr>
              <a:t>Environmentalism</a:t>
            </a:r>
          </a:p>
          <a:p>
            <a:pPr>
              <a:buFontTx/>
              <a:buNone/>
            </a:pPr>
            <a:r>
              <a:rPr lang="en-GB" dirty="0">
                <a:solidFill>
                  <a:srgbClr val="66FF33"/>
                </a:solidFill>
              </a:rPr>
              <a:t>	</a:t>
            </a:r>
            <a:r>
              <a:rPr lang="en-GB" dirty="0"/>
              <a:t>Creation exists </a:t>
            </a:r>
            <a:r>
              <a:rPr lang="en-GB" dirty="0">
                <a:solidFill>
                  <a:srgbClr val="66FF33"/>
                </a:solidFill>
              </a:rPr>
              <a:t>for itself</a:t>
            </a:r>
          </a:p>
          <a:p>
            <a:pPr>
              <a:buFontTx/>
              <a:buNone/>
            </a:pPr>
            <a:r>
              <a:rPr lang="en-GB" dirty="0">
                <a:solidFill>
                  <a:srgbClr val="66FF33"/>
                </a:solidFill>
              </a:rPr>
              <a:t>	</a:t>
            </a:r>
            <a:r>
              <a:rPr lang="en-GB" dirty="0"/>
              <a:t>Man is </a:t>
            </a:r>
            <a:r>
              <a:rPr lang="en-GB" dirty="0">
                <a:solidFill>
                  <a:srgbClr val="66FF33"/>
                </a:solidFill>
              </a:rPr>
              <a:t>a part: conservation</a:t>
            </a:r>
          </a:p>
          <a:p>
            <a:pPr>
              <a:buFontTx/>
              <a:buNone/>
            </a:pPr>
            <a:endParaRPr lang="en-GB" sz="2000" dirty="0">
              <a:solidFill>
                <a:srgbClr val="66FF33"/>
              </a:solidFill>
            </a:endParaRPr>
          </a:p>
          <a:p>
            <a:pPr>
              <a:buFontTx/>
              <a:buNone/>
            </a:pPr>
            <a:r>
              <a:rPr lang="en-GB" dirty="0">
                <a:solidFill>
                  <a:srgbClr val="66FF33"/>
                </a:solidFill>
              </a:rPr>
              <a:t>Christianity</a:t>
            </a:r>
          </a:p>
          <a:p>
            <a:pPr>
              <a:buFontTx/>
              <a:buNone/>
            </a:pPr>
            <a:r>
              <a:rPr lang="en-GB" dirty="0">
                <a:solidFill>
                  <a:srgbClr val="66FF33"/>
                </a:solidFill>
              </a:rPr>
              <a:t>	</a:t>
            </a:r>
            <a:r>
              <a:rPr lang="en-GB" dirty="0"/>
              <a:t>Creation exists </a:t>
            </a:r>
            <a:r>
              <a:rPr lang="en-GB" dirty="0">
                <a:solidFill>
                  <a:srgbClr val="66FF33"/>
                </a:solidFill>
              </a:rPr>
              <a:t>for the glory of God</a:t>
            </a:r>
          </a:p>
          <a:p>
            <a:pPr>
              <a:buFontTx/>
              <a:buNone/>
            </a:pPr>
            <a:r>
              <a:rPr lang="en-GB" dirty="0">
                <a:solidFill>
                  <a:srgbClr val="66FF33"/>
                </a:solidFill>
              </a:rPr>
              <a:t>	</a:t>
            </a:r>
            <a:r>
              <a:rPr lang="en-GB" dirty="0"/>
              <a:t>Man is </a:t>
            </a:r>
            <a:r>
              <a:rPr lang="en-GB" dirty="0">
                <a:solidFill>
                  <a:srgbClr val="66FF33"/>
                </a:solidFill>
              </a:rPr>
              <a:t>vice-regent: utilization</a:t>
            </a:r>
          </a:p>
        </p:txBody>
      </p:sp>
      <p:pic>
        <p:nvPicPr>
          <p:cNvPr id="11268" name="Picture 4" descr="C:\Documents and Settings\Karlo Janssen\Mijn documenten\Mijn afbeeldingen\2010-09-30\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5029200"/>
            <a:ext cx="21336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200400"/>
            <a:ext cx="2133600" cy="146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914400"/>
            <a:ext cx="211931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11270"/>
                                        </p:tgtEl>
                                        <p:attrNameLst>
                                          <p:attrName>style.visibility</p:attrName>
                                        </p:attrNameLst>
                                      </p:cBhvr>
                                      <p:to>
                                        <p:strVal val="visible"/>
                                      </p:to>
                                    </p:set>
                                    <p:animEffect transition="in" filter="fade">
                                      <p:cBhvr>
                                        <p:cTn id="14" dur="1500"/>
                                        <p:tgtEl>
                                          <p:spTgt spid="1127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6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11269"/>
                                        </p:tgtEl>
                                        <p:attrNameLst>
                                          <p:attrName>style.visibility</p:attrName>
                                        </p:attrNameLst>
                                      </p:cBhvr>
                                      <p:to>
                                        <p:strVal val="visible"/>
                                      </p:to>
                                    </p:set>
                                    <p:animEffect transition="in" filter="fade">
                                      <p:cBhvr>
                                        <p:cTn id="26" dur="1500"/>
                                        <p:tgtEl>
                                          <p:spTgt spid="1126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67">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67">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67">
                                            <p:txEl>
                                              <p:pRg st="10" end="10"/>
                                            </p:txEl>
                                          </p:spTgt>
                                        </p:tgtEl>
                                        <p:attrNameLst>
                                          <p:attrName>style.visibility</p:attrName>
                                        </p:attrNameLst>
                                      </p:cBhvr>
                                      <p:to>
                                        <p:strVal val="visible"/>
                                      </p:to>
                                    </p:set>
                                  </p:childTnLst>
                                </p:cTn>
                              </p:par>
                            </p:childTnLst>
                          </p:cTn>
                        </p:par>
                        <p:par>
                          <p:cTn id="35" fill="hold">
                            <p:stCondLst>
                              <p:cond delay="0"/>
                            </p:stCondLst>
                            <p:childTnLst>
                              <p:par>
                                <p:cTn id="36" presetID="10" presetClass="entr" presetSubtype="0" fill="hold" nodeType="afterEffect">
                                  <p:stCondLst>
                                    <p:cond delay="0"/>
                                  </p:stCondLst>
                                  <p:childTnLst>
                                    <p:set>
                                      <p:cBhvr>
                                        <p:cTn id="37" dur="1" fill="hold">
                                          <p:stCondLst>
                                            <p:cond delay="0"/>
                                          </p:stCondLst>
                                        </p:cTn>
                                        <p:tgtEl>
                                          <p:spTgt spid="11268"/>
                                        </p:tgtEl>
                                        <p:attrNameLst>
                                          <p:attrName>style.visibility</p:attrName>
                                        </p:attrNameLst>
                                      </p:cBhvr>
                                      <p:to>
                                        <p:strVal val="visible"/>
                                      </p:to>
                                    </p:set>
                                    <p:animEffect transition="in" filter="fade">
                                      <p:cBhvr>
                                        <p:cTn id="38" dur="1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When to ban</a:t>
            </a:r>
          </a:p>
        </p:txBody>
      </p:sp>
      <p:sp>
        <p:nvSpPr>
          <p:cNvPr id="3" name="Content Placeholder 2"/>
          <p:cNvSpPr>
            <a:spLocks noGrp="1"/>
          </p:cNvSpPr>
          <p:nvPr>
            <p:ph idx="1"/>
          </p:nvPr>
        </p:nvSpPr>
        <p:spPr/>
        <p:txBody>
          <a:bodyPr/>
          <a:lstStyle/>
          <a:p>
            <a:pPr marL="0" indent="0">
              <a:buNone/>
            </a:pPr>
            <a:r>
              <a:rPr lang="en-CA" dirty="0"/>
              <a:t>In 1997, while completing a science fair </a:t>
            </a:r>
            <a:br>
              <a:rPr lang="en-CA" dirty="0"/>
            </a:br>
            <a:r>
              <a:rPr lang="en-CA" dirty="0"/>
              <a:t>presentation, 14-year-old Nathan </a:t>
            </a:r>
            <a:r>
              <a:rPr lang="en-CA" dirty="0" err="1"/>
              <a:t>Zohner</a:t>
            </a:r>
            <a:r>
              <a:rPr lang="en-CA" dirty="0"/>
              <a:t> </a:t>
            </a:r>
            <a:br>
              <a:rPr lang="en-CA" dirty="0"/>
            </a:br>
            <a:r>
              <a:rPr lang="en-CA" dirty="0"/>
              <a:t>devised a way to test for bad </a:t>
            </a:r>
            <a:r>
              <a:rPr lang="en-CA" dirty="0" err="1"/>
              <a:t>environmen</a:t>
            </a:r>
            <a:r>
              <a:rPr lang="en-CA" dirty="0"/>
              <a:t>-</a:t>
            </a:r>
            <a:br>
              <a:rPr lang="en-CA" dirty="0"/>
            </a:br>
            <a:r>
              <a:rPr lang="en-CA" dirty="0" err="1"/>
              <a:t>talists</a:t>
            </a:r>
            <a:r>
              <a:rPr lang="en-CA" dirty="0"/>
              <a:t>. The first part of his presentation was on the dangers of </a:t>
            </a:r>
            <a:r>
              <a:rPr lang="en-CA" i="1" dirty="0" err="1"/>
              <a:t>dihydrogen</a:t>
            </a:r>
            <a:r>
              <a:rPr lang="en-CA" i="1" dirty="0"/>
              <a:t> monoxide</a:t>
            </a:r>
            <a:r>
              <a:rPr lang="en-CA" dirty="0"/>
              <a:t>. This chemical is a major component of acid rain, can cause severe burns in its gaseous form, and is often lethal when accidentally inhaled. After explaining these risks, Nathan surveyed 50 listeners and asked who would support a ban of this hazardous chemical. </a:t>
            </a:r>
          </a:p>
          <a:p>
            <a:pPr marL="0" indent="0" algn="ctr">
              <a:buNone/>
            </a:pPr>
            <a:r>
              <a:rPr lang="en-CA" dirty="0"/>
              <a:t>Ban: 43	Unsure: 6		Do not ban: 1</a:t>
            </a:r>
          </a:p>
          <a:p>
            <a:pPr marL="0" indent="0">
              <a:buNone/>
            </a:pPr>
            <a:r>
              <a:rPr lang="en-CA" dirty="0">
                <a:solidFill>
                  <a:srgbClr val="00B0F0"/>
                </a:solidFill>
              </a:rPr>
              <a:t>Dihydrogen monoxide is H</a:t>
            </a:r>
            <a:r>
              <a:rPr lang="en-CA" baseline="-25000" dirty="0">
                <a:solidFill>
                  <a:srgbClr val="00B0F0"/>
                </a:solidFill>
              </a:rPr>
              <a:t>2</a:t>
            </a:r>
            <a:r>
              <a:rPr lang="en-CA" dirty="0">
                <a:solidFill>
                  <a:srgbClr val="00B0F0"/>
                </a:solidFill>
              </a:rPr>
              <a:t>O – water!</a:t>
            </a:r>
          </a:p>
          <a:p>
            <a:pPr marL="0" indent="0">
              <a:buNone/>
            </a:pPr>
            <a:endParaRPr lang="en-CA" dirty="0"/>
          </a:p>
        </p:txBody>
      </p:sp>
      <p:pic>
        <p:nvPicPr>
          <p:cNvPr id="28674" name="Picture 2" descr="http://www.diyderby.co.uk/ekmps/shops/bartlam/images/dangerous-chemicals-warning-sign-200-x-300mm-code-0866-1059-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1973" y="31800"/>
            <a:ext cx="1722027" cy="257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50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a:t>Whom do you trust?</a:t>
            </a:r>
          </a:p>
        </p:txBody>
      </p:sp>
      <p:sp>
        <p:nvSpPr>
          <p:cNvPr id="12291" name="Rectangle 3"/>
          <p:cNvSpPr>
            <a:spLocks noGrp="1" noChangeArrowheads="1"/>
          </p:cNvSpPr>
          <p:nvPr>
            <p:ph idx="1"/>
          </p:nvPr>
        </p:nvSpPr>
        <p:spPr>
          <a:xfrm>
            <a:off x="0" y="1219200"/>
            <a:ext cx="5868144" cy="5638800"/>
          </a:xfrm>
        </p:spPr>
        <p:txBody>
          <a:bodyPr/>
          <a:lstStyle/>
          <a:p>
            <a:pPr>
              <a:buFontTx/>
              <a:buNone/>
            </a:pPr>
            <a:r>
              <a:rPr lang="en-GB" dirty="0"/>
              <a:t>Scientists dispute and debate what is happening today, and especially, who caused it.</a:t>
            </a:r>
          </a:p>
          <a:p>
            <a:pPr>
              <a:buFontTx/>
              <a:buNone/>
            </a:pPr>
            <a:endParaRPr lang="en-GB" dirty="0"/>
          </a:p>
          <a:p>
            <a:pPr>
              <a:buFontTx/>
              <a:buNone/>
            </a:pPr>
            <a:r>
              <a:rPr lang="en-GB" dirty="0">
                <a:solidFill>
                  <a:srgbClr val="66FF33"/>
                </a:solidFill>
              </a:rPr>
              <a:t>Exercise caution </a:t>
            </a:r>
            <a:r>
              <a:rPr lang="en-GB" dirty="0"/>
              <a:t>when it comes to using data that extrapolate.</a:t>
            </a:r>
          </a:p>
          <a:p>
            <a:pPr>
              <a:buFontTx/>
              <a:buNone/>
            </a:pPr>
            <a:r>
              <a:rPr lang="en-GB" dirty="0"/>
              <a:t>But we should not be </a:t>
            </a:r>
            <a:r>
              <a:rPr lang="en-GB" dirty="0">
                <a:solidFill>
                  <a:srgbClr val="66FF33"/>
                </a:solidFill>
              </a:rPr>
              <a:t>blind either</a:t>
            </a:r>
            <a:r>
              <a:rPr lang="en-GB" dirty="0"/>
              <a:t>.</a:t>
            </a:r>
          </a:p>
          <a:p>
            <a:pPr>
              <a:buFontTx/>
              <a:buNone/>
            </a:pPr>
            <a:r>
              <a:rPr lang="en-GB" dirty="0"/>
              <a:t>Climate change is </a:t>
            </a:r>
            <a:r>
              <a:rPr lang="en-GB" dirty="0">
                <a:solidFill>
                  <a:srgbClr val="66FF33"/>
                </a:solidFill>
              </a:rPr>
              <a:t>a natural phenomenon</a:t>
            </a:r>
            <a:r>
              <a:rPr lang="en-GB" dirty="0"/>
              <a:t> and </a:t>
            </a:r>
            <a:r>
              <a:rPr lang="en-GB" dirty="0">
                <a:solidFill>
                  <a:srgbClr val="66FF33"/>
                </a:solidFill>
              </a:rPr>
              <a:t>humans do influence it</a:t>
            </a:r>
            <a:r>
              <a:rPr lang="en-GB" dirty="0"/>
              <a:t>.</a:t>
            </a:r>
          </a:p>
          <a:p>
            <a:pPr>
              <a:buFontTx/>
              <a:buNone/>
            </a:pPr>
            <a:endParaRPr lang="en-GB" dirty="0"/>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813" y="1295400"/>
            <a:ext cx="3405187"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BB4CC53C-5D2A-40BC-88B4-8836EEAAD3CB}"/>
              </a:ext>
            </a:extLst>
          </p:cNvPr>
          <p:cNvSpPr txBox="1"/>
          <p:nvPr/>
        </p:nvSpPr>
        <p:spPr>
          <a:xfrm>
            <a:off x="5969658" y="5427493"/>
            <a:ext cx="3072829" cy="1138773"/>
          </a:xfrm>
          <a:prstGeom prst="rect">
            <a:avLst/>
          </a:prstGeom>
          <a:noFill/>
        </p:spPr>
        <p:txBody>
          <a:bodyPr wrap="none" rtlCol="0">
            <a:spAutoFit/>
          </a:bodyPr>
          <a:lstStyle/>
          <a:p>
            <a:pPr marL="342900" marR="0" lvl="0" indent="-342900" defTabSz="914400" rtl="0" eaLnBrk="0" fontAlgn="base" latinLnBrk="0" hangingPunct="0">
              <a:lnSpc>
                <a:spcPct val="100000"/>
              </a:lnSpc>
              <a:spcBef>
                <a:spcPct val="20000"/>
              </a:spcBef>
              <a:spcAft>
                <a:spcPct val="0"/>
              </a:spcAft>
              <a:buClrTx/>
              <a:buSzTx/>
              <a:buFontTx/>
              <a:buNone/>
              <a:tabLst/>
              <a:defRPr/>
            </a:pPr>
            <a:r>
              <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Note: Al Gore’s predictions</a:t>
            </a:r>
          </a:p>
          <a:p>
            <a:pPr marL="342900" marR="0" lvl="0" indent="-342900" defTabSz="914400" rtl="0" eaLnBrk="0" fontAlgn="base" latinLnBrk="0" hangingPunct="0">
              <a:lnSpc>
                <a:spcPct val="100000"/>
              </a:lnSpc>
              <a:spcBef>
                <a:spcPct val="20000"/>
              </a:spcBef>
              <a:spcAft>
                <a:spcPct val="0"/>
              </a:spcAft>
              <a:buClrTx/>
              <a:buSzTx/>
              <a:buFontTx/>
              <a:buNone/>
              <a:tabLst/>
              <a:defRPr/>
            </a:pPr>
            <a:r>
              <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(like no Arctic sea ice today)</a:t>
            </a:r>
          </a:p>
          <a:p>
            <a:pPr marL="342900" marR="0" lvl="0" indent="-342900" defTabSz="914400" rtl="0" eaLnBrk="0" fontAlgn="base" latinLnBrk="0" hangingPunct="0">
              <a:lnSpc>
                <a:spcPct val="100000"/>
              </a:lnSpc>
              <a:spcBef>
                <a:spcPct val="20000"/>
              </a:spcBef>
              <a:spcAft>
                <a:spcPct val="0"/>
              </a:spcAft>
              <a:buClrTx/>
              <a:buSzTx/>
              <a:buFontTx/>
              <a:buNone/>
              <a:tabLst/>
              <a:defRPr/>
            </a:pPr>
            <a:r>
              <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have not proven true.</a:t>
            </a:r>
            <a:endParaRPr lang="en-CA"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GB"/>
              <a:t>What can I do?</a:t>
            </a:r>
          </a:p>
        </p:txBody>
      </p:sp>
      <p:sp>
        <p:nvSpPr>
          <p:cNvPr id="13315" name="Rectangle 3"/>
          <p:cNvSpPr>
            <a:spLocks noGrp="1" noChangeArrowheads="1"/>
          </p:cNvSpPr>
          <p:nvPr>
            <p:ph idx="1"/>
          </p:nvPr>
        </p:nvSpPr>
        <p:spPr/>
        <p:txBody>
          <a:bodyPr/>
          <a:lstStyle/>
          <a:p>
            <a:pPr>
              <a:buNone/>
            </a:pPr>
            <a:r>
              <a:rPr lang="en-US" dirty="0"/>
              <a:t>Be informed: </a:t>
            </a:r>
            <a:r>
              <a:rPr lang="en-US" dirty="0">
                <a:hlinkClick r:id="rId3"/>
              </a:rPr>
              <a:t>www.reformedperspective.ca</a:t>
            </a:r>
            <a:r>
              <a:rPr lang="en-US" dirty="0"/>
              <a:t> </a:t>
            </a:r>
          </a:p>
          <a:p>
            <a:pPr>
              <a:buFontTx/>
              <a:buNone/>
            </a:pPr>
            <a:r>
              <a:rPr lang="en-GB" dirty="0"/>
              <a:t>Energy consumption: fuel, electricity, go/buy local</a:t>
            </a:r>
          </a:p>
          <a:p>
            <a:pPr>
              <a:buFontTx/>
              <a:buNone/>
            </a:pPr>
            <a:r>
              <a:rPr lang="en-GB" dirty="0"/>
              <a:t>Commodity consumption: clothing &amp; gadgets for endurance (how new is your cell phone)</a:t>
            </a:r>
          </a:p>
          <a:p>
            <a:pPr>
              <a:buFontTx/>
              <a:buNone/>
            </a:pPr>
            <a:r>
              <a:rPr lang="en-GB" dirty="0"/>
              <a:t>Paper consumption: flyers, printing</a:t>
            </a:r>
          </a:p>
          <a:p>
            <a:pPr>
              <a:buFontTx/>
              <a:buNone/>
            </a:pPr>
            <a:r>
              <a:rPr lang="en-GB" dirty="0"/>
              <a:t>Waste management: sort your garbage</a:t>
            </a:r>
          </a:p>
          <a:p>
            <a:pPr>
              <a:buFontTx/>
              <a:buNone/>
            </a:pPr>
            <a:r>
              <a:rPr lang="en-GB" dirty="0"/>
              <a:t>Well-being</a:t>
            </a:r>
            <a:r>
              <a:rPr lang="en-US" dirty="0"/>
              <a:t>: pay more for food </a:t>
            </a:r>
            <a:br>
              <a:rPr lang="en-US" dirty="0"/>
            </a:br>
            <a:r>
              <a:rPr lang="en-US" dirty="0"/>
              <a:t>(free range eggs)</a:t>
            </a:r>
          </a:p>
          <a:p>
            <a:pPr>
              <a:buFontTx/>
              <a:buNone/>
            </a:pPr>
            <a:endParaRPr lang="en-GB" dirty="0"/>
          </a:p>
        </p:txBody>
      </p:sp>
      <p:pic>
        <p:nvPicPr>
          <p:cNvPr id="13316" name="Picture 4"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954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http://www.communication4all.co.uk/Screen%20Shot%20Images/Recycle%20Reuse%20Redu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7" y="4250886"/>
            <a:ext cx="3688472" cy="26071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0E0A56-E50F-48E5-96F9-9194C72D60EF}"/>
              </a:ext>
            </a:extLst>
          </p:cNvPr>
          <p:cNvPicPr>
            <a:picLocks noChangeAspect="1"/>
          </p:cNvPicPr>
          <p:nvPr/>
        </p:nvPicPr>
        <p:blipFill>
          <a:blip r:embed="rId6"/>
          <a:stretch>
            <a:fillRect/>
          </a:stretch>
        </p:blipFill>
        <p:spPr>
          <a:xfrm>
            <a:off x="6516216" y="596971"/>
            <a:ext cx="2448272" cy="10552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Psalm 8:3,4,5</a:t>
            </a:r>
          </a:p>
        </p:txBody>
      </p:sp>
      <p:sp>
        <p:nvSpPr>
          <p:cNvPr id="3" name="Content Placeholder 2"/>
          <p:cNvSpPr>
            <a:spLocks noGrp="1"/>
          </p:cNvSpPr>
          <p:nvPr>
            <p:ph idx="1"/>
          </p:nvPr>
        </p:nvSpPr>
        <p:spPr>
          <a:xfrm>
            <a:off x="971600" y="1219200"/>
            <a:ext cx="8172400" cy="5638800"/>
          </a:xfrm>
        </p:spPr>
        <p:txBody>
          <a:bodyPr/>
          <a:lstStyle/>
          <a:p>
            <a:pPr marL="0" indent="0">
              <a:buNone/>
            </a:pPr>
            <a:r>
              <a:rPr lang="en-US" sz="2000" dirty="0"/>
              <a:t>3.</a:t>
            </a:r>
            <a:r>
              <a:rPr lang="en-US" sz="2000" cap="small" dirty="0"/>
              <a:t>Lord, </a:t>
            </a:r>
            <a:r>
              <a:rPr lang="en-US" sz="2000" dirty="0"/>
              <a:t>when my gaze upon the heavens lingers,</a:t>
            </a:r>
            <a:endParaRPr lang="en-CA" sz="2000" dirty="0"/>
          </a:p>
          <a:p>
            <a:pPr marL="0" indent="0">
              <a:buNone/>
            </a:pPr>
            <a:r>
              <a:rPr lang="en-CA" sz="2000" dirty="0"/>
              <a:t>on moon and stars, the work of </a:t>
            </a:r>
            <a:r>
              <a:rPr lang="en-GB" sz="2000" dirty="0"/>
              <a:t>you</a:t>
            </a:r>
            <a:r>
              <a:rPr lang="en-CA" sz="2000" dirty="0"/>
              <a:t>r own fingers,</a:t>
            </a:r>
          </a:p>
          <a:p>
            <a:pPr marL="0" indent="0">
              <a:buNone/>
            </a:pPr>
            <a:r>
              <a:rPr lang="en-US" sz="2000" dirty="0"/>
              <a:t>O what is man that </a:t>
            </a:r>
            <a:r>
              <a:rPr lang="en-GB" sz="2000" dirty="0"/>
              <a:t>you</a:t>
            </a:r>
            <a:r>
              <a:rPr lang="en-US" sz="2000" dirty="0"/>
              <a:t> should think of him,</a:t>
            </a:r>
            <a:endParaRPr lang="en-CA" sz="2000" dirty="0"/>
          </a:p>
          <a:p>
            <a:pPr marL="0" indent="0">
              <a:buNone/>
            </a:pPr>
            <a:r>
              <a:rPr lang="en-US" sz="2000" dirty="0"/>
              <a:t>the son of man that </a:t>
            </a:r>
            <a:r>
              <a:rPr lang="en-GB" sz="2000" dirty="0"/>
              <a:t>you</a:t>
            </a:r>
            <a:r>
              <a:rPr lang="en-US" sz="2000" dirty="0"/>
              <a:t> should care for him?</a:t>
            </a:r>
          </a:p>
          <a:p>
            <a:pPr marL="0" indent="0">
              <a:buNone/>
            </a:pPr>
            <a:endParaRPr lang="en-CA" sz="2000" dirty="0"/>
          </a:p>
          <a:p>
            <a:pPr marL="0" indent="0">
              <a:buNone/>
            </a:pPr>
            <a:r>
              <a:rPr lang="en-US" sz="2000" dirty="0"/>
              <a:t>		4.You little lower than divine have made him</a:t>
            </a:r>
            <a:endParaRPr lang="en-CA" sz="2000" dirty="0"/>
          </a:p>
          <a:p>
            <a:pPr marL="0" indent="0">
              <a:buNone/>
            </a:pPr>
            <a:r>
              <a:rPr lang="en-US" sz="2000" dirty="0"/>
              <a:t>		and so with glorious </a:t>
            </a:r>
            <a:r>
              <a:rPr lang="en-US" sz="2000" dirty="0" err="1"/>
              <a:t>honour</a:t>
            </a:r>
            <a:r>
              <a:rPr lang="en-US" sz="2000" dirty="0"/>
              <a:t> have arrayed him.</a:t>
            </a:r>
            <a:endParaRPr lang="en-CA" sz="2000" dirty="0"/>
          </a:p>
          <a:p>
            <a:pPr marL="0" indent="0">
              <a:buNone/>
            </a:pPr>
            <a:r>
              <a:rPr lang="en-US" sz="2000" dirty="0"/>
              <a:t>		All things </a:t>
            </a:r>
            <a:r>
              <a:rPr lang="en-GB" sz="2000" dirty="0"/>
              <a:t>you</a:t>
            </a:r>
            <a:r>
              <a:rPr lang="en-US" sz="2000" dirty="0"/>
              <a:t> gave to him as his domain,</a:t>
            </a:r>
            <a:endParaRPr lang="en-CA" sz="2000" dirty="0"/>
          </a:p>
          <a:p>
            <a:pPr marL="0" indent="0">
              <a:buNone/>
            </a:pPr>
            <a:r>
              <a:rPr lang="en-US" sz="2000" dirty="0"/>
              <a:t>		that over </a:t>
            </a:r>
            <a:r>
              <a:rPr lang="en-GB" sz="2000" dirty="0"/>
              <a:t>you</a:t>
            </a:r>
            <a:r>
              <a:rPr lang="en-US" sz="2000" dirty="0"/>
              <a:t>r creation he might reign.</a:t>
            </a:r>
            <a:endParaRPr lang="en-CA" sz="2000" dirty="0"/>
          </a:p>
          <a:p>
            <a:pPr marL="0" indent="0">
              <a:buNone/>
            </a:pPr>
            <a:endParaRPr lang="en-CA" sz="2000" dirty="0"/>
          </a:p>
          <a:p>
            <a:pPr marL="0" indent="0">
              <a:buNone/>
            </a:pPr>
            <a:r>
              <a:rPr lang="en-CA" sz="2000" dirty="0"/>
              <a:t>5.You have appointed him as lord and master</a:t>
            </a:r>
          </a:p>
          <a:p>
            <a:pPr marL="0" indent="0">
              <a:buNone/>
            </a:pPr>
            <a:r>
              <a:rPr lang="en-US" sz="2000" dirty="0"/>
              <a:t>of bird and beast in forest, field, and pasture;</a:t>
            </a:r>
            <a:endParaRPr lang="en-CA" sz="2000" dirty="0"/>
          </a:p>
          <a:p>
            <a:pPr marL="0" indent="0">
              <a:buNone/>
            </a:pPr>
            <a:r>
              <a:rPr lang="en-US" sz="2000" dirty="0"/>
              <a:t>of all the fish and creatures of the sea.</a:t>
            </a:r>
            <a:endParaRPr lang="en-CA" sz="2000" dirty="0"/>
          </a:p>
          <a:p>
            <a:pPr marL="0" indent="0">
              <a:buNone/>
            </a:pPr>
            <a:r>
              <a:rPr lang="en-US" sz="2000" dirty="0"/>
              <a:t>O </a:t>
            </a:r>
            <a:r>
              <a:rPr lang="en-US" sz="2000" cap="small" dirty="0"/>
              <a:t>Lord, </a:t>
            </a:r>
            <a:r>
              <a:rPr lang="en-US" sz="2000" dirty="0"/>
              <a:t>how great is </a:t>
            </a:r>
            <a:r>
              <a:rPr lang="en-GB" sz="2000" dirty="0"/>
              <a:t>you</a:t>
            </a:r>
            <a:r>
              <a:rPr lang="en-US" sz="2000" dirty="0"/>
              <a:t>r name’s majesty!</a:t>
            </a:r>
            <a:endParaRPr lang="en-CA" sz="2000" dirty="0"/>
          </a:p>
          <a:p>
            <a:pPr marL="0" indent="0">
              <a:buNone/>
            </a:pPr>
            <a:r>
              <a:rPr lang="en-CA" dirty="0"/>
              <a:t> </a:t>
            </a:r>
          </a:p>
        </p:txBody>
      </p:sp>
    </p:spTree>
    <p:extLst>
      <p:ext uri="{BB962C8B-B14F-4D97-AF65-F5344CB8AC3E}">
        <p14:creationId xmlns:p14="http://schemas.microsoft.com/office/powerpoint/2010/main" val="1603318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GB"/>
              <a:t>A hot issue</a:t>
            </a:r>
          </a:p>
        </p:txBody>
      </p:sp>
      <p:sp>
        <p:nvSpPr>
          <p:cNvPr id="3075" name="Rectangle 3"/>
          <p:cNvSpPr>
            <a:spLocks noGrp="1" noChangeArrowheads="1"/>
          </p:cNvSpPr>
          <p:nvPr>
            <p:ph idx="1"/>
          </p:nvPr>
        </p:nvSpPr>
        <p:spPr/>
        <p:txBody>
          <a:bodyPr/>
          <a:lstStyle/>
          <a:p>
            <a:pPr>
              <a:buFontTx/>
              <a:buNone/>
            </a:pPr>
            <a:r>
              <a:rPr lang="en-GB" dirty="0"/>
              <a:t>How we as humans interact with the environment is a hot issue.</a:t>
            </a:r>
          </a:p>
          <a:p>
            <a:pPr>
              <a:buFontTx/>
              <a:buNone/>
            </a:pPr>
            <a:r>
              <a:rPr lang="en-GB" dirty="0"/>
              <a:t>	- personal well-being</a:t>
            </a:r>
          </a:p>
          <a:p>
            <a:pPr>
              <a:buFontTx/>
              <a:buNone/>
            </a:pPr>
            <a:r>
              <a:rPr lang="en-GB" dirty="0"/>
              <a:t>	- climate change: true? who is responsible?</a:t>
            </a:r>
          </a:p>
          <a:p>
            <a:pPr>
              <a:buFontTx/>
              <a:buNone/>
            </a:pPr>
            <a:r>
              <a:rPr lang="en-GB" dirty="0"/>
              <a:t>	- depletion of resources</a:t>
            </a:r>
          </a:p>
          <a:p>
            <a:pPr>
              <a:buFontTx/>
              <a:buNone/>
            </a:pPr>
            <a:r>
              <a:rPr lang="en-GB" dirty="0"/>
              <a:t>		- non-renewable resources (oil, coal)</a:t>
            </a:r>
          </a:p>
          <a:p>
            <a:pPr>
              <a:buFontTx/>
              <a:buNone/>
            </a:pPr>
            <a:r>
              <a:rPr lang="en-GB" dirty="0"/>
              <a:t>		- habitat destruction (salmon)</a:t>
            </a:r>
          </a:p>
          <a:p>
            <a:pPr>
              <a:buFontTx/>
              <a:buNone/>
            </a:pPr>
            <a:r>
              <a:rPr lang="en-GB" dirty="0"/>
              <a:t>	- </a:t>
            </a:r>
            <a:r>
              <a:rPr lang="en-GB" i="1" dirty="0"/>
              <a:t>conservation</a:t>
            </a:r>
            <a:r>
              <a:rPr lang="en-GB" dirty="0"/>
              <a:t> or </a:t>
            </a:r>
            <a:r>
              <a:rPr lang="en-GB" i="1" dirty="0"/>
              <a:t>utilization</a:t>
            </a:r>
            <a:r>
              <a:rPr lang="en-GB" dirty="0"/>
              <a:t>?</a:t>
            </a:r>
          </a:p>
          <a:p>
            <a:pPr>
              <a:buFontTx/>
              <a:buNone/>
            </a:pP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eation _ Stewardship _ Christianit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10800000" flipH="1" flipV="1">
            <a:off x="683568" y="533182"/>
            <a:ext cx="7733810" cy="5800359"/>
          </a:xfrm>
          <a:prstGeom prst="rect">
            <a:avLst/>
          </a:prstGeom>
        </p:spPr>
      </p:pic>
    </p:spTree>
    <p:extLst>
      <p:ext uri="{BB962C8B-B14F-4D97-AF65-F5344CB8AC3E}">
        <p14:creationId xmlns:p14="http://schemas.microsoft.com/office/powerpoint/2010/main" val="3535748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9697">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GB"/>
              <a:t>Agree?</a:t>
            </a:r>
          </a:p>
        </p:txBody>
      </p:sp>
      <p:pic>
        <p:nvPicPr>
          <p:cNvPr id="9219" name="Picture 4" descr="D:\Mijn documenten\Reflector\Omgaan met de schepping\Dokus copy.jpg"/>
          <p:cNvPicPr>
            <a:picLocks noChangeAspect="1" noChangeArrowheads="1"/>
          </p:cNvPicPr>
          <p:nvPr/>
        </p:nvPicPr>
        <p:blipFill>
          <a:blip r:embed="rId3">
            <a:extLst>
              <a:ext uri="{28A0092B-C50C-407E-A947-70E740481C1C}">
                <a14:useLocalDpi xmlns:a14="http://schemas.microsoft.com/office/drawing/2010/main" val="0"/>
              </a:ext>
            </a:extLst>
          </a:blip>
          <a:srcRect l="35834" t="14444" r="4167" b="4445"/>
          <a:stretch>
            <a:fillRect/>
          </a:stretch>
        </p:blipFill>
        <p:spPr bwMode="auto">
          <a:xfrm>
            <a:off x="2057400" y="990600"/>
            <a:ext cx="578643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AutoShape 5"/>
          <p:cNvSpPr>
            <a:spLocks noChangeArrowheads="1"/>
          </p:cNvSpPr>
          <p:nvPr/>
        </p:nvSpPr>
        <p:spPr bwMode="auto">
          <a:xfrm>
            <a:off x="3429000" y="1066800"/>
            <a:ext cx="2514600" cy="1371600"/>
          </a:xfrm>
          <a:prstGeom prst="wedgeRoundRectCallout">
            <a:avLst>
              <a:gd name="adj1" fmla="val -14648"/>
              <a:gd name="adj2" fmla="val 104282"/>
              <a:gd name="adj3" fmla="val 16667"/>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3600" i="1">
                <a:solidFill>
                  <a:schemeClr val="bg1"/>
                </a:solidFill>
              </a:rPr>
              <a:t>As long as I’m happy.</a:t>
            </a:r>
            <a:endParaRPr lang="en-GB"/>
          </a:p>
        </p:txBody>
      </p:sp>
      <p:pic>
        <p:nvPicPr>
          <p:cNvPr id="9221" name="Picture 6"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954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GB"/>
              <a:t>Environment</a:t>
            </a:r>
          </a:p>
        </p:txBody>
      </p:sp>
      <p:sp>
        <p:nvSpPr>
          <p:cNvPr id="4099" name="Rectangle 3"/>
          <p:cNvSpPr>
            <a:spLocks noGrp="1" noChangeArrowheads="1"/>
          </p:cNvSpPr>
          <p:nvPr>
            <p:ph idx="1"/>
          </p:nvPr>
        </p:nvSpPr>
        <p:spPr>
          <a:xfrm>
            <a:off x="0" y="1219200"/>
            <a:ext cx="4800600" cy="5638800"/>
          </a:xfrm>
        </p:spPr>
        <p:txBody>
          <a:bodyPr/>
          <a:lstStyle/>
          <a:p>
            <a:pPr>
              <a:buFontTx/>
              <a:buNone/>
            </a:pPr>
            <a:endParaRPr lang="en-GB" dirty="0"/>
          </a:p>
          <a:p>
            <a:pPr>
              <a:buFontTx/>
              <a:buNone/>
            </a:pPr>
            <a:r>
              <a:rPr lang="en-GB" dirty="0"/>
              <a:t>We read together Psalm 8 and Leviticus 25:1-7</a:t>
            </a:r>
          </a:p>
          <a:p>
            <a:pPr>
              <a:buFontTx/>
              <a:buNone/>
            </a:pPr>
            <a:endParaRPr lang="en-GB" dirty="0"/>
          </a:p>
          <a:p>
            <a:pPr>
              <a:buFontTx/>
              <a:buNone/>
            </a:pPr>
            <a:r>
              <a:rPr lang="en-GB" dirty="0"/>
              <a:t>And then we’ll discuss the questions.</a:t>
            </a:r>
          </a:p>
          <a:p>
            <a:pPr>
              <a:buFontTx/>
              <a:buNone/>
            </a:pPr>
            <a:endParaRPr lang="en-GB" dirty="0"/>
          </a:p>
          <a:p>
            <a:pPr>
              <a:buFontTx/>
              <a:buNone/>
            </a:pPr>
            <a:endParaRPr lang="en-GB" dirty="0"/>
          </a:p>
          <a:p>
            <a:pPr>
              <a:buFontTx/>
              <a:buNone/>
            </a:pPr>
            <a:endParaRPr lang="en-GB" dirty="0"/>
          </a:p>
          <a:p>
            <a:pPr>
              <a:buFontTx/>
              <a:buNone/>
            </a:pPr>
            <a:endParaRPr lang="en-GB" dirty="0"/>
          </a:p>
        </p:txBody>
      </p:sp>
      <p:pic>
        <p:nvPicPr>
          <p:cNvPr id="4100" name="Picture 4" descr="C:\Documents and Settings\Karlo Janssen\Mijn documenten\Downloads\Dit Koningskind\kidsmoment.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954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descr="D:\Mijn documenten\Reflector\Omgaan met de schepping\uitlegplaatAnnekeKaai+layout2.jpg"/>
          <p:cNvPicPr>
            <a:picLocks noChangeAspect="1" noChangeArrowheads="1"/>
          </p:cNvPicPr>
          <p:nvPr/>
        </p:nvPicPr>
        <p:blipFill>
          <a:blip r:embed="rId4">
            <a:extLst>
              <a:ext uri="{28A0092B-C50C-407E-A947-70E740481C1C}">
                <a14:useLocalDpi xmlns:a14="http://schemas.microsoft.com/office/drawing/2010/main" val="0"/>
              </a:ext>
            </a:extLst>
          </a:blip>
          <a:srcRect l="51666" t="11111" r="3334"/>
          <a:stretch>
            <a:fillRect/>
          </a:stretch>
        </p:blipFill>
        <p:spPr bwMode="auto">
          <a:xfrm>
            <a:off x="5029200" y="1066800"/>
            <a:ext cx="39084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GB"/>
              <a:t>Christians and the Environment</a:t>
            </a:r>
          </a:p>
        </p:txBody>
      </p:sp>
      <p:sp>
        <p:nvSpPr>
          <p:cNvPr id="5123" name="Rectangle 3"/>
          <p:cNvSpPr>
            <a:spLocks noGrp="1" noChangeArrowheads="1"/>
          </p:cNvSpPr>
          <p:nvPr>
            <p:ph idx="1"/>
          </p:nvPr>
        </p:nvSpPr>
        <p:spPr>
          <a:xfrm>
            <a:off x="0" y="1219200"/>
            <a:ext cx="4953000" cy="5638800"/>
          </a:xfrm>
        </p:spPr>
        <p:txBody>
          <a:bodyPr/>
          <a:lstStyle/>
          <a:p>
            <a:pPr>
              <a:buFontTx/>
              <a:buNone/>
            </a:pPr>
            <a:r>
              <a:rPr lang="en-GB" dirty="0"/>
              <a:t>Humans were made </a:t>
            </a:r>
            <a:r>
              <a:rPr lang="en-GB" dirty="0">
                <a:solidFill>
                  <a:srgbClr val="66FF33"/>
                </a:solidFill>
              </a:rPr>
              <a:t>in the image of God</a:t>
            </a:r>
          </a:p>
          <a:p>
            <a:pPr>
              <a:buFontTx/>
              <a:buNone/>
            </a:pPr>
            <a:r>
              <a:rPr lang="en-GB" dirty="0"/>
              <a:t>Among others it means that </a:t>
            </a:r>
            <a:r>
              <a:rPr lang="en-GB" dirty="0">
                <a:solidFill>
                  <a:srgbClr val="66FF33"/>
                </a:solidFill>
              </a:rPr>
              <a:t>man is to manage God’s creation in God’s Name.</a:t>
            </a:r>
          </a:p>
          <a:p>
            <a:pPr>
              <a:buFontTx/>
              <a:buNone/>
            </a:pPr>
            <a:r>
              <a:rPr lang="en-GB" dirty="0"/>
              <a:t>Humanity is the </a:t>
            </a:r>
            <a:r>
              <a:rPr lang="en-GB" dirty="0">
                <a:solidFill>
                  <a:srgbClr val="66FF33"/>
                </a:solidFill>
              </a:rPr>
              <a:t>steward</a:t>
            </a:r>
            <a:r>
              <a:rPr lang="en-GB" dirty="0"/>
              <a:t> of </a:t>
            </a:r>
            <a:r>
              <a:rPr lang="en-GB" dirty="0">
                <a:solidFill>
                  <a:srgbClr val="66FF33"/>
                </a:solidFill>
              </a:rPr>
              <a:t>God’s Creation</a:t>
            </a:r>
            <a:r>
              <a:rPr lang="en-GB" dirty="0"/>
              <a:t>.</a:t>
            </a:r>
          </a:p>
          <a:p>
            <a:pPr>
              <a:buFontTx/>
              <a:buNone/>
            </a:pPr>
            <a:endParaRPr lang="en-GB" dirty="0">
              <a:solidFill>
                <a:srgbClr val="66FF33"/>
              </a:solidFill>
            </a:endParaRPr>
          </a:p>
          <a:p>
            <a:pPr>
              <a:buFontTx/>
              <a:buNone/>
            </a:pPr>
            <a:r>
              <a:rPr lang="en-GB" dirty="0"/>
              <a:t>We need to treat </a:t>
            </a:r>
            <a:r>
              <a:rPr lang="en-GB" dirty="0">
                <a:solidFill>
                  <a:srgbClr val="66FF33"/>
                </a:solidFill>
              </a:rPr>
              <a:t>Creation the way God treats Creation.</a:t>
            </a:r>
          </a:p>
          <a:p>
            <a:pPr>
              <a:buFontTx/>
              <a:buNone/>
            </a:pPr>
            <a:endParaRPr lang="en-GB" dirty="0">
              <a:solidFill>
                <a:srgbClr val="66FF33"/>
              </a:solidFill>
            </a:endParaRPr>
          </a:p>
        </p:txBody>
      </p:sp>
      <p:sp>
        <p:nvSpPr>
          <p:cNvPr id="607236" name="AutoShape 4"/>
          <p:cNvSpPr>
            <a:spLocks noChangeArrowheads="1"/>
          </p:cNvSpPr>
          <p:nvPr/>
        </p:nvSpPr>
        <p:spPr bwMode="auto">
          <a:xfrm>
            <a:off x="4953000" y="1401763"/>
            <a:ext cx="4191000" cy="5029200"/>
          </a:xfrm>
          <a:prstGeom prst="horizontalScroll">
            <a:avLst>
              <a:gd name="adj" fmla="val 3560"/>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sz="2000" i="1" dirty="0">
                <a:solidFill>
                  <a:schemeClr val="bg1"/>
                </a:solidFill>
              </a:rPr>
              <a:t>These all look to you </a:t>
            </a:r>
          </a:p>
          <a:p>
            <a:pPr algn="l"/>
            <a:r>
              <a:rPr lang="en-GB" sz="2000" i="1" dirty="0">
                <a:solidFill>
                  <a:schemeClr val="bg1"/>
                </a:solidFill>
              </a:rPr>
              <a:t>   to give them their food at the proper time. </a:t>
            </a:r>
          </a:p>
          <a:p>
            <a:pPr algn="l"/>
            <a:r>
              <a:rPr lang="en-GB" sz="2000" i="1" dirty="0">
                <a:solidFill>
                  <a:schemeClr val="bg1"/>
                </a:solidFill>
              </a:rPr>
              <a:t>When you give it to them, </a:t>
            </a:r>
          </a:p>
          <a:p>
            <a:pPr algn="l"/>
            <a:r>
              <a:rPr lang="en-GB" sz="2000" i="1" dirty="0">
                <a:solidFill>
                  <a:schemeClr val="bg1"/>
                </a:solidFill>
              </a:rPr>
              <a:t>   they gather it up; </a:t>
            </a:r>
          </a:p>
          <a:p>
            <a:pPr algn="l"/>
            <a:r>
              <a:rPr lang="en-GB" sz="2000" i="1" dirty="0">
                <a:solidFill>
                  <a:schemeClr val="bg1"/>
                </a:solidFill>
              </a:rPr>
              <a:t>when you open your hand, </a:t>
            </a:r>
          </a:p>
          <a:p>
            <a:pPr algn="l"/>
            <a:r>
              <a:rPr lang="en-GB" sz="2000" i="1" dirty="0">
                <a:solidFill>
                  <a:schemeClr val="bg1"/>
                </a:solidFill>
              </a:rPr>
              <a:t>   they are satisfied with good things. </a:t>
            </a:r>
          </a:p>
          <a:p>
            <a:pPr algn="l"/>
            <a:r>
              <a:rPr lang="en-GB" sz="2000" i="1" dirty="0">
                <a:solidFill>
                  <a:schemeClr val="bg1"/>
                </a:solidFill>
              </a:rPr>
              <a:t>When you hide your face, </a:t>
            </a:r>
          </a:p>
          <a:p>
            <a:pPr algn="l"/>
            <a:r>
              <a:rPr lang="en-GB" sz="2000" i="1" dirty="0">
                <a:solidFill>
                  <a:schemeClr val="bg1"/>
                </a:solidFill>
              </a:rPr>
              <a:t>   they are terrified; </a:t>
            </a:r>
          </a:p>
          <a:p>
            <a:pPr algn="l"/>
            <a:r>
              <a:rPr lang="en-GB" sz="2000" i="1" dirty="0">
                <a:solidFill>
                  <a:schemeClr val="bg1"/>
                </a:solidFill>
              </a:rPr>
              <a:t>when you take away their breath, </a:t>
            </a:r>
          </a:p>
          <a:p>
            <a:pPr algn="l"/>
            <a:r>
              <a:rPr lang="en-GB" sz="2000" i="1" dirty="0">
                <a:solidFill>
                  <a:schemeClr val="bg1"/>
                </a:solidFill>
              </a:rPr>
              <a:t>   they die and return to the dust. </a:t>
            </a:r>
          </a:p>
          <a:p>
            <a:pPr algn="l"/>
            <a:r>
              <a:rPr lang="en-GB" sz="2000" i="1" dirty="0">
                <a:solidFill>
                  <a:schemeClr val="bg1"/>
                </a:solidFill>
              </a:rPr>
              <a:t>When you send your Spirit, </a:t>
            </a:r>
          </a:p>
          <a:p>
            <a:pPr algn="l"/>
            <a:r>
              <a:rPr lang="en-GB" sz="2000" i="1" dirty="0">
                <a:solidFill>
                  <a:schemeClr val="bg1"/>
                </a:solidFill>
              </a:rPr>
              <a:t>   they are created, and </a:t>
            </a:r>
          </a:p>
          <a:p>
            <a:pPr algn="l"/>
            <a:r>
              <a:rPr lang="en-GB" sz="2000" i="1" dirty="0">
                <a:solidFill>
                  <a:schemeClr val="bg1"/>
                </a:solidFill>
              </a:rPr>
              <a:t>   you renew the face of the earth. </a:t>
            </a:r>
            <a:endParaRPr lang="en-US" sz="2000" i="1" dirty="0">
              <a:solidFill>
                <a:schemeClr val="bg1"/>
              </a:solidFill>
            </a:endParaRPr>
          </a:p>
          <a:p>
            <a:pPr algn="r"/>
            <a:r>
              <a:rPr lang="en-US" sz="1800" dirty="0">
                <a:solidFill>
                  <a:schemeClr val="bg1"/>
                </a:solidFill>
              </a:rPr>
              <a:t>From Psalm 104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0"/>
                                  </p:stCondLst>
                                  <p:childTnLst>
                                    <p:set>
                                      <p:cBhvr>
                                        <p:cTn id="6" dur="1" fill="hold">
                                          <p:stCondLst>
                                            <p:cond delay="0"/>
                                          </p:stCondLst>
                                        </p:cTn>
                                        <p:tgtEl>
                                          <p:spTgt spid="607236"/>
                                        </p:tgtEl>
                                        <p:attrNameLst>
                                          <p:attrName>style.visibility</p:attrName>
                                        </p:attrNameLst>
                                      </p:cBhvr>
                                      <p:to>
                                        <p:strVal val="visible"/>
                                      </p:to>
                                    </p:set>
                                    <p:anim calcmode="lin" valueType="num">
                                      <p:cBhvr>
                                        <p:cTn id="7" dur="500" fill="hold"/>
                                        <p:tgtEl>
                                          <p:spTgt spid="607236"/>
                                        </p:tgtEl>
                                        <p:attrNameLst>
                                          <p:attrName>ppt_x</p:attrName>
                                        </p:attrNameLst>
                                      </p:cBhvr>
                                      <p:tavLst>
                                        <p:tav tm="0">
                                          <p:val>
                                            <p:strVal val="#ppt_x-#ppt_w/2"/>
                                          </p:val>
                                        </p:tav>
                                        <p:tav tm="100000">
                                          <p:val>
                                            <p:strVal val="#ppt_x"/>
                                          </p:val>
                                        </p:tav>
                                      </p:tavLst>
                                    </p:anim>
                                    <p:anim calcmode="lin" valueType="num">
                                      <p:cBhvr>
                                        <p:cTn id="8" dur="500" fill="hold"/>
                                        <p:tgtEl>
                                          <p:spTgt spid="607236"/>
                                        </p:tgtEl>
                                        <p:attrNameLst>
                                          <p:attrName>ppt_y</p:attrName>
                                        </p:attrNameLst>
                                      </p:cBhvr>
                                      <p:tavLst>
                                        <p:tav tm="0">
                                          <p:val>
                                            <p:strVal val="#ppt_y"/>
                                          </p:val>
                                        </p:tav>
                                        <p:tav tm="100000">
                                          <p:val>
                                            <p:strVal val="#ppt_y"/>
                                          </p:val>
                                        </p:tav>
                                      </p:tavLst>
                                    </p:anim>
                                    <p:anim calcmode="lin" valueType="num">
                                      <p:cBhvr>
                                        <p:cTn id="9" dur="500" fill="hold"/>
                                        <p:tgtEl>
                                          <p:spTgt spid="607236"/>
                                        </p:tgtEl>
                                        <p:attrNameLst>
                                          <p:attrName>ppt_w</p:attrName>
                                        </p:attrNameLst>
                                      </p:cBhvr>
                                      <p:tavLst>
                                        <p:tav tm="0">
                                          <p:val>
                                            <p:fltVal val="0"/>
                                          </p:val>
                                        </p:tav>
                                        <p:tav tm="100000">
                                          <p:val>
                                            <p:strVal val="#ppt_w"/>
                                          </p:val>
                                        </p:tav>
                                      </p:tavLst>
                                    </p:anim>
                                    <p:anim calcmode="lin" valueType="num">
                                      <p:cBhvr>
                                        <p:cTn id="10" dur="500" fill="hold"/>
                                        <p:tgtEl>
                                          <p:spTgt spid="6072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36"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God’s image: Man’s position</a:t>
            </a:r>
            <a:endParaRPr lang="en-GB"/>
          </a:p>
        </p:txBody>
      </p:sp>
      <p:sp>
        <p:nvSpPr>
          <p:cNvPr id="6147" name="Rectangle 3"/>
          <p:cNvSpPr>
            <a:spLocks noGrp="1" noChangeArrowheads="1"/>
          </p:cNvSpPr>
          <p:nvPr>
            <p:ph idx="1"/>
          </p:nvPr>
        </p:nvSpPr>
        <p:spPr>
          <a:xfrm>
            <a:off x="0" y="1219200"/>
            <a:ext cx="5486400" cy="5638800"/>
          </a:xfrm>
        </p:spPr>
        <p:txBody>
          <a:bodyPr/>
          <a:lstStyle/>
          <a:p>
            <a:pPr algn="ctr">
              <a:buFontTx/>
              <a:buNone/>
            </a:pPr>
            <a:r>
              <a:rPr lang="en-GB" sz="3200"/>
              <a:t>God is king</a:t>
            </a:r>
          </a:p>
          <a:p>
            <a:pPr algn="ctr">
              <a:buFontTx/>
              <a:buNone/>
            </a:pPr>
            <a:r>
              <a:rPr lang="en-GB"/>
              <a:t>(Ruler Supreme)</a:t>
            </a:r>
            <a:endParaRPr lang="en-GB" sz="3200"/>
          </a:p>
          <a:p>
            <a:pPr algn="ctr">
              <a:buFontTx/>
              <a:buNone/>
            </a:pPr>
            <a:r>
              <a:rPr lang="nl-NL" sz="4000" b="1">
                <a:sym typeface="Symbol" pitchFamily="18" charset="2"/>
              </a:rPr>
              <a:t></a:t>
            </a:r>
            <a:endParaRPr lang="en-GB" sz="3200"/>
          </a:p>
          <a:p>
            <a:pPr algn="ctr">
              <a:buFontTx/>
              <a:buNone/>
            </a:pPr>
            <a:r>
              <a:rPr lang="en-GB" sz="3200"/>
              <a:t>Man is vice-regent</a:t>
            </a:r>
          </a:p>
          <a:p>
            <a:pPr algn="ctr">
              <a:buFontTx/>
              <a:buNone/>
            </a:pPr>
            <a:r>
              <a:rPr lang="en-GB"/>
              <a:t>(Ruler on behalf of God)</a:t>
            </a:r>
            <a:endParaRPr lang="en-GB" sz="3200"/>
          </a:p>
          <a:p>
            <a:pPr algn="ctr">
              <a:buFontTx/>
              <a:buNone/>
            </a:pPr>
            <a:r>
              <a:rPr lang="nl-NL" sz="4000" b="1">
                <a:sym typeface="Symbol" pitchFamily="18" charset="2"/>
              </a:rPr>
              <a:t></a:t>
            </a:r>
            <a:endParaRPr lang="en-GB" sz="3200"/>
          </a:p>
          <a:p>
            <a:pPr algn="ctr">
              <a:buFontTx/>
              <a:buNone/>
            </a:pPr>
            <a:r>
              <a:rPr lang="en-GB" sz="3200"/>
              <a:t>Creation is subject</a:t>
            </a:r>
          </a:p>
          <a:p>
            <a:pPr algn="ctr">
              <a:buFontTx/>
              <a:buNone/>
            </a:pPr>
            <a:r>
              <a:rPr lang="en-GB"/>
              <a:t>(That which is ruled)</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19200"/>
            <a:ext cx="19812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953000"/>
            <a:ext cx="2133600" cy="15986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descr="C:\Documents and Settings\Karlo Janssen\Mijn documenten\Mijn afbeeldingen\2010-09-30\Im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2895600"/>
            <a:ext cx="232410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GB"/>
              <a:t>Stewards</a:t>
            </a:r>
          </a:p>
        </p:txBody>
      </p:sp>
      <p:sp>
        <p:nvSpPr>
          <p:cNvPr id="7171" name="Rectangle 3"/>
          <p:cNvSpPr>
            <a:spLocks noGrp="1" noChangeArrowheads="1"/>
          </p:cNvSpPr>
          <p:nvPr>
            <p:ph idx="1"/>
          </p:nvPr>
        </p:nvSpPr>
        <p:spPr/>
        <p:txBody>
          <a:bodyPr/>
          <a:lstStyle/>
          <a:p>
            <a:pPr>
              <a:buFontTx/>
              <a:buNone/>
            </a:pPr>
            <a:r>
              <a:rPr lang="en-GB" dirty="0"/>
              <a:t>As stewards humans are to</a:t>
            </a:r>
          </a:p>
          <a:p>
            <a:pPr>
              <a:buFontTx/>
              <a:buNone/>
            </a:pPr>
            <a:r>
              <a:rPr lang="en-GB" dirty="0">
                <a:solidFill>
                  <a:srgbClr val="66FF33"/>
                </a:solidFill>
              </a:rPr>
              <a:t>	- </a:t>
            </a:r>
            <a:r>
              <a:rPr lang="en-GB" i="1" u="sng" dirty="0">
                <a:solidFill>
                  <a:srgbClr val="66FF33"/>
                </a:solidFill>
              </a:rPr>
              <a:t>preserve and regulate</a:t>
            </a:r>
            <a:r>
              <a:rPr lang="en-GB" dirty="0">
                <a:solidFill>
                  <a:srgbClr val="66FF33"/>
                </a:solidFill>
              </a:rPr>
              <a:t> </a:t>
            </a:r>
            <a:r>
              <a:rPr lang="en-GB" dirty="0"/>
              <a:t>what God has made</a:t>
            </a:r>
          </a:p>
          <a:p>
            <a:pPr>
              <a:buFontTx/>
              <a:buNone/>
            </a:pPr>
            <a:r>
              <a:rPr lang="en-GB" dirty="0">
                <a:solidFill>
                  <a:srgbClr val="66FF33"/>
                </a:solidFill>
              </a:rPr>
              <a:t>		</a:t>
            </a:r>
            <a:r>
              <a:rPr lang="en-GB" dirty="0"/>
              <a:t>- e.g. </a:t>
            </a:r>
            <a:r>
              <a:rPr lang="en-GB" dirty="0">
                <a:solidFill>
                  <a:srgbClr val="66FF33"/>
                </a:solidFill>
              </a:rPr>
              <a:t>Provincial and National Parks</a:t>
            </a:r>
          </a:p>
          <a:p>
            <a:pPr>
              <a:buFontTx/>
              <a:buNone/>
            </a:pPr>
            <a:r>
              <a:rPr lang="en-GB" dirty="0">
                <a:solidFill>
                  <a:srgbClr val="66FF33"/>
                </a:solidFill>
              </a:rPr>
              <a:t>	- </a:t>
            </a:r>
            <a:r>
              <a:rPr lang="en-GB" i="1" u="sng" dirty="0">
                <a:solidFill>
                  <a:srgbClr val="66FF33"/>
                </a:solidFill>
              </a:rPr>
              <a:t>use</a:t>
            </a:r>
            <a:r>
              <a:rPr lang="en-GB" dirty="0">
                <a:solidFill>
                  <a:srgbClr val="66FF33"/>
                </a:solidFill>
              </a:rPr>
              <a:t> </a:t>
            </a:r>
            <a:r>
              <a:rPr lang="en-GB" dirty="0"/>
              <a:t>what God has made</a:t>
            </a:r>
          </a:p>
          <a:p>
            <a:pPr>
              <a:buFontTx/>
              <a:buNone/>
            </a:pPr>
            <a:r>
              <a:rPr lang="en-GB" dirty="0">
                <a:solidFill>
                  <a:srgbClr val="66FF33"/>
                </a:solidFill>
              </a:rPr>
              <a:t>		</a:t>
            </a:r>
            <a:r>
              <a:rPr lang="en-GB" dirty="0"/>
              <a:t>- e.g. </a:t>
            </a:r>
            <a:r>
              <a:rPr lang="en-GB" dirty="0">
                <a:solidFill>
                  <a:srgbClr val="66FF33"/>
                </a:solidFill>
              </a:rPr>
              <a:t>mining, lumber industry, agriculture</a:t>
            </a:r>
          </a:p>
          <a:p>
            <a:pPr>
              <a:buFontTx/>
              <a:buNone/>
            </a:pPr>
            <a:r>
              <a:rPr lang="en-GB" dirty="0">
                <a:solidFill>
                  <a:srgbClr val="66FF33"/>
                </a:solidFill>
              </a:rPr>
              <a:t>	- </a:t>
            </a:r>
            <a:r>
              <a:rPr lang="en-GB" i="1" u="sng" dirty="0">
                <a:solidFill>
                  <a:srgbClr val="66FF33"/>
                </a:solidFill>
              </a:rPr>
              <a:t>develop</a:t>
            </a:r>
            <a:r>
              <a:rPr lang="en-GB" dirty="0">
                <a:solidFill>
                  <a:srgbClr val="66FF33"/>
                </a:solidFill>
              </a:rPr>
              <a:t> </a:t>
            </a:r>
            <a:r>
              <a:rPr lang="en-GB" dirty="0"/>
              <a:t>what God has made</a:t>
            </a:r>
          </a:p>
          <a:p>
            <a:pPr>
              <a:buFontTx/>
              <a:buNone/>
            </a:pPr>
            <a:r>
              <a:rPr lang="en-GB" dirty="0">
                <a:solidFill>
                  <a:srgbClr val="66FF33"/>
                </a:solidFill>
              </a:rPr>
              <a:t>		</a:t>
            </a:r>
            <a:r>
              <a:rPr lang="en-GB" dirty="0"/>
              <a:t>- e.g. </a:t>
            </a:r>
            <a:r>
              <a:rPr lang="en-GB" dirty="0">
                <a:solidFill>
                  <a:srgbClr val="66FF33"/>
                </a:solidFill>
              </a:rPr>
              <a:t>industry, technology, research</a:t>
            </a:r>
          </a:p>
        </p:txBody>
      </p:sp>
    </p:spTree>
  </p:cSld>
  <p:clrMapOvr>
    <a:masterClrMapping/>
  </p:clrMapOvr>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5864</TotalTime>
  <Words>914</Words>
  <Application>Microsoft Office PowerPoint</Application>
  <PresentationFormat>On-screen Show (4:3)</PresentationFormat>
  <Paragraphs>137</Paragraphs>
  <Slides>15</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Comic Sans MS</vt:lpstr>
      <vt:lpstr>Times New Roman</vt:lpstr>
      <vt:lpstr>1_Office Theme</vt:lpstr>
      <vt:lpstr>Catechism Defending the Faith </vt:lpstr>
      <vt:lpstr>Psalm 8:3,4,5</vt:lpstr>
      <vt:lpstr>A hot issue</vt:lpstr>
      <vt:lpstr>PowerPoint Presentation</vt:lpstr>
      <vt:lpstr>Agree?</vt:lpstr>
      <vt:lpstr>Environment</vt:lpstr>
      <vt:lpstr>Christians and the Environment</vt:lpstr>
      <vt:lpstr>God’s image: Man’s position</vt:lpstr>
      <vt:lpstr>Stewards</vt:lpstr>
      <vt:lpstr>Still valid</vt:lpstr>
      <vt:lpstr>The environmental movement</vt:lpstr>
      <vt:lpstr>Three views of creation</vt:lpstr>
      <vt:lpstr>When to ban</vt:lpstr>
      <vt:lpstr>Whom do you trust?</vt:lpstr>
      <vt:lpstr>What can I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171</cp:revision>
  <cp:lastPrinted>2013-01-08T20:25:34Z</cp:lastPrinted>
  <dcterms:created xsi:type="dcterms:W3CDTF">2008-08-14T09:20:46Z</dcterms:created>
  <dcterms:modified xsi:type="dcterms:W3CDTF">2022-01-04T02:02:56Z</dcterms:modified>
</cp:coreProperties>
</file>