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1358" r:id="rId2"/>
    <p:sldId id="1359" r:id="rId3"/>
    <p:sldId id="1360" r:id="rId4"/>
    <p:sldId id="1361" r:id="rId5"/>
    <p:sldId id="1364" r:id="rId6"/>
    <p:sldId id="1308" r:id="rId7"/>
    <p:sldId id="1341" r:id="rId8"/>
    <p:sldId id="1333" r:id="rId9"/>
    <p:sldId id="1344" r:id="rId10"/>
    <p:sldId id="1354" r:id="rId11"/>
    <p:sldId id="1363" r:id="rId12"/>
    <p:sldId id="1334" r:id="rId13"/>
    <p:sldId id="1347" r:id="rId14"/>
    <p:sldId id="1348" r:id="rId15"/>
    <p:sldId id="1352" r:id="rId16"/>
    <p:sldId id="1353" r:id="rId17"/>
    <p:sldId id="1362" r:id="rId18"/>
    <p:sldId id="1356" r:id="rId19"/>
    <p:sldId id="1355" r:id="rId20"/>
    <p:sldId id="1357" r:id="rId21"/>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33CCFF"/>
    <a:srgbClr val="FF0000"/>
    <a:srgbClr val="0099FF"/>
    <a:srgbClr val="990000"/>
    <a:srgbClr val="FFFF99"/>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244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196171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94866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62028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62028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62028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36329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392455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20</a:t>
            </a:fld>
            <a:endParaRPr lang="en-GB"/>
          </a:p>
        </p:txBody>
      </p:sp>
    </p:spTree>
    <p:extLst>
      <p:ext uri="{BB962C8B-B14F-4D97-AF65-F5344CB8AC3E}">
        <p14:creationId xmlns:p14="http://schemas.microsoft.com/office/powerpoint/2010/main" val="125396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3</a:t>
            </a:fld>
            <a:endParaRPr lang="en-GB"/>
          </a:p>
        </p:txBody>
      </p:sp>
    </p:spTree>
    <p:extLst>
      <p:ext uri="{BB962C8B-B14F-4D97-AF65-F5344CB8AC3E}">
        <p14:creationId xmlns:p14="http://schemas.microsoft.com/office/powerpoint/2010/main" val="63814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4</a:t>
            </a:fld>
            <a:endParaRPr lang="en-GB"/>
          </a:p>
        </p:txBody>
      </p:sp>
    </p:spTree>
    <p:extLst>
      <p:ext uri="{BB962C8B-B14F-4D97-AF65-F5344CB8AC3E}">
        <p14:creationId xmlns:p14="http://schemas.microsoft.com/office/powerpoint/2010/main" val="20998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395432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256952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245885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169768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150954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1709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548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541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527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4833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2399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555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16019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43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6818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750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23910355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a/url?sa=i&amp;rct=j&amp;q=&amp;esrc=s&amp;frm=1&amp;source=images&amp;cd=&amp;cad=rja&amp;docid=c18gewSo-6ytIM&amp;tbnid=1R7CZQmUyrjVVM:&amp;ved=0CAUQjRw&amp;url=http://theinstituteathavergal.blogspot.com/&amp;ei=f2seUebqL6TBigLk1IDAAg&amp;bvm=bv.42553238,d.cGE&amp;psig=AFQjCNEPV1QvoDPd8BmJTwiP5J3oObV4Sw&amp;ust=1361034492239219" TargetMode="External"/><Relationship Id="rId7" Type="http://schemas.openxmlformats.org/officeDocument/2006/relationships/hyperlink" Target="http://www.google.ca/url?sa=i&amp;rct=j&amp;q=&amp;esrc=s&amp;frm=1&amp;source=images&amp;cd=&amp;cad=rja&amp;docid=hfWW0fK6izVrqM&amp;tbnid=U_mBw8AQxofVrM:&amp;ved=0CAUQjRw&amp;url=http://www.sodahead.com/fun/bullying-good-or-bad/question-3239019/&amp;ei=P2weUYnHG6jFigLDqYCABw&amp;bvm=bv.42553238,d.cGE&amp;psig=AFQjCNHOS3SxG1ZWy-eaaE033PXgagwmnA&amp;ust=13610346671338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a/url?sa=i&amp;rct=j&amp;q=&amp;esrc=s&amp;frm=1&amp;source=images&amp;cd=&amp;cad=rja&amp;docid=AmlR8kVYrpG5UM&amp;tbnid=kfpk--9VBaUe8M:&amp;ved=0CAUQjRw&amp;url=http://dailybahai.wordpress.com/2008/10/30/suffering-for-perfection/&amp;ei=CGweUcrRJaX7iwKGj4HYAQ&amp;bvm=bv.42553238,d.cGE&amp;psig=AFQjCNFWXJ03aaRTYJv_M6h-4I12_i4UAg&amp;ust=1361034623355956" TargetMode="External"/><Relationship Id="rId4" Type="http://schemas.openxmlformats.org/officeDocument/2006/relationships/image" Target="../media/image2.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Contents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21</a:t>
            </a:r>
          </a:p>
          <a:p>
            <a:r>
              <a:rPr lang="en-GB" dirty="0"/>
              <a:t>…He Suffered, Was Crucified…</a:t>
            </a:r>
          </a:p>
        </p:txBody>
      </p:sp>
    </p:spTree>
    <p:extLst>
      <p:ext uri="{BB962C8B-B14F-4D97-AF65-F5344CB8AC3E}">
        <p14:creationId xmlns:p14="http://schemas.microsoft.com/office/powerpoint/2010/main" val="407607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37. Q. What do you confess when you say that He suffered?</a:t>
            </a:r>
          </a:p>
          <a:p>
            <a:pPr marL="0" indent="0">
              <a:buNone/>
            </a:pPr>
            <a:endParaRPr lang="en-CA" i="1" dirty="0">
              <a:solidFill>
                <a:srgbClr val="FFFF00"/>
              </a:solidFill>
            </a:endParaRPr>
          </a:p>
          <a:p>
            <a:pPr marL="0" indent="0">
              <a:buNone/>
            </a:pPr>
            <a:r>
              <a:rPr lang="en-CA" i="1" dirty="0">
                <a:solidFill>
                  <a:srgbClr val="FFFF00"/>
                </a:solidFill>
              </a:rPr>
              <a:t>A. During all the time He lived on earth, but especially at the end, Christ bore in body and soul the wrath of God against the sin of the whole human race.</a:t>
            </a:r>
          </a:p>
          <a:p>
            <a:pPr marL="0" indent="0">
              <a:buNone/>
            </a:pPr>
            <a:r>
              <a:rPr lang="en-CA" i="1" dirty="0">
                <a:solidFill>
                  <a:srgbClr val="FFFF00"/>
                </a:solidFill>
              </a:rPr>
              <a:t>Thus, by His suffering, as the only atoning sacrifice, He has redeemed our body and soul from everlasting damnation, and obtained for us the grace of God, righteousness, and eternal life.</a:t>
            </a:r>
          </a:p>
        </p:txBody>
      </p:sp>
    </p:spTree>
    <p:extLst>
      <p:ext uri="{BB962C8B-B14F-4D97-AF65-F5344CB8AC3E}">
        <p14:creationId xmlns:p14="http://schemas.microsoft.com/office/powerpoint/2010/main" val="399230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 Pontius Pilate</a:t>
            </a:r>
          </a:p>
        </p:txBody>
      </p:sp>
      <p:sp>
        <p:nvSpPr>
          <p:cNvPr id="3" name="Content Placeholder 2"/>
          <p:cNvSpPr>
            <a:spLocks noGrp="1"/>
          </p:cNvSpPr>
          <p:nvPr>
            <p:ph idx="1"/>
          </p:nvPr>
        </p:nvSpPr>
        <p:spPr/>
        <p:txBody>
          <a:bodyPr/>
          <a:lstStyle/>
          <a:p>
            <a:pPr marL="0" indent="0">
              <a:buNone/>
            </a:pPr>
            <a:r>
              <a:rPr lang="en-CA" dirty="0"/>
              <a:t>The name Pontius </a:t>
            </a:r>
            <a:br>
              <a:rPr lang="en-CA" dirty="0"/>
            </a:br>
            <a:r>
              <a:rPr lang="en-CA" dirty="0"/>
              <a:t>Pilate </a:t>
            </a:r>
            <a:r>
              <a:rPr lang="en-CA" i="1" dirty="0">
                <a:solidFill>
                  <a:srgbClr val="00FF00"/>
                </a:solidFill>
              </a:rPr>
              <a:t>dates</a:t>
            </a:r>
            <a:r>
              <a:rPr lang="en-CA" dirty="0">
                <a:solidFill>
                  <a:srgbClr val="00FF00"/>
                </a:solidFill>
              </a:rPr>
              <a:t> the </a:t>
            </a:r>
            <a:br>
              <a:rPr lang="en-CA" dirty="0">
                <a:solidFill>
                  <a:srgbClr val="00FF00"/>
                </a:solidFill>
              </a:rPr>
            </a:br>
            <a:r>
              <a:rPr lang="en-CA" dirty="0">
                <a:solidFill>
                  <a:srgbClr val="00FF00"/>
                </a:solidFill>
              </a:rPr>
              <a:t>crucifixion as an </a:t>
            </a:r>
            <a:br>
              <a:rPr lang="en-CA" dirty="0">
                <a:solidFill>
                  <a:srgbClr val="00FF00"/>
                </a:solidFill>
              </a:rPr>
            </a:br>
            <a:r>
              <a:rPr lang="en-CA" dirty="0">
                <a:solidFill>
                  <a:srgbClr val="00FF00"/>
                </a:solidFill>
              </a:rPr>
              <a:t>historic event.</a:t>
            </a:r>
          </a:p>
          <a:p>
            <a:pPr marL="0" indent="0">
              <a:buNone/>
            </a:pPr>
            <a:endParaRPr lang="en-CA" i="1" dirty="0"/>
          </a:p>
          <a:p>
            <a:pPr marL="0" indent="0">
              <a:buNone/>
            </a:pPr>
            <a:endParaRPr lang="en-CA" i="1" dirty="0"/>
          </a:p>
          <a:p>
            <a:pPr marL="0" indent="0">
              <a:buNone/>
            </a:pPr>
            <a:endParaRPr lang="en-CA" i="1" dirty="0"/>
          </a:p>
          <a:p>
            <a:pPr marL="0" indent="0">
              <a:buNone/>
            </a:pPr>
            <a:endParaRPr lang="en-CA" i="1" dirty="0"/>
          </a:p>
          <a:p>
            <a:pPr marL="0" indent="0">
              <a:buNone/>
            </a:pPr>
            <a:r>
              <a:rPr lang="en-CA" dirty="0"/>
              <a:t>The condemnation by </a:t>
            </a:r>
            <a:r>
              <a:rPr lang="en-CA" dirty="0">
                <a:solidFill>
                  <a:srgbClr val="00FF00"/>
                </a:solidFill>
              </a:rPr>
              <a:t>the high priest (Church) </a:t>
            </a:r>
            <a:r>
              <a:rPr lang="en-CA" dirty="0"/>
              <a:t>and</a:t>
            </a:r>
            <a:r>
              <a:rPr lang="en-CA" dirty="0">
                <a:solidFill>
                  <a:srgbClr val="00FF00"/>
                </a:solidFill>
              </a:rPr>
              <a:t> Pilate (State) is symbolic for </a:t>
            </a:r>
            <a:r>
              <a:rPr lang="en-CA" dirty="0"/>
              <a:t>the condemnation by </a:t>
            </a:r>
            <a:r>
              <a:rPr lang="en-CA" dirty="0">
                <a:solidFill>
                  <a:srgbClr val="00FF00"/>
                </a:solidFill>
              </a:rPr>
              <a:t>the Judge over everything, the LORD God.</a:t>
            </a:r>
          </a:p>
        </p:txBody>
      </p:sp>
      <p:pic>
        <p:nvPicPr>
          <p:cNvPr id="1026" name="Picture 2" descr="http://timothyministries.org/images/christ_before_pilat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5904656" cy="3847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0249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 was the will of the LORD</a:t>
            </a:r>
          </a:p>
        </p:txBody>
      </p:sp>
      <p:sp>
        <p:nvSpPr>
          <p:cNvPr id="5" name="AutoShape 4"/>
          <p:cNvSpPr>
            <a:spLocks noChangeArrowheads="1"/>
          </p:cNvSpPr>
          <p:nvPr/>
        </p:nvSpPr>
        <p:spPr bwMode="auto">
          <a:xfrm>
            <a:off x="251520" y="1195755"/>
            <a:ext cx="8496944" cy="537567"/>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u="sng" dirty="0"/>
              <a:t>the LORD</a:t>
            </a:r>
            <a:r>
              <a:rPr lang="en-CA" i="1" dirty="0"/>
              <a:t> has laid on him the iniquity of us all.                 </a:t>
            </a:r>
            <a:r>
              <a:rPr lang="en-US" sz="1800" dirty="0"/>
              <a:t>Isaiah 53:6</a:t>
            </a:r>
          </a:p>
        </p:txBody>
      </p:sp>
      <p:sp>
        <p:nvSpPr>
          <p:cNvPr id="6" name="AutoShape 4"/>
          <p:cNvSpPr>
            <a:spLocks noChangeArrowheads="1"/>
          </p:cNvSpPr>
          <p:nvPr/>
        </p:nvSpPr>
        <p:spPr bwMode="auto">
          <a:xfrm>
            <a:off x="251520" y="2085848"/>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Yet it was </a:t>
            </a:r>
            <a:r>
              <a:rPr lang="en-CA" i="1" u="sng" dirty="0"/>
              <a:t>the will of the LORD</a:t>
            </a:r>
            <a:r>
              <a:rPr lang="en-CA" i="1" dirty="0"/>
              <a:t> to crush him and cause him to suffer							        </a:t>
            </a:r>
            <a:r>
              <a:rPr lang="en-US" sz="1800" dirty="0"/>
              <a:t>Isaiah 53:10</a:t>
            </a:r>
          </a:p>
        </p:txBody>
      </p:sp>
      <p:sp>
        <p:nvSpPr>
          <p:cNvPr id="7" name="AutoShape 4"/>
          <p:cNvSpPr>
            <a:spLocks noChangeArrowheads="1"/>
          </p:cNvSpPr>
          <p:nvPr/>
        </p:nvSpPr>
        <p:spPr bwMode="auto">
          <a:xfrm>
            <a:off x="275512" y="5156195"/>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dirty="0"/>
              <a:t>(Peter to the Jews</a:t>
            </a:r>
            <a:r>
              <a:rPr lang="en-CA" dirty="0">
                <a:sym typeface="Wingdings" pitchFamily="2" charset="2"/>
              </a:rPr>
              <a:t>)</a:t>
            </a:r>
            <a:r>
              <a:rPr lang="en-CA" i="1" dirty="0">
                <a:sym typeface="Wingdings" pitchFamily="2" charset="2"/>
              </a:rPr>
              <a:t> </a:t>
            </a:r>
            <a:r>
              <a:rPr lang="en-CA" i="1" dirty="0"/>
              <a:t>this Jesus, delivered up according to the definite plan and foreknowledge of God,  		           </a:t>
            </a:r>
            <a:r>
              <a:rPr lang="en-US" sz="1800" dirty="0"/>
              <a:t>Acts 2:23</a:t>
            </a:r>
            <a:endParaRPr lang="en-US" dirty="0"/>
          </a:p>
        </p:txBody>
      </p:sp>
      <p:sp>
        <p:nvSpPr>
          <p:cNvPr id="8" name="AutoShape 4"/>
          <p:cNvSpPr>
            <a:spLocks noChangeArrowheads="1"/>
          </p:cNvSpPr>
          <p:nvPr/>
        </p:nvSpPr>
        <p:spPr bwMode="auto">
          <a:xfrm>
            <a:off x="275512" y="3405995"/>
            <a:ext cx="8472952"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And going a little farther he fell on his face and prayed, saying, “My Father, if it be possible, let this cup pass from me; nevertheless, not as I will, but as </a:t>
            </a:r>
            <a:r>
              <a:rPr lang="en-CA" i="1" u="sng" dirty="0"/>
              <a:t>you will</a:t>
            </a:r>
            <a:r>
              <a:rPr lang="en-CA" i="1" dirty="0"/>
              <a:t>.”                   </a:t>
            </a:r>
            <a:r>
              <a:rPr lang="en-US" sz="1800" dirty="0"/>
              <a:t>Matthew 26:39</a:t>
            </a:r>
            <a:endParaRPr lang="en-US" dirty="0"/>
          </a:p>
        </p:txBody>
      </p:sp>
    </p:spTree>
    <p:extLst>
      <p:ext uri="{BB962C8B-B14F-4D97-AF65-F5344CB8AC3E}">
        <p14:creationId xmlns:p14="http://schemas.microsoft.com/office/powerpoint/2010/main" val="1283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t>This is called: </a:t>
            </a:r>
            <a:r>
              <a:rPr lang="en-CA" u="sng" dirty="0">
                <a:solidFill>
                  <a:srgbClr val="00FF00"/>
                </a:solidFill>
              </a:rPr>
              <a:t>substitutionary atonement.</a:t>
            </a:r>
          </a:p>
          <a:p>
            <a:pPr marL="0" indent="0">
              <a:buNone/>
            </a:pPr>
            <a:endParaRPr lang="en-CA" dirty="0">
              <a:solidFill>
                <a:srgbClr val="00FF00"/>
              </a:solidFill>
            </a:endParaRPr>
          </a:p>
          <a:p>
            <a:pPr marL="0" indent="0">
              <a:buNone/>
            </a:pPr>
            <a:endParaRPr lang="en-CA" dirty="0">
              <a:solidFill>
                <a:srgbClr val="00FF00"/>
              </a:solidFill>
            </a:endParaRPr>
          </a:p>
        </p:txBody>
      </p:sp>
      <p:pic>
        <p:nvPicPr>
          <p:cNvPr id="4" name="Picture 6" descr="C:\Documents and Settings\Karlo Janssen\Mijn documenten\Mijn afbeeldingen\2010-1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99283"/>
            <a:ext cx="2076118" cy="2027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Documents and Settings\Karlo Janssen\Mijn documenten\Mijn afbeeldingen\2010-10-1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99283"/>
            <a:ext cx="2129049" cy="2035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Documents and Settings\Karlo Janssen\Mijn documenten\Mijn afbeeldingen\2010-10-1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88177"/>
            <a:ext cx="2117709" cy="2027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Documents and Settings\Karlo Janssen\Mijn documenten\Mijn afbeeldingen\2010-10-14\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077072"/>
            <a:ext cx="2116599" cy="2049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40965546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solidFill>
                  <a:srgbClr val="00FF00"/>
                </a:solidFill>
              </a:rPr>
              <a:t>This is called: </a:t>
            </a:r>
            <a:r>
              <a:rPr lang="en-CA" u="sng" dirty="0">
                <a:solidFill>
                  <a:srgbClr val="00FF00"/>
                </a:solidFill>
              </a:rPr>
              <a:t>substitutionary atonement.</a:t>
            </a:r>
          </a:p>
          <a:p>
            <a:pPr marL="0" indent="0">
              <a:buNone/>
            </a:pPr>
            <a:endParaRPr lang="en-CA" dirty="0">
              <a:solidFill>
                <a:srgbClr val="00FF00"/>
              </a:solidFill>
            </a:endParaRP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3378291597"/>
      </p:ext>
    </p:extLst>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t>Thus</a:t>
            </a:r>
            <a:r>
              <a:rPr lang="en-CA" dirty="0">
                <a:solidFill>
                  <a:srgbClr val="00FF00"/>
                </a:solidFill>
              </a:rPr>
              <a:t> the Lord Jesus brings us peace and healing.</a:t>
            </a:r>
          </a:p>
          <a:p>
            <a:pPr marL="0" indent="0">
              <a:buNone/>
            </a:pPr>
            <a:r>
              <a:rPr lang="en-CA" dirty="0">
                <a:solidFill>
                  <a:srgbClr val="00FF00"/>
                </a:solidFill>
              </a:rPr>
              <a:t>	Peace with God: no </a:t>
            </a:r>
            <a:r>
              <a:rPr lang="en-CA">
                <a:solidFill>
                  <a:srgbClr val="00FF00"/>
                </a:solidFill>
              </a:rPr>
              <a:t>punishment for </a:t>
            </a:r>
            <a:r>
              <a:rPr lang="en-CA" dirty="0">
                <a:solidFill>
                  <a:srgbClr val="00FF00"/>
                </a:solidFill>
              </a:rPr>
              <a:t>sin</a:t>
            </a:r>
          </a:p>
          <a:p>
            <a:pPr marL="0" indent="0">
              <a:buNone/>
            </a:pPr>
            <a:r>
              <a:rPr lang="en-CA" dirty="0">
                <a:solidFill>
                  <a:srgbClr val="00FF00"/>
                </a:solidFill>
              </a:rPr>
              <a:t>		</a:t>
            </a:r>
            <a:r>
              <a:rPr lang="en-CA" dirty="0"/>
              <a:t>Forgiveness, justification</a:t>
            </a:r>
          </a:p>
          <a:p>
            <a:pPr marL="0" indent="0">
              <a:buNone/>
            </a:pPr>
            <a:r>
              <a:rPr lang="en-CA" dirty="0">
                <a:solidFill>
                  <a:srgbClr val="00FF00"/>
                </a:solidFill>
              </a:rPr>
              <a:t>	Healing: the removal of sin from our lives</a:t>
            </a:r>
          </a:p>
          <a:p>
            <a:pPr marL="0" indent="0">
              <a:buNone/>
            </a:pPr>
            <a:r>
              <a:rPr lang="en-CA" dirty="0">
                <a:solidFill>
                  <a:srgbClr val="00FF00"/>
                </a:solidFill>
              </a:rPr>
              <a:t>		</a:t>
            </a:r>
            <a:r>
              <a:rPr lang="en-CA" dirty="0"/>
              <a:t>Renewal, sanctification</a:t>
            </a: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25450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39. Q. Does it have a special meaning that Christ was crucified and did not die in a different way?</a:t>
            </a:r>
          </a:p>
          <a:p>
            <a:pPr marL="0" indent="0">
              <a:buNone/>
            </a:pPr>
            <a:endParaRPr lang="en-CA" i="1" dirty="0">
              <a:solidFill>
                <a:srgbClr val="FFFF00"/>
              </a:solidFill>
            </a:endParaRPr>
          </a:p>
          <a:p>
            <a:pPr marL="0" indent="0">
              <a:buNone/>
            </a:pPr>
            <a:r>
              <a:rPr lang="en-CA" i="1" dirty="0">
                <a:solidFill>
                  <a:srgbClr val="FFFF00"/>
                </a:solidFill>
              </a:rPr>
              <a:t>A. Yes.</a:t>
            </a:r>
          </a:p>
          <a:p>
            <a:pPr marL="0" indent="0">
              <a:buNone/>
            </a:pPr>
            <a:r>
              <a:rPr lang="en-CA" i="1" dirty="0">
                <a:solidFill>
                  <a:srgbClr val="FFFF00"/>
                </a:solidFill>
              </a:rPr>
              <a:t>    Thereby I am assured</a:t>
            </a:r>
          </a:p>
          <a:p>
            <a:pPr marL="0" indent="0">
              <a:buNone/>
            </a:pPr>
            <a:r>
              <a:rPr lang="en-CA" i="1" dirty="0">
                <a:solidFill>
                  <a:srgbClr val="FFFF00"/>
                </a:solidFill>
              </a:rPr>
              <a:t>	that He took upon Himself the curse which lay</a:t>
            </a:r>
            <a:br>
              <a:rPr lang="en-CA" i="1" dirty="0">
                <a:solidFill>
                  <a:srgbClr val="FFFF00"/>
                </a:solidFill>
              </a:rPr>
            </a:br>
            <a:r>
              <a:rPr lang="en-CA" i="1" dirty="0">
                <a:solidFill>
                  <a:srgbClr val="FFFF00"/>
                </a:solidFill>
              </a:rPr>
              <a:t>		 on me,</a:t>
            </a:r>
          </a:p>
          <a:p>
            <a:pPr marL="0" indent="0">
              <a:buNone/>
            </a:pPr>
            <a:r>
              <a:rPr lang="en-CA" i="1" dirty="0">
                <a:solidFill>
                  <a:srgbClr val="FFFF00"/>
                </a:solidFill>
              </a:rPr>
              <a:t>	for a crucified one was cursed by God.</a:t>
            </a:r>
          </a:p>
        </p:txBody>
      </p:sp>
    </p:spTree>
    <p:extLst>
      <p:ext uri="{BB962C8B-B14F-4D97-AF65-F5344CB8AC3E}">
        <p14:creationId xmlns:p14="http://schemas.microsoft.com/office/powerpoint/2010/main" val="4141649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Crucifixion</a:t>
            </a:r>
          </a:p>
        </p:txBody>
      </p:sp>
      <p:sp>
        <p:nvSpPr>
          <p:cNvPr id="3" name="Content Placeholder 2"/>
          <p:cNvSpPr>
            <a:spLocks noGrp="1"/>
          </p:cNvSpPr>
          <p:nvPr>
            <p:ph idx="1"/>
          </p:nvPr>
        </p:nvSpPr>
        <p:spPr/>
        <p:txBody>
          <a:bodyPr/>
          <a:lstStyle/>
          <a:p>
            <a:pPr marL="0" indent="0">
              <a:buNone/>
            </a:pPr>
            <a:r>
              <a:rPr lang="en-CA" dirty="0"/>
              <a:t>Those</a:t>
            </a:r>
            <a:r>
              <a:rPr lang="en-CA" dirty="0">
                <a:solidFill>
                  <a:srgbClr val="00FF00"/>
                </a:solidFill>
              </a:rPr>
              <a:t> hung on a tree to die are cursed.</a:t>
            </a:r>
          </a:p>
          <a:p>
            <a:pPr marL="0" indent="0">
              <a:buNone/>
            </a:pPr>
            <a:r>
              <a:rPr lang="en-CA" dirty="0">
                <a:solidFill>
                  <a:srgbClr val="00FF00"/>
                </a:solidFill>
              </a:rPr>
              <a:t>Earth does not want them, heaven does not want them. They are forsaken.</a:t>
            </a:r>
          </a:p>
          <a:p>
            <a:endParaRPr lang="en-CA" dirty="0">
              <a:solidFill>
                <a:srgbClr val="00FF00"/>
              </a:solidFill>
            </a:endParaRPr>
          </a:p>
          <a:p>
            <a:endParaRPr lang="en-CA" dirty="0">
              <a:solidFill>
                <a:srgbClr val="00FF00"/>
              </a:solidFill>
            </a:endParaRPr>
          </a:p>
        </p:txBody>
      </p:sp>
      <p:sp>
        <p:nvSpPr>
          <p:cNvPr id="4" name="Arc 3"/>
          <p:cNvSpPr/>
          <p:nvPr/>
        </p:nvSpPr>
        <p:spPr bwMode="auto">
          <a:xfrm>
            <a:off x="0" y="5445224"/>
            <a:ext cx="9144000" cy="1313652"/>
          </a:xfrm>
          <a:prstGeom prst="arc">
            <a:avLst>
              <a:gd name="adj1" fmla="val 10795506"/>
              <a:gd name="adj2" fmla="val 0"/>
            </a:avLst>
          </a:prstGeom>
          <a:solidFill>
            <a:srgbClr val="0099FF"/>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Earth</a:t>
            </a:r>
          </a:p>
        </p:txBody>
      </p:sp>
      <p:sp>
        <p:nvSpPr>
          <p:cNvPr id="5" name="Arc 4"/>
          <p:cNvSpPr/>
          <p:nvPr/>
        </p:nvSpPr>
        <p:spPr bwMode="auto">
          <a:xfrm>
            <a:off x="0" y="2575275"/>
            <a:ext cx="9144000" cy="1313653"/>
          </a:xfrm>
          <a:prstGeom prst="arc">
            <a:avLst>
              <a:gd name="adj1" fmla="val 14865"/>
              <a:gd name="adj2" fmla="val 10789591"/>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Heaven</a:t>
            </a:r>
          </a:p>
        </p:txBody>
      </p:sp>
      <p:pic>
        <p:nvPicPr>
          <p:cNvPr id="2050" name="Picture 2" descr="http://sweetclipart.com/multisite/sweetclipart/files/cross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221088"/>
            <a:ext cx="607303" cy="8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5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t>Many people suffer terrible things</a:t>
            </a:r>
          </a:p>
          <a:p>
            <a:pPr marL="0" indent="0">
              <a:buNone/>
            </a:pPr>
            <a:r>
              <a:rPr lang="en-CA" dirty="0"/>
              <a:t>	- Life-altering illnesses</a:t>
            </a:r>
          </a:p>
          <a:p>
            <a:pPr marL="0" indent="0">
              <a:buNone/>
            </a:pPr>
            <a:r>
              <a:rPr lang="en-CA" dirty="0"/>
              <a:t>	- Abuse and violence</a:t>
            </a:r>
          </a:p>
          <a:p>
            <a:pPr marL="0" indent="0">
              <a:buNone/>
            </a:pPr>
            <a:r>
              <a:rPr lang="en-CA" dirty="0"/>
              <a:t>	- Natural disasters</a:t>
            </a:r>
          </a:p>
          <a:p>
            <a:pPr marL="0" indent="0">
              <a:buNone/>
            </a:pPr>
            <a:r>
              <a:rPr lang="en-CA" dirty="0"/>
              <a:t>	- Poverty</a:t>
            </a:r>
          </a:p>
          <a:p>
            <a:pPr marL="0" indent="0">
              <a:buNone/>
            </a:pPr>
            <a:r>
              <a:rPr lang="en-CA" dirty="0"/>
              <a:t>Jesus 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t>Yet: there is a dimension to His suffering that makes it unique</a:t>
            </a:r>
          </a:p>
        </p:txBody>
      </p:sp>
      <p:sp>
        <p:nvSpPr>
          <p:cNvPr id="4" name="AutoShape 4"/>
          <p:cNvSpPr>
            <a:spLocks noChangeArrowheads="1"/>
          </p:cNvSpPr>
          <p:nvPr/>
        </p:nvSpPr>
        <p:spPr bwMode="auto">
          <a:xfrm>
            <a:off x="179512" y="4290104"/>
            <a:ext cx="8496944"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we do not have a high priest who is unable to sympathize with our weaknesses, but we have one who has been tempted in every way, just as we are—yet was without sin.                  </a:t>
            </a:r>
            <a:r>
              <a:rPr lang="en-US" dirty="0"/>
              <a:t>Hebrews 4:15</a:t>
            </a:r>
          </a:p>
        </p:txBody>
      </p:sp>
    </p:spTree>
    <p:extLst>
      <p:ext uri="{BB962C8B-B14F-4D97-AF65-F5344CB8AC3E}">
        <p14:creationId xmlns:p14="http://schemas.microsoft.com/office/powerpoint/2010/main" val="3572952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solidFill>
                  <a:schemeClr val="bg1">
                    <a:lumMod val="50000"/>
                    <a:lumOff val="50000"/>
                  </a:schemeClr>
                </a:solidFill>
              </a:rPr>
              <a:t>Many people suffer terrible things</a:t>
            </a:r>
          </a:p>
          <a:p>
            <a:pPr marL="0" indent="0">
              <a:buNone/>
            </a:pPr>
            <a:r>
              <a:rPr lang="en-CA" dirty="0">
                <a:solidFill>
                  <a:schemeClr val="bg1">
                    <a:lumMod val="50000"/>
                    <a:lumOff val="50000"/>
                  </a:schemeClr>
                </a:solidFill>
              </a:rPr>
              <a:t>	- Life-altering illnesses</a:t>
            </a:r>
          </a:p>
          <a:p>
            <a:pPr marL="0" indent="0">
              <a:buNone/>
            </a:pPr>
            <a:r>
              <a:rPr lang="en-CA" dirty="0">
                <a:solidFill>
                  <a:schemeClr val="bg1">
                    <a:lumMod val="50000"/>
                    <a:lumOff val="50000"/>
                  </a:schemeClr>
                </a:solidFill>
              </a:rPr>
              <a:t>	- Abuse and violence</a:t>
            </a:r>
          </a:p>
          <a:p>
            <a:pPr marL="0" indent="0">
              <a:buNone/>
            </a:pPr>
            <a:r>
              <a:rPr lang="en-CA" dirty="0">
                <a:solidFill>
                  <a:schemeClr val="bg1">
                    <a:lumMod val="50000"/>
                    <a:lumOff val="50000"/>
                  </a:schemeClr>
                </a:solidFill>
              </a:rPr>
              <a:t>	- Natural disasters</a:t>
            </a:r>
          </a:p>
          <a:p>
            <a:pPr marL="0" indent="0">
              <a:buNone/>
            </a:pPr>
            <a:r>
              <a:rPr lang="en-CA" dirty="0">
                <a:solidFill>
                  <a:schemeClr val="bg1">
                    <a:lumMod val="50000"/>
                    <a:lumOff val="50000"/>
                  </a:schemeClr>
                </a:solidFill>
              </a:rPr>
              <a:t>	- Poverty</a:t>
            </a:r>
          </a:p>
          <a:p>
            <a:pPr marL="0" indent="0">
              <a:buNone/>
            </a:pPr>
            <a:r>
              <a:rPr lang="en-CA" dirty="0">
                <a:solidFill>
                  <a:schemeClr val="bg1">
                    <a:lumMod val="50000"/>
                    <a:lumOff val="50000"/>
                  </a:schemeClr>
                </a:solidFill>
              </a:rPr>
              <a:t>Jesus 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solidFill>
                  <a:srgbClr val="FFFF00"/>
                </a:solidFill>
              </a:rPr>
              <a:t>Yet: there is a dimension to His suffering that makes it unique</a:t>
            </a:r>
          </a:p>
        </p:txBody>
      </p:sp>
      <p:sp>
        <p:nvSpPr>
          <p:cNvPr id="4" name="AutoShape 4"/>
          <p:cNvSpPr>
            <a:spLocks noChangeArrowheads="1"/>
          </p:cNvSpPr>
          <p:nvPr/>
        </p:nvSpPr>
        <p:spPr bwMode="auto">
          <a:xfrm>
            <a:off x="179512" y="4290104"/>
            <a:ext cx="8496944" cy="1397675"/>
          </a:xfrm>
          <a:prstGeom prst="horizontalScroll">
            <a:avLst>
              <a:gd name="adj" fmla="val 7194"/>
            </a:avLst>
          </a:prstGeom>
          <a:solidFill>
            <a:schemeClr val="bg1">
              <a:lumMod val="65000"/>
              <a:lumOff val="35000"/>
            </a:schemeClr>
          </a:solidFill>
          <a:ln w="9525">
            <a:solidFill>
              <a:schemeClr val="bg1">
                <a:lumMod val="65000"/>
                <a:lumOff val="35000"/>
              </a:schemeClr>
            </a:solidFill>
            <a:round/>
            <a:headEnd/>
            <a:tailEnd/>
          </a:ln>
          <a:effectLst/>
        </p:spPr>
        <p:txBody>
          <a:bodyPr wrap="square" anchor="ctr">
            <a:spAutoFit/>
          </a:bodyPr>
          <a:lstStyle/>
          <a:p>
            <a:pPr algn="l"/>
            <a:r>
              <a:rPr lang="en-CA" i="1" dirty="0"/>
              <a:t>For we do not have a high priest who is unable to sympathize with our weaknesses, but we have one who has been tempted in every way, just as we are—yet was without sin.                        </a:t>
            </a:r>
            <a:r>
              <a:rPr lang="en-US" sz="1800" dirty="0"/>
              <a:t>Hebrews 4:15</a:t>
            </a:r>
            <a:endParaRPr lang="en-US" dirty="0"/>
          </a:p>
        </p:txBody>
      </p:sp>
    </p:spTree>
    <p:extLst>
      <p:ext uri="{BB962C8B-B14F-4D97-AF65-F5344CB8AC3E}">
        <p14:creationId xmlns:p14="http://schemas.microsoft.com/office/powerpoint/2010/main" val="5882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a:t>
            </a:r>
            <a:r>
              <a:rPr lang="en-CA" u="sng" dirty="0"/>
              <a:t>1</a:t>
            </a:r>
            <a:r>
              <a:rPr lang="en-CA" dirty="0"/>
              <a:t>,3</a:t>
            </a:r>
          </a:p>
        </p:txBody>
      </p:sp>
      <p:sp>
        <p:nvSpPr>
          <p:cNvPr id="3" name="Content Placeholder 2"/>
          <p:cNvSpPr>
            <a:spLocks noGrp="1"/>
          </p:cNvSpPr>
          <p:nvPr>
            <p:ph idx="1"/>
          </p:nvPr>
        </p:nvSpPr>
        <p:spPr/>
        <p:txBody>
          <a:bodyPr/>
          <a:lstStyle/>
          <a:p>
            <a:pPr marL="0" indent="0">
              <a:buNone/>
            </a:pPr>
            <a:r>
              <a:rPr lang="en-US" dirty="0"/>
              <a:t>Who has believed our message from on high</a:t>
            </a:r>
            <a:endParaRPr lang="en-CA" dirty="0"/>
          </a:p>
          <a:p>
            <a:pPr marL="0" indent="0">
              <a:buNone/>
            </a:pPr>
            <a:r>
              <a:rPr lang="en-US" dirty="0"/>
              <a:t>that God’s own Son, who laid his glories by,</a:t>
            </a:r>
            <a:endParaRPr lang="en-CA" dirty="0"/>
          </a:p>
          <a:p>
            <a:pPr marL="0" indent="0">
              <a:buNone/>
            </a:pPr>
            <a:r>
              <a:rPr lang="en-US" dirty="0"/>
              <a:t>came down from </a:t>
            </a:r>
            <a:r>
              <a:rPr lang="en-US" dirty="0" err="1"/>
              <a:t>heav’n</a:t>
            </a:r>
            <a:r>
              <a:rPr lang="en-US" dirty="0"/>
              <a:t> to suffer and to die</a:t>
            </a:r>
            <a:endParaRPr lang="en-CA" dirty="0"/>
          </a:p>
          <a:p>
            <a:pPr marL="0" indent="0">
              <a:buNone/>
            </a:pPr>
            <a:r>
              <a:rPr lang="en-US" dirty="0"/>
              <a:t>for our transgression?</a:t>
            </a:r>
            <a:endParaRPr lang="en-CA" dirty="0"/>
          </a:p>
          <a:p>
            <a:pPr marL="0" indent="0">
              <a:buNone/>
            </a:pPr>
            <a:r>
              <a:rPr lang="en-US" dirty="0"/>
              <a:t>Who saw revealed in him God’s </a:t>
            </a:r>
            <a:r>
              <a:rPr lang="en-US" dirty="0" err="1"/>
              <a:t>pow’r</a:t>
            </a:r>
            <a:r>
              <a:rPr lang="en-US" dirty="0"/>
              <a:t> and </a:t>
            </a:r>
            <a:r>
              <a:rPr lang="en-US" dirty="0" err="1"/>
              <a:t>favour</a:t>
            </a:r>
            <a:r>
              <a:rPr lang="en-US" dirty="0"/>
              <a:t> –</a:t>
            </a:r>
            <a:endParaRPr lang="en-CA" dirty="0"/>
          </a:p>
          <a:p>
            <a:pPr marL="0" indent="0">
              <a:buNone/>
            </a:pPr>
            <a:r>
              <a:rPr lang="en-US" dirty="0"/>
              <a:t>the mighty arm of him who sent our </a:t>
            </a:r>
            <a:r>
              <a:rPr lang="en-US" dirty="0" err="1"/>
              <a:t>Saviour</a:t>
            </a:r>
            <a:r>
              <a:rPr lang="en-US" dirty="0"/>
              <a:t>,</a:t>
            </a:r>
            <a:endParaRPr lang="en-CA" dirty="0"/>
          </a:p>
          <a:p>
            <a:pPr marL="0" indent="0">
              <a:buNone/>
            </a:pPr>
            <a:r>
              <a:rPr lang="en-US" dirty="0"/>
              <a:t>that we, his people, might be free forever</a:t>
            </a:r>
            <a:endParaRPr lang="en-CA" dirty="0"/>
          </a:p>
          <a:p>
            <a:pPr marL="0" indent="0">
              <a:buNone/>
            </a:pPr>
            <a:r>
              <a:rPr lang="en-US" dirty="0"/>
              <a:t>from sin and shame?</a:t>
            </a:r>
            <a:endParaRPr lang="en-CA" dirty="0"/>
          </a:p>
        </p:txBody>
      </p:sp>
    </p:spTree>
    <p:extLst>
      <p:ext uri="{BB962C8B-B14F-4D97-AF65-F5344CB8AC3E}">
        <p14:creationId xmlns:p14="http://schemas.microsoft.com/office/powerpoint/2010/main" val="413073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Unique Suffering</a:t>
            </a:r>
          </a:p>
        </p:txBody>
      </p:sp>
      <p:sp>
        <p:nvSpPr>
          <p:cNvPr id="3" name="Content Placeholder 2"/>
          <p:cNvSpPr>
            <a:spLocks noGrp="1"/>
          </p:cNvSpPr>
          <p:nvPr>
            <p:ph idx="1"/>
          </p:nvPr>
        </p:nvSpPr>
        <p:spPr/>
        <p:txBody>
          <a:bodyPr/>
          <a:lstStyle/>
          <a:p>
            <a:pPr marL="0" indent="0">
              <a:buNone/>
            </a:pPr>
            <a:r>
              <a:rPr lang="en-CA" dirty="0"/>
              <a:t>1. The Son of God</a:t>
            </a:r>
            <a:r>
              <a:rPr lang="en-CA" dirty="0">
                <a:solidFill>
                  <a:srgbClr val="00FF00"/>
                </a:solidFill>
              </a:rPr>
              <a:t> was forsaken by God the Father.</a:t>
            </a:r>
          </a:p>
          <a:p>
            <a:pPr marL="0" indent="0">
              <a:buNone/>
            </a:pPr>
            <a:r>
              <a:rPr lang="en-CA" dirty="0"/>
              <a:t>2. The Lord Jesus </a:t>
            </a:r>
            <a:r>
              <a:rPr lang="en-CA" dirty="0">
                <a:solidFill>
                  <a:srgbClr val="00FF00"/>
                </a:solidFill>
              </a:rPr>
              <a:t>suffered what He in no way deserved.</a:t>
            </a:r>
          </a:p>
          <a:p>
            <a:pPr marL="0" indent="0">
              <a:buNone/>
            </a:pPr>
            <a:r>
              <a:rPr lang="en-CA" dirty="0"/>
              <a:t>3. The suffering of the Lord Jesus </a:t>
            </a:r>
            <a:r>
              <a:rPr lang="en-CA" dirty="0">
                <a:solidFill>
                  <a:srgbClr val="00FF00"/>
                </a:solidFill>
              </a:rPr>
              <a:t>is sufficient to pay for all sins ever committed.</a:t>
            </a:r>
          </a:p>
          <a:p>
            <a:pPr marL="0" indent="0">
              <a:buNone/>
            </a:pPr>
            <a:endParaRPr lang="en-CA" dirty="0"/>
          </a:p>
          <a:p>
            <a:pPr marL="0" indent="0">
              <a:buNone/>
            </a:pPr>
            <a:endParaRPr lang="en-CA"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6581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25:1,</a:t>
            </a:r>
            <a:r>
              <a:rPr lang="en-CA" u="sng" dirty="0"/>
              <a:t>3</a:t>
            </a:r>
          </a:p>
        </p:txBody>
      </p:sp>
      <p:sp>
        <p:nvSpPr>
          <p:cNvPr id="3" name="Content Placeholder 2"/>
          <p:cNvSpPr>
            <a:spLocks noGrp="1"/>
          </p:cNvSpPr>
          <p:nvPr>
            <p:ph idx="1"/>
          </p:nvPr>
        </p:nvSpPr>
        <p:spPr/>
        <p:txBody>
          <a:bodyPr/>
          <a:lstStyle/>
          <a:p>
            <a:pPr marL="0" indent="0">
              <a:buNone/>
            </a:pPr>
            <a:r>
              <a:rPr lang="en-CA" dirty="0"/>
              <a:t>Our </a:t>
            </a:r>
            <a:r>
              <a:rPr lang="en-CA" dirty="0" err="1"/>
              <a:t>suff’rings</a:t>
            </a:r>
            <a:r>
              <a:rPr lang="en-CA" dirty="0"/>
              <a:t> and infirmities he bore;</a:t>
            </a:r>
          </a:p>
          <a:p>
            <a:pPr marL="0" indent="0">
              <a:buNone/>
            </a:pPr>
            <a:r>
              <a:rPr lang="en-CA" dirty="0"/>
              <a:t>our sorrows he was willing to endure,</a:t>
            </a:r>
          </a:p>
          <a:p>
            <a:pPr marL="0" indent="0">
              <a:buNone/>
            </a:pPr>
            <a:r>
              <a:rPr lang="en-CA" dirty="0"/>
              <a:t>while we thought he was being punished for</a:t>
            </a:r>
          </a:p>
          <a:p>
            <a:pPr marL="0" indent="0">
              <a:buNone/>
            </a:pPr>
            <a:r>
              <a:rPr lang="en-CA" dirty="0"/>
              <a:t>his own wrongdoing. </a:t>
            </a:r>
          </a:p>
          <a:p>
            <a:pPr marL="0" indent="0">
              <a:buNone/>
            </a:pPr>
            <a:r>
              <a:rPr lang="en-CA" dirty="0"/>
              <a:t>But he was pierced because of our transgression,</a:t>
            </a:r>
          </a:p>
          <a:p>
            <a:pPr marL="0" indent="0">
              <a:buNone/>
            </a:pPr>
            <a:r>
              <a:rPr lang="en-CA" dirty="0"/>
              <a:t>bruised for our sin: his punishments and passion</a:t>
            </a:r>
          </a:p>
          <a:p>
            <a:pPr marL="0" indent="0">
              <a:buNone/>
            </a:pPr>
            <a:r>
              <a:rPr lang="en-CA" dirty="0"/>
              <a:t>procured our peace; his </a:t>
            </a:r>
            <a:r>
              <a:rPr lang="en-CA" dirty="0" err="1"/>
              <a:t>scourgings</a:t>
            </a:r>
            <a:r>
              <a:rPr lang="en-CA" dirty="0"/>
              <a:t> and oppression</a:t>
            </a:r>
          </a:p>
          <a:p>
            <a:pPr marL="0" indent="0">
              <a:buNone/>
            </a:pPr>
            <a:r>
              <a:rPr lang="en-CA" dirty="0"/>
              <a:t>healed us again.</a:t>
            </a:r>
          </a:p>
        </p:txBody>
      </p:sp>
    </p:spTree>
    <p:extLst>
      <p:ext uri="{BB962C8B-B14F-4D97-AF65-F5344CB8AC3E}">
        <p14:creationId xmlns:p14="http://schemas.microsoft.com/office/powerpoint/2010/main" val="225776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595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5" grpId="0" animBg="1"/>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t>Many people </a:t>
            </a:r>
            <a:r>
              <a:rPr lang="en-CA" dirty="0">
                <a:solidFill>
                  <a:srgbClr val="00FF00"/>
                </a:solidFill>
              </a:rPr>
              <a:t>suffer terrible things</a:t>
            </a:r>
          </a:p>
          <a:p>
            <a:pPr marL="0" indent="0">
              <a:buNone/>
            </a:pPr>
            <a:r>
              <a:rPr lang="en-CA" dirty="0"/>
              <a:t>	</a:t>
            </a:r>
          </a:p>
          <a:p>
            <a:pPr marL="0" indent="0">
              <a:buNone/>
            </a:pPr>
            <a:endParaRPr lang="en-CA" dirty="0">
              <a:solidFill>
                <a:srgbClr val="00FF00"/>
              </a:solidFill>
            </a:endParaRPr>
          </a:p>
          <a:p>
            <a:pPr marL="0" indent="0">
              <a:buNone/>
            </a:pPr>
            <a:endParaRPr lang="en-CA" dirty="0">
              <a:solidFill>
                <a:srgbClr val="00FF00"/>
              </a:solidFill>
            </a:endParaRPr>
          </a:p>
          <a:p>
            <a:pPr marL="0" indent="0">
              <a:buNone/>
            </a:pPr>
            <a:endParaRPr lang="en-CA" dirty="0">
              <a:solidFill>
                <a:srgbClr val="00FF00"/>
              </a:solidFill>
            </a:endParaRPr>
          </a:p>
          <a:p>
            <a:pPr marL="0" indent="0">
              <a:buNone/>
            </a:pPr>
            <a:r>
              <a:rPr lang="en-CA" dirty="0"/>
              <a:t>Jesus </a:t>
            </a:r>
            <a:r>
              <a:rPr lang="en-CA" dirty="0">
                <a:solidFill>
                  <a:srgbClr val="00FF00"/>
                </a:solidFill>
              </a:rPr>
              <a:t>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t>Yet: </a:t>
            </a:r>
            <a:r>
              <a:rPr lang="en-CA" dirty="0">
                <a:solidFill>
                  <a:srgbClr val="00FF00"/>
                </a:solidFill>
              </a:rPr>
              <a:t>there is a dimension to His suffering that makes it unique</a:t>
            </a:r>
          </a:p>
        </p:txBody>
      </p:sp>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pic>
        <p:nvPicPr>
          <p:cNvPr id="1026" name="Picture 2" descr="http://2.bp.blogspot.com/_TSRSg-EpAo0/S2Cx5TaOfrI/AAAAAAAAB24/BPX49O5SkRA/s320/HPIM7917.JPG.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14632"/>
            <a:ext cx="2093910" cy="1576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ilybahai.files.wordpress.com/2008/10/sufferin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6" r="6018"/>
          <a:stretch/>
        </p:blipFill>
        <p:spPr bwMode="auto">
          <a:xfrm>
            <a:off x="2698762" y="1907246"/>
            <a:ext cx="2272938" cy="1590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Sb3Gf0sv9FyYILDcN0jq6joXMhgyTuWYbxejanPhNj_2bhiOlkb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040" y="1929703"/>
            <a:ext cx="1053877" cy="157928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p:cNvSpPr>
            <a:spLocks noChangeArrowheads="1"/>
          </p:cNvSpPr>
          <p:nvPr/>
        </p:nvSpPr>
        <p:spPr bwMode="auto">
          <a:xfrm>
            <a:off x="179512" y="4290104"/>
            <a:ext cx="8496944"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we do not have a high priest who is unable to sympathize with our weaknesses, but one in every respect has been tempted as we are—yet without sin.                			    </a:t>
            </a:r>
            <a:r>
              <a:rPr lang="en-US" sz="1800" dirty="0"/>
              <a:t>Hebrews 4:15</a:t>
            </a:r>
            <a:endParaRPr lang="en-US" dirty="0"/>
          </a:p>
        </p:txBody>
      </p:sp>
      <p:pic>
        <p:nvPicPr>
          <p:cNvPr id="4" name="Picture 2" descr="Teenager&amp;#39;s Bone Cancer Misdiagnosed As Sports Injury More Than 10 Times By  Doctors, Mother Claims | HuffPost UK Life">
            <a:extLst>
              <a:ext uri="{FF2B5EF4-FFF2-40B4-BE49-F238E27FC236}">
                <a16:creationId xmlns:a16="http://schemas.microsoft.com/office/drawing/2014/main" id="{7A8F4831-9E7F-481B-9507-BF7CF2F3890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503" t="9051" r="8053" b="42650"/>
          <a:stretch/>
        </p:blipFill>
        <p:spPr bwMode="auto">
          <a:xfrm>
            <a:off x="6876256" y="1924113"/>
            <a:ext cx="1918325" cy="16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937" y="1408064"/>
            <a:ext cx="6402288" cy="479487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Positive</a:t>
            </a:r>
          </a:p>
          <a:p>
            <a:pPr marL="0" indent="0">
              <a:buNone/>
            </a:pPr>
            <a:r>
              <a:rPr lang="en-US" dirty="0"/>
              <a:t>2. the suffering of the Servant of the LORD</a:t>
            </a:r>
          </a:p>
          <a:p>
            <a:pPr marL="0" indent="0">
              <a:buNone/>
            </a:pPr>
            <a:r>
              <a:rPr lang="en-US" dirty="0"/>
              <a:t>3. He suffered what w</a:t>
            </a:r>
            <a:r>
              <a:rPr lang="en-CA" dirty="0"/>
              <a:t>e deserved to suffer</a:t>
            </a:r>
          </a:p>
          <a:p>
            <a:pPr marL="0" indent="0">
              <a:buNone/>
            </a:pPr>
            <a:r>
              <a:rPr lang="en-CA" dirty="0"/>
              <a:t>4. For the transgression of the people</a:t>
            </a:r>
          </a:p>
          <a:p>
            <a:pPr marL="0" indent="0">
              <a:buNone/>
            </a:pPr>
            <a:r>
              <a:rPr lang="en-CA" dirty="0"/>
              <a:t>5. The LORD Himself</a:t>
            </a:r>
          </a:p>
          <a:p>
            <a:pPr marL="0" indent="0">
              <a:buNone/>
            </a:pPr>
            <a:r>
              <a:rPr lang="en-CA" dirty="0"/>
              <a:t>6. He will account many righteous</a:t>
            </a:r>
          </a:p>
          <a:p>
            <a:pPr marL="0" indent="0">
              <a:buNone/>
            </a:pPr>
            <a:r>
              <a:rPr lang="en-CA" dirty="0"/>
              <a:t>7. God will honour Him with royal glory</a:t>
            </a:r>
          </a:p>
          <a:p>
            <a:pPr marL="0" indent="0">
              <a:buNone/>
            </a:pPr>
            <a:endParaRPr lang="en-CA" dirty="0"/>
          </a:p>
          <a:p>
            <a:pPr marL="0" indent="0">
              <a:buNone/>
            </a:pPr>
            <a:r>
              <a:rPr lang="en-CA" dirty="0"/>
              <a:t>Note: regarding verse 12: </a:t>
            </a:r>
            <a:r>
              <a:rPr lang="en-CA" dirty="0">
                <a:solidFill>
                  <a:srgbClr val="00FF00"/>
                </a:solidFill>
              </a:rPr>
              <a:t>to bear sin = to forgive</a:t>
            </a:r>
            <a:endParaRPr lang="en-US" dirty="0">
              <a:solidFill>
                <a:srgbClr val="00FF00"/>
              </a:solidFill>
            </a:endParaRP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3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12032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Servant of the LORD</a:t>
            </a:r>
          </a:p>
        </p:txBody>
      </p:sp>
      <p:sp>
        <p:nvSpPr>
          <p:cNvPr id="3" name="Content Placeholder 2"/>
          <p:cNvSpPr>
            <a:spLocks noGrp="1"/>
          </p:cNvSpPr>
          <p:nvPr>
            <p:ph idx="1"/>
          </p:nvPr>
        </p:nvSpPr>
        <p:spPr/>
        <p:txBody>
          <a:bodyPr/>
          <a:lstStyle/>
          <a:p>
            <a:pPr marL="0" indent="0">
              <a:buNone/>
            </a:pPr>
            <a:r>
              <a:rPr lang="en-CA" dirty="0"/>
              <a:t>Isaiah 52:13-53:12 </a:t>
            </a:r>
            <a:r>
              <a:rPr lang="en-CA" dirty="0">
                <a:solidFill>
                  <a:srgbClr val="00FF00"/>
                </a:solidFill>
              </a:rPr>
              <a:t>is about Jesus Christ</a:t>
            </a:r>
          </a:p>
          <a:p>
            <a:pPr marL="0" indent="0">
              <a:buNone/>
            </a:pPr>
            <a:r>
              <a:rPr lang="en-CA" dirty="0">
                <a:solidFill>
                  <a:srgbClr val="00FF00"/>
                </a:solidFill>
              </a:rPr>
              <a:t>	</a:t>
            </a:r>
            <a:r>
              <a:rPr lang="en-CA" dirty="0"/>
              <a:t>Luke 22:37: Jesus said so Himself</a:t>
            </a:r>
          </a:p>
          <a:p>
            <a:pPr marL="0" indent="0">
              <a:buNone/>
            </a:pPr>
            <a:r>
              <a:rPr lang="en-CA" dirty="0"/>
              <a:t>	Acts 8:34,35: It was taught thus in the Church</a:t>
            </a:r>
          </a:p>
          <a:p>
            <a:pPr marL="0" indent="0">
              <a:buNone/>
            </a:pPr>
            <a:r>
              <a:rPr lang="en-CA" dirty="0"/>
              <a:t>The word “servant” </a:t>
            </a:r>
            <a:r>
              <a:rPr lang="en-CA" dirty="0">
                <a:solidFill>
                  <a:srgbClr val="00FF00"/>
                </a:solidFill>
              </a:rPr>
              <a:t>here is a title for someone serving the king.</a:t>
            </a:r>
          </a:p>
          <a:p>
            <a:pPr marL="0" indent="0">
              <a:buNone/>
            </a:pPr>
            <a:r>
              <a:rPr lang="en-CA" dirty="0"/>
              <a:t>	The word “minister” is actually the Latin word </a:t>
            </a:r>
            <a:br>
              <a:rPr lang="en-CA" dirty="0"/>
            </a:br>
            <a:r>
              <a:rPr lang="en-CA" dirty="0"/>
              <a:t>	for a servant</a:t>
            </a:r>
          </a:p>
          <a:p>
            <a:pPr marL="0" indent="0">
              <a:buNone/>
            </a:pPr>
            <a:r>
              <a:rPr lang="en-CA" dirty="0"/>
              <a:t>	</a:t>
            </a:r>
            <a:r>
              <a:rPr lang="en-CA" i="1" dirty="0"/>
              <a:t>A government minister = servant of the queen</a:t>
            </a:r>
          </a:p>
          <a:p>
            <a:pPr marL="0" indent="0">
              <a:buNone/>
            </a:pPr>
            <a:r>
              <a:rPr lang="en-CA" i="1" dirty="0"/>
              <a:t>	A church minister = servant of the Christ</a:t>
            </a:r>
          </a:p>
          <a:p>
            <a:pPr marL="0" indent="0">
              <a:buNone/>
            </a:pPr>
            <a:r>
              <a:rPr lang="en-CA" dirty="0"/>
              <a:t>Jesus was </a:t>
            </a:r>
            <a:r>
              <a:rPr lang="en-CA" dirty="0">
                <a:solidFill>
                  <a:srgbClr val="00FF00"/>
                </a:solidFill>
              </a:rPr>
              <a:t>a </a:t>
            </a:r>
            <a:r>
              <a:rPr lang="en-CA">
                <a:solidFill>
                  <a:srgbClr val="00FF00"/>
                </a:solidFill>
              </a:rPr>
              <a:t>ruler whose </a:t>
            </a:r>
            <a:r>
              <a:rPr lang="en-CA" dirty="0">
                <a:solidFill>
                  <a:srgbClr val="00FF00"/>
                </a:solidFill>
              </a:rPr>
              <a:t>rule began with suffering.</a:t>
            </a:r>
          </a:p>
        </p:txBody>
      </p:sp>
      <p:sp>
        <p:nvSpPr>
          <p:cNvPr id="4"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95546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Jesus suffered all His life</a:t>
            </a:r>
          </a:p>
        </p:txBody>
      </p:sp>
      <p:cxnSp>
        <p:nvCxnSpPr>
          <p:cNvPr id="4" name="Straight Connector 3"/>
          <p:cNvCxnSpPr/>
          <p:nvPr/>
        </p:nvCxnSpPr>
        <p:spPr bwMode="auto">
          <a:xfrm>
            <a:off x="179512" y="3501008"/>
            <a:ext cx="1368152"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4582264" y="2956388"/>
            <a:ext cx="1774846" cy="646331"/>
          </a:xfrm>
          <a:prstGeom prst="rect">
            <a:avLst/>
          </a:prstGeom>
          <a:noFill/>
        </p:spPr>
        <p:txBody>
          <a:bodyPr wrap="none" rtlCol="0">
            <a:spAutoFit/>
          </a:bodyPr>
          <a:lstStyle/>
          <a:p>
            <a:r>
              <a:rPr lang="en-CA" sz="3600" dirty="0">
                <a:solidFill>
                  <a:srgbClr val="33CCFF"/>
                </a:solidFill>
              </a:rPr>
              <a:t>Ministry</a:t>
            </a:r>
          </a:p>
        </p:txBody>
      </p:sp>
      <p:cxnSp>
        <p:nvCxnSpPr>
          <p:cNvPr id="11" name="Straight Connector 10"/>
          <p:cNvCxnSpPr/>
          <p:nvPr/>
        </p:nvCxnSpPr>
        <p:spPr bwMode="auto">
          <a:xfrm>
            <a:off x="1532792" y="3501008"/>
            <a:ext cx="1383024" cy="0"/>
          </a:xfrm>
          <a:prstGeom prst="line">
            <a:avLst/>
          </a:prstGeom>
          <a:solidFill>
            <a:schemeClr val="tx1"/>
          </a:solidFill>
          <a:ln w="76200" cap="flat" cmpd="sng" algn="ctr">
            <a:solidFill>
              <a:srgbClr val="0099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843808" y="3501008"/>
            <a:ext cx="6197624"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oup 77"/>
          <p:cNvGrpSpPr/>
          <p:nvPr/>
        </p:nvGrpSpPr>
        <p:grpSpPr>
          <a:xfrm>
            <a:off x="179512" y="3501008"/>
            <a:ext cx="2455420" cy="3192850"/>
            <a:chOff x="179512" y="3501008"/>
            <a:chExt cx="2455420" cy="3192850"/>
          </a:xfrm>
        </p:grpSpPr>
        <p:sp>
          <p:nvSpPr>
            <p:cNvPr id="23" name="Rounded Rectangle 22"/>
            <p:cNvSpPr/>
            <p:nvPr/>
          </p:nvSpPr>
          <p:spPr bwMode="auto">
            <a:xfrm>
              <a:off x="179512" y="5161524"/>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Threatened with death; flees to Egypt</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4" name="Straight Connector 23"/>
            <p:cNvCxnSpPr/>
            <p:nvPr/>
          </p:nvCxnSpPr>
          <p:spPr bwMode="auto">
            <a:xfrm flipH="1">
              <a:off x="481386" y="3501008"/>
              <a:ext cx="43868" cy="166051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 name="Group 76"/>
          <p:cNvGrpSpPr/>
          <p:nvPr/>
        </p:nvGrpSpPr>
        <p:grpSpPr>
          <a:xfrm>
            <a:off x="437518" y="2159594"/>
            <a:ext cx="2966370" cy="1341414"/>
            <a:chOff x="437518" y="2159594"/>
            <a:chExt cx="2966370" cy="1341414"/>
          </a:xfrm>
        </p:grpSpPr>
        <p:sp>
          <p:nvSpPr>
            <p:cNvPr id="19" name="Rounded Rectangle 18"/>
            <p:cNvSpPr/>
            <p:nvPr/>
          </p:nvSpPr>
          <p:spPr bwMode="auto">
            <a:xfrm>
              <a:off x="451560" y="2159594"/>
              <a:ext cx="2952328"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Born in a stable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37" name="Straight Connector 36"/>
            <p:cNvCxnSpPr/>
            <p:nvPr/>
          </p:nvCxnSpPr>
          <p:spPr bwMode="auto">
            <a:xfrm flipH="1">
              <a:off x="437518" y="2564904"/>
              <a:ext cx="87736" cy="936104"/>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 name="Group 78"/>
          <p:cNvGrpSpPr/>
          <p:nvPr/>
        </p:nvGrpSpPr>
        <p:grpSpPr>
          <a:xfrm>
            <a:off x="3563888" y="836712"/>
            <a:ext cx="2455420" cy="2664296"/>
            <a:chOff x="3563888" y="836712"/>
            <a:chExt cx="2455420" cy="2664296"/>
          </a:xfrm>
        </p:grpSpPr>
        <p:sp>
          <p:nvSpPr>
            <p:cNvPr id="40" name="Rounded Rectangle 39"/>
            <p:cNvSpPr/>
            <p:nvPr/>
          </p:nvSpPr>
          <p:spPr bwMode="auto">
            <a:xfrm>
              <a:off x="3563888" y="836712"/>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The people are impressed but don’t believe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48" name="Straight Connector 47"/>
            <p:cNvCxnSpPr/>
            <p:nvPr/>
          </p:nvCxnSpPr>
          <p:spPr bwMode="auto">
            <a:xfrm>
              <a:off x="3731474" y="2272672"/>
              <a:ext cx="0" cy="122833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 name="Group 79"/>
          <p:cNvGrpSpPr/>
          <p:nvPr/>
        </p:nvGrpSpPr>
        <p:grpSpPr>
          <a:xfrm>
            <a:off x="1242753" y="3501008"/>
            <a:ext cx="3139496" cy="1377924"/>
            <a:chOff x="1242753" y="3501008"/>
            <a:chExt cx="3139496" cy="1377924"/>
          </a:xfrm>
        </p:grpSpPr>
        <p:sp>
          <p:nvSpPr>
            <p:cNvPr id="41" name="Rounded Rectangle 40"/>
            <p:cNvSpPr/>
            <p:nvPr/>
          </p:nvSpPr>
          <p:spPr bwMode="auto">
            <a:xfrm>
              <a:off x="1242753" y="3823324"/>
              <a:ext cx="3139496"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Opposition from the Pharisees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0" name="Straight Connector 49"/>
            <p:cNvCxnSpPr/>
            <p:nvPr/>
          </p:nvCxnSpPr>
          <p:spPr bwMode="auto">
            <a:xfrm>
              <a:off x="4211960" y="3501008"/>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3950193" y="2483087"/>
            <a:ext cx="3038989" cy="1026673"/>
            <a:chOff x="3950193" y="2483087"/>
            <a:chExt cx="3038989" cy="1026673"/>
          </a:xfrm>
        </p:grpSpPr>
        <p:sp>
          <p:nvSpPr>
            <p:cNvPr id="43" name="Rounded Rectangle 42"/>
            <p:cNvSpPr/>
            <p:nvPr/>
          </p:nvSpPr>
          <p:spPr bwMode="auto">
            <a:xfrm>
              <a:off x="3950193" y="2483087"/>
              <a:ext cx="3038989"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Betrayed by Judas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2" name="Straight Connector 51"/>
            <p:cNvCxnSpPr/>
            <p:nvPr/>
          </p:nvCxnSpPr>
          <p:spPr bwMode="auto">
            <a:xfrm>
              <a:off x="6444208" y="3077712"/>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4427984" y="3501008"/>
            <a:ext cx="4644304" cy="3192850"/>
            <a:chOff x="4427984" y="3501008"/>
            <a:chExt cx="4644304" cy="3192850"/>
          </a:xfrm>
        </p:grpSpPr>
        <p:sp>
          <p:nvSpPr>
            <p:cNvPr id="42" name="Rounded Rectangle 41"/>
            <p:cNvSpPr/>
            <p:nvPr/>
          </p:nvSpPr>
          <p:spPr bwMode="auto">
            <a:xfrm>
              <a:off x="4427984" y="6114976"/>
              <a:ext cx="464430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Unfairly condemned by Pilate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3" name="Straight Connector 52"/>
            <p:cNvCxnSpPr/>
            <p:nvPr/>
          </p:nvCxnSpPr>
          <p:spPr bwMode="auto">
            <a:xfrm flipH="1">
              <a:off x="5652121" y="3501008"/>
              <a:ext cx="1440159" cy="261396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p:cNvGrpSpPr/>
          <p:nvPr/>
        </p:nvGrpSpPr>
        <p:grpSpPr>
          <a:xfrm>
            <a:off x="6230940" y="862754"/>
            <a:ext cx="2661540" cy="2638254"/>
            <a:chOff x="6230940" y="862754"/>
            <a:chExt cx="2661540" cy="2638254"/>
          </a:xfrm>
        </p:grpSpPr>
        <p:sp>
          <p:nvSpPr>
            <p:cNvPr id="44" name="Rounded Rectangle 43"/>
            <p:cNvSpPr/>
            <p:nvPr/>
          </p:nvSpPr>
          <p:spPr bwMode="auto">
            <a:xfrm>
              <a:off x="6230940" y="862754"/>
              <a:ext cx="2661540"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Denied by Peter</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6" name="Straight Connector 55"/>
            <p:cNvCxnSpPr/>
            <p:nvPr/>
          </p:nvCxnSpPr>
          <p:spPr bwMode="auto">
            <a:xfrm>
              <a:off x="7020398" y="1340768"/>
              <a:ext cx="0" cy="2160240"/>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Group 86"/>
          <p:cNvGrpSpPr/>
          <p:nvPr/>
        </p:nvGrpSpPr>
        <p:grpSpPr>
          <a:xfrm>
            <a:off x="6608103" y="3501008"/>
            <a:ext cx="2417218" cy="2342059"/>
            <a:chOff x="6608103" y="3501008"/>
            <a:chExt cx="2417218" cy="2342059"/>
          </a:xfrm>
        </p:grpSpPr>
        <p:sp>
          <p:nvSpPr>
            <p:cNvPr id="47" name="Rounded Rectangle 46"/>
            <p:cNvSpPr/>
            <p:nvPr/>
          </p:nvSpPr>
          <p:spPr bwMode="auto">
            <a:xfrm>
              <a:off x="6608103" y="4787459"/>
              <a:ext cx="2417218"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Forsaken by His God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9" name="Straight Connector 58"/>
            <p:cNvCxnSpPr/>
            <p:nvPr/>
          </p:nvCxnSpPr>
          <p:spPr bwMode="auto">
            <a:xfrm>
              <a:off x="8905526" y="3501008"/>
              <a:ext cx="0" cy="145107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oup 84"/>
          <p:cNvGrpSpPr/>
          <p:nvPr/>
        </p:nvGrpSpPr>
        <p:grpSpPr>
          <a:xfrm>
            <a:off x="6878140" y="3501008"/>
            <a:ext cx="1877144" cy="1033130"/>
            <a:chOff x="6878140" y="3501008"/>
            <a:chExt cx="1877144" cy="1033130"/>
          </a:xfrm>
        </p:grpSpPr>
        <p:sp>
          <p:nvSpPr>
            <p:cNvPr id="46" name="Rounded Rectangle 45"/>
            <p:cNvSpPr/>
            <p:nvPr/>
          </p:nvSpPr>
          <p:spPr bwMode="auto">
            <a:xfrm>
              <a:off x="6878140" y="3955256"/>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Crucified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1" name="Straight Connector 60"/>
            <p:cNvCxnSpPr/>
            <p:nvPr/>
          </p:nvCxnSpPr>
          <p:spPr bwMode="auto">
            <a:xfrm>
              <a:off x="7956376" y="3501008"/>
              <a:ext cx="0" cy="6606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85"/>
          <p:cNvGrpSpPr/>
          <p:nvPr/>
        </p:nvGrpSpPr>
        <p:grpSpPr>
          <a:xfrm>
            <a:off x="7269731" y="1605558"/>
            <a:ext cx="1877144" cy="1895450"/>
            <a:chOff x="7269731" y="1605558"/>
            <a:chExt cx="1877144" cy="1895450"/>
          </a:xfrm>
        </p:grpSpPr>
        <p:sp>
          <p:nvSpPr>
            <p:cNvPr id="45" name="Rounded Rectangle 44"/>
            <p:cNvSpPr/>
            <p:nvPr/>
          </p:nvSpPr>
          <p:spPr bwMode="auto">
            <a:xfrm>
              <a:off x="7269731" y="1605558"/>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Ridiculed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3" name="Straight Connector 62"/>
            <p:cNvCxnSpPr/>
            <p:nvPr/>
          </p:nvCxnSpPr>
          <p:spPr bwMode="auto">
            <a:xfrm>
              <a:off x="8460432" y="2152763"/>
              <a:ext cx="0" cy="134824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p:cNvGrpSpPr/>
          <p:nvPr/>
        </p:nvGrpSpPr>
        <p:grpSpPr>
          <a:xfrm>
            <a:off x="2812500" y="3509760"/>
            <a:ext cx="3937636" cy="2502980"/>
            <a:chOff x="2812500" y="3509760"/>
            <a:chExt cx="3937636" cy="2502980"/>
          </a:xfrm>
        </p:grpSpPr>
        <p:cxnSp>
          <p:nvCxnSpPr>
            <p:cNvPr id="66" name="Straight Connector 65"/>
            <p:cNvCxnSpPr/>
            <p:nvPr/>
          </p:nvCxnSpPr>
          <p:spPr bwMode="auto">
            <a:xfrm flipH="1">
              <a:off x="5107423" y="3509760"/>
              <a:ext cx="1642713" cy="174849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ounded Rectangle 67"/>
            <p:cNvSpPr/>
            <p:nvPr/>
          </p:nvSpPr>
          <p:spPr bwMode="auto">
            <a:xfrm>
              <a:off x="2812500" y="4957132"/>
              <a:ext cx="2550313"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Sentenced by the high priest</a:t>
              </a:r>
              <a:endParaRPr kumimoji="0" lang="en-CA" sz="2000" b="0" i="1" u="none" strike="noStrike" cap="none" normalizeH="0" baseline="0" dirty="0">
                <a:ln>
                  <a:noFill/>
                </a:ln>
                <a:solidFill>
                  <a:schemeClr val="bg1"/>
                </a:solidFill>
                <a:effectLst/>
                <a:latin typeface="Times New Roman" pitchFamily="18" charset="0"/>
              </a:endParaRPr>
            </a:p>
          </p:txBody>
        </p:sp>
      </p:grpSp>
      <p:grpSp>
        <p:nvGrpSpPr>
          <p:cNvPr id="76" name="Group 75"/>
          <p:cNvGrpSpPr/>
          <p:nvPr/>
        </p:nvGrpSpPr>
        <p:grpSpPr>
          <a:xfrm>
            <a:off x="5752" y="920337"/>
            <a:ext cx="3054080" cy="2580671"/>
            <a:chOff x="5752" y="920337"/>
            <a:chExt cx="3054080" cy="2580671"/>
          </a:xfrm>
        </p:grpSpPr>
        <p:sp>
          <p:nvSpPr>
            <p:cNvPr id="31" name="Rounded Rectangle 30"/>
            <p:cNvSpPr/>
            <p:nvPr/>
          </p:nvSpPr>
          <p:spPr bwMode="auto">
            <a:xfrm>
              <a:off x="5752" y="920337"/>
              <a:ext cx="3054080"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Son of God becomes a human</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1" name="Straight Connector 20"/>
            <p:cNvCxnSpPr/>
            <p:nvPr/>
          </p:nvCxnSpPr>
          <p:spPr bwMode="auto">
            <a:xfrm>
              <a:off x="179512" y="1894999"/>
              <a:ext cx="105606" cy="1606009"/>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TextBox 6"/>
          <p:cNvSpPr txBox="1"/>
          <p:nvPr/>
        </p:nvSpPr>
        <p:spPr>
          <a:xfrm>
            <a:off x="7753899" y="2949524"/>
            <a:ext cx="1287533" cy="646331"/>
          </a:xfrm>
          <a:prstGeom prst="rect">
            <a:avLst/>
          </a:prstGeom>
          <a:noFill/>
        </p:spPr>
        <p:txBody>
          <a:bodyPr wrap="none" rtlCol="0">
            <a:spAutoFit/>
          </a:bodyPr>
          <a:lstStyle/>
          <a:p>
            <a:r>
              <a:rPr lang="en-CA" sz="3600" dirty="0">
                <a:solidFill>
                  <a:srgbClr val="33CCFF"/>
                </a:solidFill>
              </a:rPr>
              <a:t>Death</a:t>
            </a:r>
          </a:p>
        </p:txBody>
      </p:sp>
      <p:sp>
        <p:nvSpPr>
          <p:cNvPr id="6" name="TextBox 5"/>
          <p:cNvSpPr txBox="1"/>
          <p:nvPr/>
        </p:nvSpPr>
        <p:spPr>
          <a:xfrm>
            <a:off x="181848" y="2911894"/>
            <a:ext cx="1133644" cy="646331"/>
          </a:xfrm>
          <a:prstGeom prst="rect">
            <a:avLst/>
          </a:prstGeom>
          <a:noFill/>
        </p:spPr>
        <p:txBody>
          <a:bodyPr wrap="none" rtlCol="0">
            <a:spAutoFit/>
          </a:bodyPr>
          <a:lstStyle/>
          <a:p>
            <a:r>
              <a:rPr lang="en-CA" sz="3600" dirty="0">
                <a:solidFill>
                  <a:srgbClr val="33CCFF"/>
                </a:solidFill>
              </a:rPr>
              <a:t>Birth</a:t>
            </a:r>
          </a:p>
        </p:txBody>
      </p:sp>
    </p:spTree>
    <p:extLst>
      <p:ext uri="{BB962C8B-B14F-4D97-AF65-F5344CB8AC3E}">
        <p14:creationId xmlns:p14="http://schemas.microsoft.com/office/powerpoint/2010/main" val="31874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17252</TotalTime>
  <Words>1124</Words>
  <Application>Microsoft Office PowerPoint</Application>
  <PresentationFormat>On-screen Show (4:3)</PresentationFormat>
  <Paragraphs>173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Comic Sans MS</vt:lpstr>
      <vt:lpstr>Times New Roman</vt:lpstr>
      <vt:lpstr>Wingdings</vt:lpstr>
      <vt:lpstr>1_Office Theme</vt:lpstr>
      <vt:lpstr>Catechism  The Contents of Faith</vt:lpstr>
      <vt:lpstr>Hymn 25:1,3</vt:lpstr>
      <vt:lpstr>Hymn 25:1,3</vt:lpstr>
      <vt:lpstr>Humiliation - Exaltation</vt:lpstr>
      <vt:lpstr>Terrible suffering</vt:lpstr>
      <vt:lpstr>Bible Study: Isaiah 52:13-53:12</vt:lpstr>
      <vt:lpstr>Bible Study: Isaiah 52:13-53:12</vt:lpstr>
      <vt:lpstr>The Servant of the LORD</vt:lpstr>
      <vt:lpstr>Jesus suffered all His life</vt:lpstr>
      <vt:lpstr>Catechism</vt:lpstr>
      <vt:lpstr>Under Pontius Pilate</vt:lpstr>
      <vt:lpstr>It was the will of the LORD</vt:lpstr>
      <vt:lpstr>Why?</vt:lpstr>
      <vt:lpstr>Why?</vt:lpstr>
      <vt:lpstr>Why?</vt:lpstr>
      <vt:lpstr>Catechism</vt:lpstr>
      <vt:lpstr>Crucifixion</vt:lpstr>
      <vt:lpstr>Terrible suffering</vt:lpstr>
      <vt:lpstr>Terrible suffering</vt:lpstr>
      <vt:lpstr>Unique Suffering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361</cp:revision>
  <cp:lastPrinted>2011-02-01T17:48:56Z</cp:lastPrinted>
  <dcterms:created xsi:type="dcterms:W3CDTF">2008-08-14T09:20:46Z</dcterms:created>
  <dcterms:modified xsi:type="dcterms:W3CDTF">2024-03-13T02:47:22Z</dcterms:modified>
</cp:coreProperties>
</file>