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16"/>
  </p:notesMasterIdLst>
  <p:handoutMasterIdLst>
    <p:handoutMasterId r:id="rId17"/>
  </p:handoutMasterIdLst>
  <p:sldIdLst>
    <p:sldId id="447" r:id="rId2"/>
    <p:sldId id="502" r:id="rId3"/>
    <p:sldId id="519" r:id="rId4"/>
    <p:sldId id="506" r:id="rId5"/>
    <p:sldId id="496" r:id="rId6"/>
    <p:sldId id="508" r:id="rId7"/>
    <p:sldId id="509" r:id="rId8"/>
    <p:sldId id="510" r:id="rId9"/>
    <p:sldId id="511" r:id="rId10"/>
    <p:sldId id="497" r:id="rId11"/>
    <p:sldId id="514" r:id="rId12"/>
    <p:sldId id="512" r:id="rId13"/>
    <p:sldId id="504" r:id="rId14"/>
    <p:sldId id="513" r:id="rId15"/>
  </p:sldIdLst>
  <p:sldSz cx="9144000" cy="6858000" type="screen4x3"/>
  <p:notesSz cx="9167813" cy="6950075"/>
  <p:defaultTextStyle>
    <a:defPPr>
      <a:defRPr lang="en-GB"/>
    </a:defPPr>
    <a:lvl1pPr algn="ctr" rtl="0" eaLnBrk="0" fontAlgn="base" hangingPunct="0">
      <a:spcBef>
        <a:spcPct val="0"/>
      </a:spcBef>
      <a:spcAft>
        <a:spcPct val="0"/>
      </a:spcAft>
      <a:defRPr sz="4400" kern="1200">
        <a:solidFill>
          <a:schemeClr val="tx2"/>
        </a:solidFill>
        <a:latin typeface="Times New Roman" pitchFamily="18" charset="0"/>
        <a:ea typeface="+mn-ea"/>
        <a:cs typeface="+mn-cs"/>
      </a:defRPr>
    </a:lvl1pPr>
    <a:lvl2pPr marL="457200" algn="ctr" rtl="0" eaLnBrk="0" fontAlgn="base" hangingPunct="0">
      <a:spcBef>
        <a:spcPct val="0"/>
      </a:spcBef>
      <a:spcAft>
        <a:spcPct val="0"/>
      </a:spcAft>
      <a:defRPr sz="4400" kern="1200">
        <a:solidFill>
          <a:schemeClr val="tx2"/>
        </a:solidFill>
        <a:latin typeface="Times New Roman" pitchFamily="18" charset="0"/>
        <a:ea typeface="+mn-ea"/>
        <a:cs typeface="+mn-cs"/>
      </a:defRPr>
    </a:lvl2pPr>
    <a:lvl3pPr marL="914400" algn="ctr" rtl="0" eaLnBrk="0" fontAlgn="base" hangingPunct="0">
      <a:spcBef>
        <a:spcPct val="0"/>
      </a:spcBef>
      <a:spcAft>
        <a:spcPct val="0"/>
      </a:spcAft>
      <a:defRPr sz="4400" kern="1200">
        <a:solidFill>
          <a:schemeClr val="tx2"/>
        </a:solidFill>
        <a:latin typeface="Times New Roman" pitchFamily="18" charset="0"/>
        <a:ea typeface="+mn-ea"/>
        <a:cs typeface="+mn-cs"/>
      </a:defRPr>
    </a:lvl3pPr>
    <a:lvl4pPr marL="1371600" algn="ctr" rtl="0" eaLnBrk="0" fontAlgn="base" hangingPunct="0">
      <a:spcBef>
        <a:spcPct val="0"/>
      </a:spcBef>
      <a:spcAft>
        <a:spcPct val="0"/>
      </a:spcAft>
      <a:defRPr sz="4400" kern="1200">
        <a:solidFill>
          <a:schemeClr val="tx2"/>
        </a:solidFill>
        <a:latin typeface="Times New Roman" pitchFamily="18" charset="0"/>
        <a:ea typeface="+mn-ea"/>
        <a:cs typeface="+mn-cs"/>
      </a:defRPr>
    </a:lvl4pPr>
    <a:lvl5pPr marL="1828800" algn="ctr" rtl="0" eaLnBrk="0" fontAlgn="base" hangingPunct="0">
      <a:spcBef>
        <a:spcPct val="0"/>
      </a:spcBef>
      <a:spcAft>
        <a:spcPct val="0"/>
      </a:spcAft>
      <a:defRPr sz="4400" kern="1200">
        <a:solidFill>
          <a:schemeClr val="tx2"/>
        </a:solidFill>
        <a:latin typeface="Times New Roman" pitchFamily="18" charset="0"/>
        <a:ea typeface="+mn-ea"/>
        <a:cs typeface="+mn-cs"/>
      </a:defRPr>
    </a:lvl5pPr>
    <a:lvl6pPr marL="2286000" algn="l" defTabSz="914400" rtl="0" eaLnBrk="1" latinLnBrk="0" hangingPunct="1">
      <a:defRPr sz="4400" kern="1200">
        <a:solidFill>
          <a:schemeClr val="tx2"/>
        </a:solidFill>
        <a:latin typeface="Times New Roman" pitchFamily="18" charset="0"/>
        <a:ea typeface="+mn-ea"/>
        <a:cs typeface="+mn-cs"/>
      </a:defRPr>
    </a:lvl6pPr>
    <a:lvl7pPr marL="2743200" algn="l" defTabSz="914400" rtl="0" eaLnBrk="1" latinLnBrk="0" hangingPunct="1">
      <a:defRPr sz="4400" kern="1200">
        <a:solidFill>
          <a:schemeClr val="tx2"/>
        </a:solidFill>
        <a:latin typeface="Times New Roman" pitchFamily="18" charset="0"/>
        <a:ea typeface="+mn-ea"/>
        <a:cs typeface="+mn-cs"/>
      </a:defRPr>
    </a:lvl7pPr>
    <a:lvl8pPr marL="3200400" algn="l" defTabSz="914400" rtl="0" eaLnBrk="1" latinLnBrk="0" hangingPunct="1">
      <a:defRPr sz="4400" kern="1200">
        <a:solidFill>
          <a:schemeClr val="tx2"/>
        </a:solidFill>
        <a:latin typeface="Times New Roman" pitchFamily="18" charset="0"/>
        <a:ea typeface="+mn-ea"/>
        <a:cs typeface="+mn-cs"/>
      </a:defRPr>
    </a:lvl8pPr>
    <a:lvl9pPr marL="3657600" algn="l" defTabSz="914400" rtl="0" eaLnBrk="1" latinLnBrk="0" hangingPunct="1">
      <a:defRPr sz="4400" kern="1200">
        <a:solidFill>
          <a:schemeClr val="tx2"/>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89">
          <p15:clr>
            <a:srgbClr val="A4A3A4"/>
          </p15:clr>
        </p15:guide>
        <p15:guide id="2" pos="288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FF9900"/>
    <a:srgbClr val="0066CC"/>
    <a:srgbClr val="0000FF"/>
    <a:srgbClr val="3399FF"/>
    <a:srgbClr val="FF6600"/>
    <a:srgbClr val="6600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5" d="100"/>
        <a:sy n="75" d="100"/>
      </p:scale>
      <p:origin x="0" y="0"/>
    </p:cViewPr>
  </p:sorterViewPr>
  <p:notesViewPr>
    <p:cSldViewPr>
      <p:cViewPr varScale="1">
        <p:scale>
          <a:sx n="56" d="100"/>
          <a:sy n="56" d="100"/>
        </p:scale>
        <p:origin x="-1650" y="-84"/>
      </p:cViewPr>
      <p:guideLst>
        <p:guide orient="horz" pos="2189"/>
        <p:guide pos="288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solidFill>
                  <a:schemeClr val="tx1"/>
                </a:solidFill>
              </a:defRPr>
            </a:lvl1pPr>
          </a:lstStyle>
          <a:p>
            <a:endParaRPr lang="en-GB"/>
          </a:p>
        </p:txBody>
      </p:sp>
      <p:sp>
        <p:nvSpPr>
          <p:cNvPr id="150531" name="Rectangle 3"/>
          <p:cNvSpPr>
            <a:spLocks noGrp="1" noChangeArrowheads="1"/>
          </p:cNvSpPr>
          <p:nvPr>
            <p:ph type="dt" sz="quarter"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solidFill>
                  <a:schemeClr val="tx1"/>
                </a:solidFill>
              </a:defRPr>
            </a:lvl1pPr>
          </a:lstStyle>
          <a:p>
            <a:endParaRPr lang="en-GB"/>
          </a:p>
        </p:txBody>
      </p:sp>
      <p:sp>
        <p:nvSpPr>
          <p:cNvPr id="150532" name="Rectangle 4"/>
          <p:cNvSpPr>
            <a:spLocks noGrp="1" noChangeArrowheads="1"/>
          </p:cNvSpPr>
          <p:nvPr>
            <p:ph type="ftr" sz="quarter" idx="2"/>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solidFill>
                  <a:schemeClr val="tx1"/>
                </a:solidFill>
              </a:defRPr>
            </a:lvl1pPr>
          </a:lstStyle>
          <a:p>
            <a:endParaRPr lang="en-GB"/>
          </a:p>
        </p:txBody>
      </p:sp>
      <p:sp>
        <p:nvSpPr>
          <p:cNvPr id="150533" name="Rectangle 5"/>
          <p:cNvSpPr>
            <a:spLocks noGrp="1" noChangeArrowheads="1"/>
          </p:cNvSpPr>
          <p:nvPr>
            <p:ph type="sldNum" sz="quarter" idx="3"/>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solidFill>
                  <a:schemeClr val="tx1"/>
                </a:solidFill>
              </a:defRPr>
            </a:lvl1pPr>
          </a:lstStyle>
          <a:p>
            <a:fld id="{CEE91A87-C1A1-4ED8-A287-A96A533EB99A}" type="slidenum">
              <a:rPr lang="en-GB"/>
              <a:pPr/>
              <a:t>‹#›</a:t>
            </a:fld>
            <a:endParaRPr lang="en-GB"/>
          </a:p>
        </p:txBody>
      </p:sp>
    </p:spTree>
    <p:extLst>
      <p:ext uri="{BB962C8B-B14F-4D97-AF65-F5344CB8AC3E}">
        <p14:creationId xmlns:p14="http://schemas.microsoft.com/office/powerpoint/2010/main" val="9859096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solidFill>
                  <a:schemeClr val="tx1"/>
                </a:solidFill>
              </a:defRPr>
            </a:lvl1pPr>
          </a:lstStyle>
          <a:p>
            <a:endParaRPr lang="en-GB"/>
          </a:p>
        </p:txBody>
      </p:sp>
      <p:sp>
        <p:nvSpPr>
          <p:cNvPr id="157699" name="Rectangle 3"/>
          <p:cNvSpPr>
            <a:spLocks noGrp="1" noChangeArrowheads="1"/>
          </p:cNvSpPr>
          <p:nvPr>
            <p:ph type="dt"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solidFill>
                  <a:schemeClr val="tx1"/>
                </a:solidFill>
              </a:defRPr>
            </a:lvl1pPr>
          </a:lstStyle>
          <a:p>
            <a:endParaRPr lang="en-GB"/>
          </a:p>
        </p:txBody>
      </p:sp>
      <p:sp>
        <p:nvSpPr>
          <p:cNvPr id="157700" name="Rectangle 4"/>
          <p:cNvSpPr>
            <a:spLocks noGrp="1" noRot="1" noChangeAspect="1" noChangeArrowheads="1" noTextEdit="1"/>
          </p:cNvSpPr>
          <p:nvPr>
            <p:ph type="sldImg" idx="2"/>
          </p:nvPr>
        </p:nvSpPr>
        <p:spPr bwMode="auto">
          <a:xfrm>
            <a:off x="2832100" y="533400"/>
            <a:ext cx="3484563" cy="261302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7701" name="Rectangle 5"/>
          <p:cNvSpPr>
            <a:spLocks noGrp="1" noChangeArrowheads="1"/>
          </p:cNvSpPr>
          <p:nvPr>
            <p:ph type="body" sz="quarter" idx="3"/>
          </p:nvPr>
        </p:nvSpPr>
        <p:spPr bwMode="auto">
          <a:xfrm>
            <a:off x="1233404" y="3305949"/>
            <a:ext cx="6675877" cy="31470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57702" name="Rectangle 6"/>
          <p:cNvSpPr>
            <a:spLocks noGrp="1" noChangeArrowheads="1"/>
          </p:cNvSpPr>
          <p:nvPr>
            <p:ph type="ftr" sz="quarter" idx="4"/>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solidFill>
                  <a:schemeClr val="tx1"/>
                </a:solidFill>
              </a:defRPr>
            </a:lvl1pPr>
          </a:lstStyle>
          <a:p>
            <a:endParaRPr lang="en-GB"/>
          </a:p>
        </p:txBody>
      </p:sp>
      <p:sp>
        <p:nvSpPr>
          <p:cNvPr id="157703" name="Rectangle 7"/>
          <p:cNvSpPr>
            <a:spLocks noGrp="1" noChangeArrowheads="1"/>
          </p:cNvSpPr>
          <p:nvPr>
            <p:ph type="sldNum" sz="quarter" idx="5"/>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solidFill>
                  <a:schemeClr val="tx1"/>
                </a:solidFill>
              </a:defRPr>
            </a:lvl1pPr>
          </a:lstStyle>
          <a:p>
            <a:fld id="{10B38CED-08DC-48FE-A832-73506F0F11EF}" type="slidenum">
              <a:rPr lang="en-GB"/>
              <a:pPr/>
              <a:t>‹#›</a:t>
            </a:fld>
            <a:endParaRPr lang="en-GB"/>
          </a:p>
        </p:txBody>
      </p:sp>
    </p:spTree>
    <p:extLst>
      <p:ext uri="{BB962C8B-B14F-4D97-AF65-F5344CB8AC3E}">
        <p14:creationId xmlns:p14="http://schemas.microsoft.com/office/powerpoint/2010/main" val="15177511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4F1E32-9926-4E7F-8418-F616615148C1}" type="slidenum">
              <a:rPr lang="en-GB"/>
              <a:pPr/>
              <a:t>1</a:t>
            </a:fld>
            <a:endParaRPr lang="en-GB"/>
          </a:p>
        </p:txBody>
      </p:sp>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10</a:t>
            </a:fld>
            <a:endParaRPr lang="en-GB"/>
          </a:p>
        </p:txBody>
      </p:sp>
    </p:spTree>
    <p:extLst>
      <p:ext uri="{BB962C8B-B14F-4D97-AF65-F5344CB8AC3E}">
        <p14:creationId xmlns:p14="http://schemas.microsoft.com/office/powerpoint/2010/main" val="19711279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11</a:t>
            </a:fld>
            <a:endParaRPr lang="en-GB"/>
          </a:p>
        </p:txBody>
      </p:sp>
    </p:spTree>
    <p:extLst>
      <p:ext uri="{BB962C8B-B14F-4D97-AF65-F5344CB8AC3E}">
        <p14:creationId xmlns:p14="http://schemas.microsoft.com/office/powerpoint/2010/main" val="29371946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12</a:t>
            </a:fld>
            <a:endParaRPr lang="en-GB"/>
          </a:p>
        </p:txBody>
      </p:sp>
    </p:spTree>
    <p:extLst>
      <p:ext uri="{BB962C8B-B14F-4D97-AF65-F5344CB8AC3E}">
        <p14:creationId xmlns:p14="http://schemas.microsoft.com/office/powerpoint/2010/main" val="17694231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13</a:t>
            </a:fld>
            <a:endParaRPr lang="en-GB"/>
          </a:p>
        </p:txBody>
      </p:sp>
    </p:spTree>
    <p:extLst>
      <p:ext uri="{BB962C8B-B14F-4D97-AF65-F5344CB8AC3E}">
        <p14:creationId xmlns:p14="http://schemas.microsoft.com/office/powerpoint/2010/main" val="19711279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14</a:t>
            </a:fld>
            <a:endParaRPr lang="en-GB"/>
          </a:p>
        </p:txBody>
      </p:sp>
    </p:spTree>
    <p:extLst>
      <p:ext uri="{BB962C8B-B14F-4D97-AF65-F5344CB8AC3E}">
        <p14:creationId xmlns:p14="http://schemas.microsoft.com/office/powerpoint/2010/main" val="310165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2</a:t>
            </a:fld>
            <a:endParaRPr lang="en-GB"/>
          </a:p>
        </p:txBody>
      </p:sp>
    </p:spTree>
    <p:extLst>
      <p:ext uri="{BB962C8B-B14F-4D97-AF65-F5344CB8AC3E}">
        <p14:creationId xmlns:p14="http://schemas.microsoft.com/office/powerpoint/2010/main" val="895665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3</a:t>
            </a:fld>
            <a:endParaRPr lang="en-GB"/>
          </a:p>
        </p:txBody>
      </p:sp>
    </p:spTree>
    <p:extLst>
      <p:ext uri="{BB962C8B-B14F-4D97-AF65-F5344CB8AC3E}">
        <p14:creationId xmlns:p14="http://schemas.microsoft.com/office/powerpoint/2010/main" val="929387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4</a:t>
            </a:fld>
            <a:endParaRPr lang="en-GB"/>
          </a:p>
        </p:txBody>
      </p:sp>
    </p:spTree>
    <p:extLst>
      <p:ext uri="{BB962C8B-B14F-4D97-AF65-F5344CB8AC3E}">
        <p14:creationId xmlns:p14="http://schemas.microsoft.com/office/powerpoint/2010/main" val="16919501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5</a:t>
            </a:fld>
            <a:endParaRPr lang="en-GB"/>
          </a:p>
        </p:txBody>
      </p:sp>
    </p:spTree>
    <p:extLst>
      <p:ext uri="{BB962C8B-B14F-4D97-AF65-F5344CB8AC3E}">
        <p14:creationId xmlns:p14="http://schemas.microsoft.com/office/powerpoint/2010/main" val="14760790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6</a:t>
            </a:fld>
            <a:endParaRPr lang="en-GB"/>
          </a:p>
        </p:txBody>
      </p:sp>
    </p:spTree>
    <p:extLst>
      <p:ext uri="{BB962C8B-B14F-4D97-AF65-F5344CB8AC3E}">
        <p14:creationId xmlns:p14="http://schemas.microsoft.com/office/powerpoint/2010/main" val="1443681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7</a:t>
            </a:fld>
            <a:endParaRPr lang="en-GB"/>
          </a:p>
        </p:txBody>
      </p:sp>
    </p:spTree>
    <p:extLst>
      <p:ext uri="{BB962C8B-B14F-4D97-AF65-F5344CB8AC3E}">
        <p14:creationId xmlns:p14="http://schemas.microsoft.com/office/powerpoint/2010/main" val="2933767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8</a:t>
            </a:fld>
            <a:endParaRPr lang="en-GB"/>
          </a:p>
        </p:txBody>
      </p:sp>
    </p:spTree>
    <p:extLst>
      <p:ext uri="{BB962C8B-B14F-4D97-AF65-F5344CB8AC3E}">
        <p14:creationId xmlns:p14="http://schemas.microsoft.com/office/powerpoint/2010/main" val="34830245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0B38CED-08DC-48FE-A832-73506F0F11EF}" type="slidenum">
              <a:rPr lang="en-GB" smtClean="0"/>
              <a:pPr/>
              <a:t>9</a:t>
            </a:fld>
            <a:endParaRPr lang="en-GB"/>
          </a:p>
        </p:txBody>
      </p:sp>
    </p:spTree>
    <p:extLst>
      <p:ext uri="{BB962C8B-B14F-4D97-AF65-F5344CB8AC3E}">
        <p14:creationId xmlns:p14="http://schemas.microsoft.com/office/powerpoint/2010/main" val="139671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Tree>
    <p:extLst>
      <p:ext uri="{BB962C8B-B14F-4D97-AF65-F5344CB8AC3E}">
        <p14:creationId xmlns:p14="http://schemas.microsoft.com/office/powerpoint/2010/main" val="3846045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2952935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858000"/>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0" y="0"/>
            <a:ext cx="6705600" cy="685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749087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537021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3245863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2454988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687476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3796979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496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859454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748587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0" y="1219200"/>
            <a:ext cx="91440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Tree>
    <p:extLst>
      <p:ext uri="{BB962C8B-B14F-4D97-AF65-F5344CB8AC3E}">
        <p14:creationId xmlns:p14="http://schemas.microsoft.com/office/powerpoint/2010/main" val="548927930"/>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000" kern="1200">
          <a:solidFill>
            <a:schemeClr val="tx2"/>
          </a:solidFill>
          <a:latin typeface="Calibri" panose="020F0502020204030204" pitchFamily="34" charset="0"/>
          <a:ea typeface="+mj-ea"/>
          <a:cs typeface="Calibri" panose="020F0502020204030204" pitchFamily="34" charset="0"/>
        </a:defRPr>
      </a:lvl1pPr>
      <a:lvl2pPr algn="ctr" rtl="0" eaLnBrk="0" fontAlgn="base" hangingPunct="0">
        <a:spcBef>
          <a:spcPct val="0"/>
        </a:spcBef>
        <a:spcAft>
          <a:spcPct val="0"/>
        </a:spcAft>
        <a:defRPr sz="4000">
          <a:solidFill>
            <a:schemeClr val="tx2"/>
          </a:solidFill>
          <a:latin typeface="Comic Sans MS" panose="030F0702030302020204" pitchFamily="66" charset="0"/>
        </a:defRPr>
      </a:lvl2pPr>
      <a:lvl3pPr algn="ctr" rtl="0" eaLnBrk="0" fontAlgn="base" hangingPunct="0">
        <a:spcBef>
          <a:spcPct val="0"/>
        </a:spcBef>
        <a:spcAft>
          <a:spcPct val="0"/>
        </a:spcAft>
        <a:defRPr sz="4000">
          <a:solidFill>
            <a:schemeClr val="tx2"/>
          </a:solidFill>
          <a:latin typeface="Comic Sans MS" panose="030F0702030302020204" pitchFamily="66" charset="0"/>
        </a:defRPr>
      </a:lvl3pPr>
      <a:lvl4pPr algn="ctr" rtl="0" eaLnBrk="0" fontAlgn="base" hangingPunct="0">
        <a:spcBef>
          <a:spcPct val="0"/>
        </a:spcBef>
        <a:spcAft>
          <a:spcPct val="0"/>
        </a:spcAft>
        <a:defRPr sz="4000">
          <a:solidFill>
            <a:schemeClr val="tx2"/>
          </a:solidFill>
          <a:latin typeface="Comic Sans MS" panose="030F0702030302020204" pitchFamily="66" charset="0"/>
        </a:defRPr>
      </a:lvl4pPr>
      <a:lvl5pPr algn="ctr" rtl="0" eaLnBrk="0" fontAlgn="base" hangingPunct="0">
        <a:spcBef>
          <a:spcPct val="0"/>
        </a:spcBef>
        <a:spcAft>
          <a:spcPct val="0"/>
        </a:spcAft>
        <a:defRPr sz="4000">
          <a:solidFill>
            <a:schemeClr val="tx2"/>
          </a:solidFill>
          <a:latin typeface="Comic Sans MS" panose="030F0702030302020204" pitchFamily="66" charset="0"/>
        </a:defRPr>
      </a:lvl5pPr>
      <a:lvl6pPr marL="457200" algn="ctr" rtl="0" eaLnBrk="0" fontAlgn="base" hangingPunct="0">
        <a:spcBef>
          <a:spcPct val="0"/>
        </a:spcBef>
        <a:spcAft>
          <a:spcPct val="0"/>
        </a:spcAft>
        <a:defRPr sz="4000">
          <a:solidFill>
            <a:schemeClr val="tx2"/>
          </a:solidFill>
          <a:latin typeface="Comic Sans MS" panose="030F0702030302020204" pitchFamily="66" charset="0"/>
        </a:defRPr>
      </a:lvl6pPr>
      <a:lvl7pPr marL="914400" algn="ctr" rtl="0" eaLnBrk="0" fontAlgn="base" hangingPunct="0">
        <a:spcBef>
          <a:spcPct val="0"/>
        </a:spcBef>
        <a:spcAft>
          <a:spcPct val="0"/>
        </a:spcAft>
        <a:defRPr sz="4000">
          <a:solidFill>
            <a:schemeClr val="tx2"/>
          </a:solidFill>
          <a:latin typeface="Comic Sans MS" panose="030F0702030302020204" pitchFamily="66" charset="0"/>
        </a:defRPr>
      </a:lvl7pPr>
      <a:lvl8pPr marL="1371600" algn="ctr" rtl="0" eaLnBrk="0" fontAlgn="base" hangingPunct="0">
        <a:spcBef>
          <a:spcPct val="0"/>
        </a:spcBef>
        <a:spcAft>
          <a:spcPct val="0"/>
        </a:spcAft>
        <a:defRPr sz="4000">
          <a:solidFill>
            <a:schemeClr val="tx2"/>
          </a:solidFill>
          <a:latin typeface="Comic Sans MS" panose="030F0702030302020204" pitchFamily="66" charset="0"/>
        </a:defRPr>
      </a:lvl8pPr>
      <a:lvl9pPr marL="1828800" algn="ctr" rtl="0" eaLnBrk="0" fontAlgn="base" hangingPunct="0">
        <a:spcBef>
          <a:spcPct val="0"/>
        </a:spcBef>
        <a:spcAft>
          <a:spcPct val="0"/>
        </a:spcAft>
        <a:defRPr sz="4000">
          <a:solidFill>
            <a:schemeClr val="tx2"/>
          </a:solidFill>
          <a:latin typeface="Comic Sans MS" panose="030F0702030302020204" pitchFamily="66" charset="0"/>
        </a:defRPr>
      </a:lvl9pPr>
    </p:titleStyle>
    <p:bodyStyle>
      <a:lvl1pPr marL="342900" indent="-342900" algn="l" rtl="0" eaLnBrk="0" fontAlgn="base" hangingPunct="0">
        <a:spcBef>
          <a:spcPct val="20000"/>
        </a:spcBef>
        <a:spcAft>
          <a:spcPct val="0"/>
        </a:spcAft>
        <a:buChar char="•"/>
        <a:defRPr sz="2800" kern="1200">
          <a:solidFill>
            <a:schemeClr val="tx1"/>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har char="–"/>
        <a:defRPr sz="2400" kern="1200">
          <a:solidFill>
            <a:schemeClr val="tx1"/>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har char="•"/>
        <a:defRPr sz="20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4pPr>
      <a:lvl5pPr marL="20574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6.jpeg"/><Relationship Id="rId4" Type="http://schemas.openxmlformats.org/officeDocument/2006/relationships/image" Target="../media/image2.gif"/></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6.jpeg"/><Relationship Id="rId4" Type="http://schemas.openxmlformats.org/officeDocument/2006/relationships/image" Target="../media/image2.gif"/></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6.jpeg"/><Relationship Id="rId4" Type="http://schemas.openxmlformats.org/officeDocument/2006/relationships/image" Target="../media/image2.gif"/></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6.jpeg"/><Relationship Id="rId4" Type="http://schemas.openxmlformats.org/officeDocument/2006/relationships/image" Target="../media/image2.gi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gi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ChangeArrowheads="1"/>
          </p:cNvSpPr>
          <p:nvPr>
            <p:ph type="ctrTitle"/>
          </p:nvPr>
        </p:nvSpPr>
        <p:spPr>
          <a:xfrm>
            <a:off x="685800" y="1981200"/>
            <a:ext cx="7772400" cy="1447800"/>
          </a:xfrm>
        </p:spPr>
        <p:txBody>
          <a:bodyPr/>
          <a:lstStyle/>
          <a:p>
            <a:r>
              <a:rPr lang="en-GB" dirty="0"/>
              <a:t>Catechism</a:t>
            </a:r>
            <a:br>
              <a:rPr lang="en-GB" dirty="0"/>
            </a:br>
            <a:r>
              <a:rPr lang="en-GB" dirty="0"/>
              <a:t>The Workshop of Faith</a:t>
            </a:r>
          </a:p>
        </p:txBody>
      </p:sp>
      <p:sp>
        <p:nvSpPr>
          <p:cNvPr id="583683" name="Rectangle 3"/>
          <p:cNvSpPr>
            <a:spLocks noGrp="1" noChangeArrowheads="1"/>
          </p:cNvSpPr>
          <p:nvPr>
            <p:ph type="subTitle" idx="1"/>
          </p:nvPr>
        </p:nvSpPr>
        <p:spPr>
          <a:xfrm>
            <a:off x="381000" y="3886200"/>
            <a:ext cx="8458200" cy="1752600"/>
          </a:xfrm>
        </p:spPr>
        <p:txBody>
          <a:bodyPr/>
          <a:lstStyle/>
          <a:p>
            <a:endParaRPr lang="en-GB" dirty="0"/>
          </a:p>
          <a:p>
            <a:r>
              <a:rPr lang="en-GB" dirty="0"/>
              <a:t>Lesson 17</a:t>
            </a:r>
          </a:p>
          <a:p>
            <a:r>
              <a:rPr lang="en-GB" dirty="0"/>
              <a:t>The Church: Ministries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002" name="Rectangle 2"/>
          <p:cNvSpPr>
            <a:spLocks noGrp="1" noChangeArrowheads="1"/>
          </p:cNvSpPr>
          <p:nvPr>
            <p:ph type="title"/>
          </p:nvPr>
        </p:nvSpPr>
        <p:spPr/>
        <p:txBody>
          <a:bodyPr/>
          <a:lstStyle/>
          <a:p>
            <a:r>
              <a:rPr lang="en-US" dirty="0"/>
              <a:t>Which should have priority?</a:t>
            </a:r>
          </a:p>
        </p:txBody>
      </p:sp>
      <p:sp>
        <p:nvSpPr>
          <p:cNvPr id="640003" name="Rectangle 3"/>
          <p:cNvSpPr>
            <a:spLocks noGrp="1" noChangeArrowheads="1"/>
          </p:cNvSpPr>
          <p:nvPr>
            <p:ph idx="1"/>
          </p:nvPr>
        </p:nvSpPr>
        <p:spPr>
          <a:xfrm>
            <a:off x="0" y="3145332"/>
            <a:ext cx="9144000" cy="3712667"/>
          </a:xfrm>
        </p:spPr>
        <p:txBody>
          <a:bodyPr/>
          <a:lstStyle/>
          <a:p>
            <a:pPr>
              <a:buFontTx/>
              <a:buNone/>
            </a:pPr>
            <a:r>
              <a:rPr lang="en-US" dirty="0"/>
              <a:t>   Proclaim	       Fellowship	     Worship	 Service</a:t>
            </a:r>
          </a:p>
          <a:p>
            <a:pPr>
              <a:buFontTx/>
              <a:buNone/>
            </a:pPr>
            <a:endParaRPr lang="en-US" dirty="0"/>
          </a:p>
          <a:p>
            <a:pPr>
              <a:buFontTx/>
              <a:buNone/>
            </a:pPr>
            <a:endParaRPr lang="en-US" dirty="0"/>
          </a:p>
          <a:p>
            <a:pPr>
              <a:buFontTx/>
              <a:buNone/>
            </a:pPr>
            <a:r>
              <a:rPr lang="en-US" dirty="0"/>
              <a:t>What should have the main focus in our church?</a:t>
            </a:r>
          </a:p>
          <a:p>
            <a:pPr>
              <a:buFontTx/>
              <a:buNone/>
            </a:pPr>
            <a:r>
              <a:rPr lang="en-US" dirty="0"/>
              <a:t>In terms of:	time &amp; energy</a:t>
            </a:r>
          </a:p>
          <a:p>
            <a:pPr>
              <a:buFontTx/>
              <a:buNone/>
            </a:pPr>
            <a:r>
              <a:rPr lang="en-US" dirty="0"/>
              <a:t>				finances</a:t>
            </a:r>
            <a:br>
              <a:rPr lang="en-US" dirty="0"/>
            </a:br>
            <a:endParaRPr lang="en-US" dirty="0"/>
          </a:p>
          <a:p>
            <a:pPr>
              <a:buFontTx/>
              <a:buNone/>
            </a:pPr>
            <a:endParaRPr lang="en-US" dirty="0"/>
          </a:p>
        </p:txBody>
      </p:sp>
      <p:pic>
        <p:nvPicPr>
          <p:cNvPr id="4" name="Picture 2" descr="http://www.livesax.com/Herald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362281"/>
            <a:ext cx="1918801" cy="158417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bilingualbaptist.org/yahoo_site_admin/assets/images/Fellowship_1c.130160449_std.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776" y="1390261"/>
            <a:ext cx="1996306" cy="157042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http://www.regio548.nl/foto/large/kerkdienst.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966157" y="1412777"/>
            <a:ext cx="2008190" cy="150300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http://www.ccrda.ca/files/54/images/CRWRF_LOGO.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80312" y="1412776"/>
            <a:ext cx="1462781" cy="146278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002" name="Rectangle 2"/>
          <p:cNvSpPr>
            <a:spLocks noGrp="1" noChangeArrowheads="1"/>
          </p:cNvSpPr>
          <p:nvPr>
            <p:ph type="title"/>
          </p:nvPr>
        </p:nvSpPr>
        <p:spPr/>
        <p:txBody>
          <a:bodyPr/>
          <a:lstStyle/>
          <a:p>
            <a:r>
              <a:rPr lang="en-US" dirty="0"/>
              <a:t>Which should have priority?</a:t>
            </a:r>
          </a:p>
        </p:txBody>
      </p:sp>
      <p:sp>
        <p:nvSpPr>
          <p:cNvPr id="640003" name="Rectangle 3"/>
          <p:cNvSpPr>
            <a:spLocks noGrp="1" noChangeArrowheads="1"/>
          </p:cNvSpPr>
          <p:nvPr>
            <p:ph idx="1"/>
          </p:nvPr>
        </p:nvSpPr>
        <p:spPr/>
        <p:txBody>
          <a:bodyPr/>
          <a:lstStyle/>
          <a:p>
            <a:pPr>
              <a:buFontTx/>
              <a:buNone/>
            </a:pPr>
            <a:r>
              <a:rPr lang="en-US" dirty="0"/>
              <a:t>The four tasks are</a:t>
            </a:r>
            <a:r>
              <a:rPr lang="nl-NL" dirty="0"/>
              <a:t>:</a:t>
            </a:r>
            <a:r>
              <a:rPr lang="en-US" dirty="0"/>
              <a:t> proclaim, fellowship, worship, and service.</a:t>
            </a:r>
          </a:p>
          <a:p>
            <a:pPr>
              <a:buFontTx/>
              <a:buNone/>
            </a:pPr>
            <a:r>
              <a:rPr lang="en-US" dirty="0">
                <a:solidFill>
                  <a:srgbClr val="66FF33"/>
                </a:solidFill>
              </a:rPr>
              <a:t>All four require the attention of the Church</a:t>
            </a:r>
          </a:p>
          <a:p>
            <a:pPr>
              <a:buFontTx/>
              <a:buNone/>
            </a:pPr>
            <a:r>
              <a:rPr lang="en-US" dirty="0">
                <a:solidFill>
                  <a:srgbClr val="66FF33"/>
                </a:solidFill>
              </a:rPr>
              <a:t>One task should not be played out against the other.</a:t>
            </a:r>
            <a:endParaRPr lang="en-US" dirty="0"/>
          </a:p>
          <a:p>
            <a:pPr>
              <a:buFontTx/>
              <a:buNone/>
            </a:pPr>
            <a:r>
              <a:rPr lang="en-US" dirty="0"/>
              <a:t>	Proclaiming (outreach) is </a:t>
            </a:r>
            <a:r>
              <a:rPr lang="en-US" dirty="0">
                <a:solidFill>
                  <a:srgbClr val="66FF33"/>
                </a:solidFill>
              </a:rPr>
              <a:t>as important </a:t>
            </a:r>
            <a:r>
              <a:rPr lang="en-US" dirty="0"/>
              <a:t>as fellowship</a:t>
            </a:r>
          </a:p>
          <a:p>
            <a:pPr>
              <a:buFontTx/>
              <a:buNone/>
            </a:pPr>
            <a:r>
              <a:rPr lang="en-US" dirty="0"/>
              <a:t>	Worship is </a:t>
            </a:r>
            <a:r>
              <a:rPr lang="en-US" dirty="0">
                <a:solidFill>
                  <a:srgbClr val="66FF33"/>
                </a:solidFill>
              </a:rPr>
              <a:t>as important </a:t>
            </a:r>
            <a:r>
              <a:rPr lang="en-US" dirty="0"/>
              <a:t>as service.</a:t>
            </a:r>
          </a:p>
          <a:p>
            <a:pPr>
              <a:buFontTx/>
              <a:buNone/>
            </a:pPr>
            <a:endParaRPr lang="en-US" dirty="0">
              <a:solidFill>
                <a:srgbClr val="66FF33"/>
              </a:solidFill>
            </a:endParaRPr>
          </a:p>
          <a:p>
            <a:pPr>
              <a:buFontTx/>
              <a:buNone/>
            </a:pPr>
            <a:endParaRPr lang="en-US" dirty="0"/>
          </a:p>
        </p:txBody>
      </p:sp>
      <p:pic>
        <p:nvPicPr>
          <p:cNvPr id="4" name="Picture 2" descr="http://www.livesax.com/Herald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4841180"/>
            <a:ext cx="1918801" cy="158417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bilingualbaptist.org/yahoo_site_admin/assets/images/Fellowship_1c.130160449_std.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4869160"/>
            <a:ext cx="1996306" cy="157042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http://www.regio548.nl/foto/large/kerkdienst.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38165" y="4891676"/>
            <a:ext cx="2008190" cy="150300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http://www.ccrda.ca/files/54/images/CRWRF_LOGO.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52320" y="4891675"/>
            <a:ext cx="1462781" cy="14627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7610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002" name="Rectangle 2"/>
          <p:cNvSpPr>
            <a:spLocks noGrp="1" noChangeArrowheads="1"/>
          </p:cNvSpPr>
          <p:nvPr>
            <p:ph type="title"/>
          </p:nvPr>
        </p:nvSpPr>
        <p:spPr/>
        <p:txBody>
          <a:bodyPr/>
          <a:lstStyle/>
          <a:p>
            <a:r>
              <a:rPr lang="en-US"/>
              <a:t>Focus on the tasks</a:t>
            </a:r>
          </a:p>
        </p:txBody>
      </p:sp>
      <p:sp>
        <p:nvSpPr>
          <p:cNvPr id="640003" name="Rectangle 3"/>
          <p:cNvSpPr>
            <a:spLocks noGrp="1" noChangeArrowheads="1"/>
          </p:cNvSpPr>
          <p:nvPr>
            <p:ph idx="1"/>
          </p:nvPr>
        </p:nvSpPr>
        <p:spPr/>
        <p:txBody>
          <a:bodyPr/>
          <a:lstStyle/>
          <a:p>
            <a:pPr>
              <a:buFontTx/>
              <a:buNone/>
            </a:pPr>
            <a:r>
              <a:rPr lang="en-US" dirty="0"/>
              <a:t>Focus on the tasks </a:t>
            </a:r>
            <a:r>
              <a:rPr lang="en-US" dirty="0">
                <a:solidFill>
                  <a:srgbClr val="66FF33"/>
                </a:solidFill>
              </a:rPr>
              <a:t>individually and together</a:t>
            </a:r>
          </a:p>
          <a:p>
            <a:pPr>
              <a:buFontTx/>
              <a:buNone/>
            </a:pPr>
            <a:r>
              <a:rPr lang="en-US" dirty="0">
                <a:solidFill>
                  <a:srgbClr val="66FF33"/>
                </a:solidFill>
              </a:rPr>
              <a:t>	</a:t>
            </a:r>
            <a:r>
              <a:rPr lang="en-US" dirty="0"/>
              <a:t>Individual members of the church </a:t>
            </a:r>
            <a:r>
              <a:rPr lang="en-US" dirty="0">
                <a:solidFill>
                  <a:srgbClr val="66FF33"/>
                </a:solidFill>
              </a:rPr>
              <a:t>may be focused </a:t>
            </a:r>
            <a:br>
              <a:rPr lang="en-US" dirty="0">
                <a:solidFill>
                  <a:srgbClr val="66FF33"/>
                </a:solidFill>
              </a:rPr>
            </a:br>
            <a:r>
              <a:rPr lang="en-US" dirty="0">
                <a:solidFill>
                  <a:srgbClr val="66FF33"/>
                </a:solidFill>
              </a:rPr>
              <a:t>	more on one task than another, according to</a:t>
            </a:r>
            <a:br>
              <a:rPr lang="en-US" dirty="0">
                <a:solidFill>
                  <a:srgbClr val="66FF33"/>
                </a:solidFill>
              </a:rPr>
            </a:br>
            <a:r>
              <a:rPr lang="en-US" dirty="0">
                <a:solidFill>
                  <a:srgbClr val="66FF33"/>
                </a:solidFill>
              </a:rPr>
              <a:t>	their gifts, </a:t>
            </a:r>
          </a:p>
          <a:p>
            <a:pPr>
              <a:buFontTx/>
              <a:buNone/>
            </a:pPr>
            <a:r>
              <a:rPr lang="en-US" dirty="0">
                <a:solidFill>
                  <a:srgbClr val="66FF33"/>
                </a:solidFill>
              </a:rPr>
              <a:t>	</a:t>
            </a:r>
            <a:r>
              <a:rPr lang="en-US" dirty="0"/>
              <a:t>The Church as a body </a:t>
            </a:r>
            <a:r>
              <a:rPr lang="en-US" dirty="0">
                <a:solidFill>
                  <a:srgbClr val="66FF33"/>
                </a:solidFill>
              </a:rPr>
              <a:t>will be </a:t>
            </a:r>
            <a:r>
              <a:rPr lang="en-US" u="sng" dirty="0">
                <a:solidFill>
                  <a:srgbClr val="66FF33"/>
                </a:solidFill>
              </a:rPr>
              <a:t>equally</a:t>
            </a:r>
            <a:r>
              <a:rPr lang="en-US" dirty="0">
                <a:solidFill>
                  <a:srgbClr val="66FF33"/>
                </a:solidFill>
              </a:rPr>
              <a:t> involved in all.</a:t>
            </a:r>
            <a:endParaRPr lang="en-US" dirty="0"/>
          </a:p>
        </p:txBody>
      </p:sp>
      <p:pic>
        <p:nvPicPr>
          <p:cNvPr id="4" name="Picture 2" descr="http://www.livesax.com/Herald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4841180"/>
            <a:ext cx="1918801" cy="158417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bilingualbaptist.org/yahoo_site_admin/assets/images/Fellowship_1c.130160449_std.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4869160"/>
            <a:ext cx="1996306" cy="157042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http://www.regio548.nl/foto/large/kerkdienst.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38165" y="4891676"/>
            <a:ext cx="2008190" cy="150300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http://www.ccrda.ca/files/54/images/CRWRF_LOGO.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52320" y="4891675"/>
            <a:ext cx="1462781" cy="14627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8277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002" name="Rectangle 2"/>
          <p:cNvSpPr>
            <a:spLocks noGrp="1" noChangeArrowheads="1"/>
          </p:cNvSpPr>
          <p:nvPr>
            <p:ph type="title"/>
          </p:nvPr>
        </p:nvSpPr>
        <p:spPr/>
        <p:txBody>
          <a:bodyPr/>
          <a:lstStyle/>
          <a:p>
            <a:r>
              <a:rPr lang="en-US"/>
              <a:t>Focus on the tasks</a:t>
            </a:r>
          </a:p>
        </p:txBody>
      </p:sp>
      <p:sp>
        <p:nvSpPr>
          <p:cNvPr id="640003" name="Rectangle 3"/>
          <p:cNvSpPr>
            <a:spLocks noGrp="1" noChangeArrowheads="1"/>
          </p:cNvSpPr>
          <p:nvPr>
            <p:ph idx="1"/>
          </p:nvPr>
        </p:nvSpPr>
        <p:spPr>
          <a:xfrm>
            <a:off x="0" y="1268760"/>
            <a:ext cx="9144000" cy="5589240"/>
          </a:xfrm>
        </p:spPr>
        <p:txBody>
          <a:bodyPr/>
          <a:lstStyle/>
          <a:p>
            <a:pPr>
              <a:buFontTx/>
              <a:buNone/>
            </a:pPr>
            <a:r>
              <a:rPr lang="en-US" dirty="0"/>
              <a:t>Individuals specialize, the church does all.</a:t>
            </a:r>
          </a:p>
          <a:p>
            <a:pPr>
              <a:buFontTx/>
              <a:buNone/>
            </a:pPr>
            <a:endParaRPr lang="en-US" dirty="0"/>
          </a:p>
          <a:p>
            <a:pPr>
              <a:buFontTx/>
              <a:buNone/>
            </a:pPr>
            <a:r>
              <a:rPr lang="en-US"/>
              <a:t>What would this mean </a:t>
            </a:r>
            <a:r>
              <a:rPr lang="en-US" dirty="0"/>
              <a:t>in a congregation like ours </a:t>
            </a:r>
            <a:r>
              <a:rPr lang="en-US"/>
              <a:t>with ~150 </a:t>
            </a:r>
            <a:r>
              <a:rPr lang="en-US" dirty="0"/>
              <a:t>members </a:t>
            </a:r>
            <a:r>
              <a:rPr lang="en-US"/>
              <a:t>aged roughly 0 </a:t>
            </a:r>
            <a:r>
              <a:rPr lang="en-US" dirty="0"/>
              <a:t>– 85?</a:t>
            </a:r>
          </a:p>
        </p:txBody>
      </p:sp>
      <p:pic>
        <p:nvPicPr>
          <p:cNvPr id="8" name="Picture 2" descr="http://www.livesax.com/Herald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4841180"/>
            <a:ext cx="1918801" cy="158417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http://bilingualbaptist.org/yahoo_site_admin/assets/images/Fellowship_1c.130160449_std.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4869160"/>
            <a:ext cx="1996306" cy="157042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http://www.regio548.nl/foto/large/kerkdienst.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38165" y="4891676"/>
            <a:ext cx="2008190" cy="150300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8" descr="http://www.ccrda.ca/files/54/images/CRWRF_LOGO.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52320" y="4891675"/>
            <a:ext cx="1462781" cy="14627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6598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002" name="Rectangle 2"/>
          <p:cNvSpPr>
            <a:spLocks noGrp="1" noChangeArrowheads="1"/>
          </p:cNvSpPr>
          <p:nvPr>
            <p:ph type="title"/>
          </p:nvPr>
        </p:nvSpPr>
        <p:spPr/>
        <p:txBody>
          <a:bodyPr/>
          <a:lstStyle/>
          <a:p>
            <a:r>
              <a:rPr lang="en-US"/>
              <a:t>Focus on the tasks</a:t>
            </a:r>
          </a:p>
        </p:txBody>
      </p:sp>
      <p:sp>
        <p:nvSpPr>
          <p:cNvPr id="640003" name="Rectangle 3"/>
          <p:cNvSpPr>
            <a:spLocks noGrp="1" noChangeArrowheads="1"/>
          </p:cNvSpPr>
          <p:nvPr>
            <p:ph idx="1"/>
          </p:nvPr>
        </p:nvSpPr>
        <p:spPr>
          <a:xfrm>
            <a:off x="0" y="1268760"/>
            <a:ext cx="9144000" cy="5589240"/>
          </a:xfrm>
        </p:spPr>
        <p:txBody>
          <a:bodyPr/>
          <a:lstStyle/>
          <a:p>
            <a:pPr>
              <a:buFontTx/>
              <a:buNone/>
            </a:pPr>
            <a:r>
              <a:rPr lang="en-US" dirty="0"/>
              <a:t>Individuals specialize, the church does all.</a:t>
            </a:r>
          </a:p>
          <a:p>
            <a:pPr>
              <a:buFontTx/>
              <a:buNone/>
            </a:pPr>
            <a:r>
              <a:rPr lang="en-US" dirty="0"/>
              <a:t>The church should </a:t>
            </a:r>
            <a:r>
              <a:rPr lang="en-US" dirty="0">
                <a:solidFill>
                  <a:srgbClr val="66FF33"/>
                </a:solidFill>
              </a:rPr>
              <a:t>not require of all its members that each member does all four things excellently.</a:t>
            </a:r>
          </a:p>
          <a:p>
            <a:pPr>
              <a:buFontTx/>
              <a:buNone/>
            </a:pPr>
            <a:r>
              <a:rPr lang="en-US" dirty="0"/>
              <a:t>Never forget </a:t>
            </a:r>
            <a:r>
              <a:rPr lang="en-US">
                <a:solidFill>
                  <a:srgbClr val="66FF33"/>
                </a:solidFill>
              </a:rPr>
              <a:t>Romans 12:3-8!</a:t>
            </a:r>
            <a:endParaRPr lang="en-US" dirty="0">
              <a:solidFill>
                <a:srgbClr val="66FF33"/>
              </a:solidFill>
            </a:endParaRPr>
          </a:p>
          <a:p>
            <a:pPr>
              <a:buFontTx/>
              <a:buNone/>
            </a:pPr>
            <a:endParaRPr lang="en-US" dirty="0">
              <a:solidFill>
                <a:srgbClr val="66FF33"/>
              </a:solidFill>
            </a:endParaRPr>
          </a:p>
          <a:p>
            <a:pPr>
              <a:buFontTx/>
              <a:buNone/>
            </a:pPr>
            <a:endParaRPr lang="en-US" dirty="0">
              <a:solidFill>
                <a:srgbClr val="66FF33"/>
              </a:solidFill>
            </a:endParaRPr>
          </a:p>
        </p:txBody>
      </p:sp>
      <p:sp>
        <p:nvSpPr>
          <p:cNvPr id="12" name="AutoShape 4"/>
          <p:cNvSpPr>
            <a:spLocks noChangeArrowheads="1"/>
          </p:cNvSpPr>
          <p:nvPr/>
        </p:nvSpPr>
        <p:spPr bwMode="auto">
          <a:xfrm>
            <a:off x="219869" y="3284984"/>
            <a:ext cx="8704262" cy="3384709"/>
          </a:xfrm>
          <a:prstGeom prst="horizontalScroll">
            <a:avLst>
              <a:gd name="adj" fmla="val 3560"/>
            </a:avLst>
          </a:prstGeom>
          <a:solidFill>
            <a:srgbClr val="FF99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CA" sz="2000" i="1" dirty="0">
                <a:solidFill>
                  <a:schemeClr val="bg1"/>
                </a:solidFill>
              </a:rPr>
              <a:t> For by the grace given to me I say to everyone among you not to think of himself more highly than he ought to think, but to think with sober judgment, each according to the measure of faith that God has assigned. For as in one body we have many members, and the members do not all have the same function, so we, though many, are one body in Christ, and individually members one of another. Having gifts that differ according to the grace given to us, let us use them: if prophecy, in proportion to our faith; if service, in our serving; the one who teaches, in his teaching; the one who exhorts, in his exhortation; the one who contributes, in generosity; the one who leads, with zeal; the one who does acts of mercy, with cheerfulness.					          </a:t>
            </a:r>
            <a:r>
              <a:rPr lang="en-US" sz="1600" dirty="0">
                <a:solidFill>
                  <a:schemeClr val="bg1"/>
                </a:solidFill>
              </a:rPr>
              <a:t>Romans 12:3-8</a:t>
            </a:r>
            <a:endParaRPr lang="en-US" sz="2000" dirty="0">
              <a:solidFill>
                <a:schemeClr val="bg1"/>
              </a:solidFill>
            </a:endParaRPr>
          </a:p>
        </p:txBody>
      </p:sp>
    </p:spTree>
    <p:extLst>
      <p:ext uri="{BB962C8B-B14F-4D97-AF65-F5344CB8AC3E}">
        <p14:creationId xmlns:p14="http://schemas.microsoft.com/office/powerpoint/2010/main" val="3272036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8" fill="hold" grpId="0" nodeType="afterEffect">
                                  <p:stCondLst>
                                    <p:cond delay="100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ppt_x</p:attrName>
                                        </p:attrNameLst>
                                      </p:cBhvr>
                                      <p:tavLst>
                                        <p:tav tm="0">
                                          <p:val>
                                            <p:strVal val="#ppt_x-#ppt_w/2"/>
                                          </p:val>
                                        </p:tav>
                                        <p:tav tm="100000">
                                          <p:val>
                                            <p:strVal val="#ppt_x"/>
                                          </p:val>
                                        </p:tav>
                                      </p:tavLst>
                                    </p:anim>
                                    <p:anim calcmode="lin" valueType="num">
                                      <p:cBhvr>
                                        <p:cTn id="8" dur="500" fill="hold"/>
                                        <p:tgtEl>
                                          <p:spTgt spid="12"/>
                                        </p:tgtEl>
                                        <p:attrNameLst>
                                          <p:attrName>ppt_y</p:attrName>
                                        </p:attrNameLst>
                                      </p:cBhvr>
                                      <p:tavLst>
                                        <p:tav tm="0">
                                          <p:val>
                                            <p:strVal val="#ppt_y"/>
                                          </p:val>
                                        </p:tav>
                                        <p:tav tm="100000">
                                          <p:val>
                                            <p:strVal val="#ppt_y"/>
                                          </p:val>
                                        </p:tav>
                                      </p:tavLst>
                                    </p:anim>
                                    <p:anim calcmode="lin" valueType="num">
                                      <p:cBhvr>
                                        <p:cTn id="9" dur="500" fill="hold"/>
                                        <p:tgtEl>
                                          <p:spTgt spid="12"/>
                                        </p:tgtEl>
                                        <p:attrNameLst>
                                          <p:attrName>ppt_w</p:attrName>
                                        </p:attrNameLst>
                                      </p:cBhvr>
                                      <p:tavLst>
                                        <p:tav tm="0">
                                          <p:val>
                                            <p:fltVal val="0"/>
                                          </p:val>
                                        </p:tav>
                                        <p:tav tm="100000">
                                          <p:val>
                                            <p:strVal val="#ppt_w"/>
                                          </p:val>
                                        </p:tav>
                                      </p:tavLst>
                                    </p:anim>
                                    <p:anim calcmode="lin" valueType="num">
                                      <p:cBhvr>
                                        <p:cTn id="10" dur="5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Hymn 52:1</a:t>
            </a:r>
          </a:p>
        </p:txBody>
      </p:sp>
      <p:sp>
        <p:nvSpPr>
          <p:cNvPr id="3" name="Content Placeholder 2"/>
          <p:cNvSpPr>
            <a:spLocks noGrp="1"/>
          </p:cNvSpPr>
          <p:nvPr>
            <p:ph idx="1"/>
          </p:nvPr>
        </p:nvSpPr>
        <p:spPr>
          <a:xfrm>
            <a:off x="683568" y="1219200"/>
            <a:ext cx="8460432" cy="5638800"/>
          </a:xfrm>
        </p:spPr>
        <p:txBody>
          <a:bodyPr/>
          <a:lstStyle/>
          <a:p>
            <a:pPr marL="0" indent="0">
              <a:buNone/>
            </a:pPr>
            <a:r>
              <a:rPr lang="en-US" dirty="0"/>
              <a:t>The church’s one foundation</a:t>
            </a:r>
            <a:endParaRPr lang="en-CA" dirty="0"/>
          </a:p>
          <a:p>
            <a:pPr marL="0" indent="0">
              <a:buNone/>
            </a:pPr>
            <a:r>
              <a:rPr lang="en-US" dirty="0"/>
              <a:t>is Jesus Christ her Lord;</a:t>
            </a:r>
            <a:endParaRPr lang="en-CA" dirty="0"/>
          </a:p>
          <a:p>
            <a:pPr marL="0" indent="0">
              <a:buNone/>
            </a:pPr>
            <a:r>
              <a:rPr lang="en-US" dirty="0"/>
              <a:t>she is his new creation</a:t>
            </a:r>
            <a:endParaRPr lang="en-CA" dirty="0"/>
          </a:p>
          <a:p>
            <a:pPr marL="0" indent="0">
              <a:buNone/>
            </a:pPr>
            <a:r>
              <a:rPr lang="en-US" dirty="0"/>
              <a:t>by water and the Word.</a:t>
            </a:r>
            <a:endParaRPr lang="en-CA" dirty="0"/>
          </a:p>
          <a:p>
            <a:pPr marL="0" indent="0">
              <a:buNone/>
            </a:pPr>
            <a:r>
              <a:rPr lang="en-US" dirty="0"/>
              <a:t>From </a:t>
            </a:r>
            <a:r>
              <a:rPr lang="en-US" dirty="0" err="1"/>
              <a:t>heav’n</a:t>
            </a:r>
            <a:r>
              <a:rPr lang="en-US" dirty="0"/>
              <a:t> he came and sought her</a:t>
            </a:r>
            <a:endParaRPr lang="en-CA" dirty="0"/>
          </a:p>
          <a:p>
            <a:pPr marL="0" indent="0">
              <a:buNone/>
            </a:pPr>
            <a:r>
              <a:rPr lang="en-US" dirty="0"/>
              <a:t>to be his holy bride;</a:t>
            </a:r>
            <a:endParaRPr lang="en-CA" dirty="0"/>
          </a:p>
          <a:p>
            <a:pPr marL="0" indent="0">
              <a:buNone/>
            </a:pPr>
            <a:r>
              <a:rPr lang="en-US" dirty="0"/>
              <a:t>with his own blood he bought her</a:t>
            </a:r>
            <a:endParaRPr lang="en-CA" dirty="0"/>
          </a:p>
          <a:p>
            <a:pPr marL="0" indent="0">
              <a:buNone/>
            </a:pPr>
            <a:r>
              <a:rPr lang="en-US" dirty="0"/>
              <a:t>and for her life he died.</a:t>
            </a:r>
            <a:endParaRPr lang="en-CA" dirty="0"/>
          </a:p>
        </p:txBody>
      </p:sp>
    </p:spTree>
    <p:extLst>
      <p:ext uri="{BB962C8B-B14F-4D97-AF65-F5344CB8AC3E}">
        <p14:creationId xmlns:p14="http://schemas.microsoft.com/office/powerpoint/2010/main" val="2371835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6" name="Rectangle 2"/>
          <p:cNvSpPr>
            <a:spLocks noGrp="1" noChangeArrowheads="1"/>
          </p:cNvSpPr>
          <p:nvPr>
            <p:ph type="title"/>
          </p:nvPr>
        </p:nvSpPr>
        <p:spPr/>
        <p:txBody>
          <a:bodyPr/>
          <a:lstStyle/>
          <a:p>
            <a:r>
              <a:rPr lang="en-GB"/>
              <a:t>Aspects to the Church</a:t>
            </a:r>
          </a:p>
        </p:txBody>
      </p:sp>
      <p:sp>
        <p:nvSpPr>
          <p:cNvPr id="630787" name="Rectangle 3"/>
          <p:cNvSpPr>
            <a:spLocks noGrp="1" noChangeArrowheads="1"/>
          </p:cNvSpPr>
          <p:nvPr>
            <p:ph idx="1"/>
          </p:nvPr>
        </p:nvSpPr>
        <p:spPr/>
        <p:txBody>
          <a:bodyPr/>
          <a:lstStyle/>
          <a:p>
            <a:pPr>
              <a:buFontTx/>
              <a:buNone/>
            </a:pPr>
            <a:r>
              <a:rPr lang="en-GB" dirty="0"/>
              <a:t>With respect to the Church we distinguish these aspects:</a:t>
            </a:r>
          </a:p>
          <a:p>
            <a:pPr>
              <a:lnSpc>
                <a:spcPct val="130000"/>
              </a:lnSpc>
              <a:buFontTx/>
              <a:buNone/>
            </a:pPr>
            <a:r>
              <a:rPr lang="en-GB" dirty="0"/>
              <a:t>	</a:t>
            </a:r>
            <a:r>
              <a:rPr lang="en-GB" i="1" u="sng" dirty="0"/>
              <a:t>The attributes of the Church</a:t>
            </a:r>
            <a:r>
              <a:rPr lang="en-GB" i="1" dirty="0"/>
              <a:t> </a:t>
            </a:r>
            <a:endParaRPr lang="en-GB" dirty="0"/>
          </a:p>
          <a:p>
            <a:pPr>
              <a:buFontTx/>
              <a:buNone/>
            </a:pPr>
            <a:r>
              <a:rPr lang="en-GB" dirty="0"/>
              <a:t>		Attributes describe what the church is</a:t>
            </a:r>
          </a:p>
          <a:p>
            <a:pPr>
              <a:lnSpc>
                <a:spcPct val="140000"/>
              </a:lnSpc>
              <a:buFontTx/>
              <a:buNone/>
            </a:pPr>
            <a:r>
              <a:rPr lang="en-GB" dirty="0"/>
              <a:t>	</a:t>
            </a:r>
            <a:r>
              <a:rPr lang="en-GB" i="1" u="sng" dirty="0"/>
              <a:t>The ministries of the Church</a:t>
            </a:r>
            <a:r>
              <a:rPr lang="en-GB" i="1" dirty="0"/>
              <a:t> </a:t>
            </a:r>
            <a:endParaRPr lang="en-GB" dirty="0"/>
          </a:p>
          <a:p>
            <a:pPr>
              <a:buFontTx/>
              <a:buNone/>
            </a:pPr>
            <a:r>
              <a:rPr lang="en-GB" dirty="0"/>
              <a:t>		Ministries describe what the church does</a:t>
            </a:r>
          </a:p>
          <a:p>
            <a:pPr>
              <a:lnSpc>
                <a:spcPct val="140000"/>
              </a:lnSpc>
              <a:buFontTx/>
              <a:buNone/>
            </a:pPr>
            <a:r>
              <a:rPr lang="en-GB" dirty="0"/>
              <a:t>	</a:t>
            </a:r>
            <a:r>
              <a:rPr lang="en-GB" i="1" u="sng" dirty="0"/>
              <a:t>The marks of the Church</a:t>
            </a:r>
            <a:r>
              <a:rPr lang="en-GB" i="1" dirty="0"/>
              <a:t> </a:t>
            </a:r>
            <a:endParaRPr lang="en-GB" dirty="0"/>
          </a:p>
          <a:p>
            <a:pPr>
              <a:buFontTx/>
              <a:buNone/>
            </a:pPr>
            <a:r>
              <a:rPr lang="en-GB" dirty="0"/>
              <a:t>		Marks describe whether the church measures</a:t>
            </a:r>
            <a:br>
              <a:rPr lang="en-GB" dirty="0"/>
            </a:br>
            <a:r>
              <a:rPr lang="en-GB" dirty="0"/>
              <a:t>	 	up to the standard.</a:t>
            </a:r>
          </a:p>
        </p:txBody>
      </p:sp>
      <p:sp>
        <p:nvSpPr>
          <p:cNvPr id="2" name="Rounded Rectangle 1"/>
          <p:cNvSpPr/>
          <p:nvPr/>
        </p:nvSpPr>
        <p:spPr bwMode="auto">
          <a:xfrm>
            <a:off x="179512" y="2996952"/>
            <a:ext cx="7776864" cy="1224136"/>
          </a:xfrm>
          <a:prstGeom prst="roundRect">
            <a:avLst/>
          </a:prstGeom>
          <a:noFill/>
          <a:ln w="76200" cap="flat" cmpd="sng" algn="ctr">
            <a:solidFill>
              <a:srgbClr val="FF99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A" sz="4400" b="0" i="0" u="none" strike="noStrike" cap="none" normalizeH="0" baseline="0">
              <a:ln>
                <a:noFill/>
              </a:ln>
              <a:solidFill>
                <a:schemeClr val="tx2"/>
              </a:solidFill>
              <a:effectLst/>
              <a:latin typeface="Times New Roman" pitchFamily="18" charset="0"/>
            </a:endParaRPr>
          </a:p>
        </p:txBody>
      </p:sp>
    </p:spTree>
    <p:extLst>
      <p:ext uri="{BB962C8B-B14F-4D97-AF65-F5344CB8AC3E}">
        <p14:creationId xmlns:p14="http://schemas.microsoft.com/office/powerpoint/2010/main" val="1825156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What the church does</a:t>
            </a:r>
          </a:p>
        </p:txBody>
      </p:sp>
      <p:pic>
        <p:nvPicPr>
          <p:cNvPr id="644098" name="Picture 2" descr="http://www.livesax.com/Herald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7360" y="886943"/>
            <a:ext cx="3323606" cy="2743993"/>
          </a:xfrm>
          <a:prstGeom prst="rect">
            <a:avLst/>
          </a:prstGeom>
          <a:noFill/>
          <a:extLst>
            <a:ext uri="{909E8E84-426E-40DD-AFC4-6F175D3DCCD1}">
              <a14:hiddenFill xmlns:a14="http://schemas.microsoft.com/office/drawing/2010/main">
                <a:solidFill>
                  <a:srgbClr val="FFFFFF"/>
                </a:solidFill>
              </a14:hiddenFill>
            </a:ext>
          </a:extLst>
        </p:spPr>
      </p:pic>
      <p:pic>
        <p:nvPicPr>
          <p:cNvPr id="644100" name="Picture 4" descr="http://bilingualbaptist.org/yahoo_site_admin/assets/images/Fellowship_1c.130160449_std.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6056" y="886943"/>
            <a:ext cx="3457853" cy="2720179"/>
          </a:xfrm>
          <a:prstGeom prst="rect">
            <a:avLst/>
          </a:prstGeom>
          <a:noFill/>
          <a:extLst>
            <a:ext uri="{909E8E84-426E-40DD-AFC4-6F175D3DCCD1}">
              <a14:hiddenFill xmlns:a14="http://schemas.microsoft.com/office/drawing/2010/main">
                <a:solidFill>
                  <a:srgbClr val="FFFFFF"/>
                </a:solidFill>
              </a14:hiddenFill>
            </a:ext>
          </a:extLst>
        </p:spPr>
      </p:pic>
      <p:pic>
        <p:nvPicPr>
          <p:cNvPr id="644102" name="Picture 6" descr="http://www.regio548.nl/foto/large/kerkdienst.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5616" y="4017591"/>
            <a:ext cx="3385350" cy="2533723"/>
          </a:xfrm>
          <a:prstGeom prst="rect">
            <a:avLst/>
          </a:prstGeom>
          <a:noFill/>
          <a:extLst>
            <a:ext uri="{909E8E84-426E-40DD-AFC4-6F175D3DCCD1}">
              <a14:hiddenFill xmlns:a14="http://schemas.microsoft.com/office/drawing/2010/main">
                <a:solidFill>
                  <a:srgbClr val="FFFFFF"/>
                </a:solidFill>
              </a14:hiddenFill>
            </a:ext>
          </a:extLst>
        </p:spPr>
      </p:pic>
      <p:pic>
        <p:nvPicPr>
          <p:cNvPr id="644104" name="Picture 8" descr="http://www.ccrda.ca/files/54/images/CRWRF_LOGO.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38120" y="4017590"/>
            <a:ext cx="2533723" cy="25337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99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nodeType="clickEffect">
                                  <p:stCondLst>
                                    <p:cond delay="0"/>
                                  </p:stCondLst>
                                  <p:childTnLst>
                                    <p:set>
                                      <p:cBhvr>
                                        <p:cTn id="6" dur="1" fill="hold">
                                          <p:stCondLst>
                                            <p:cond delay="0"/>
                                          </p:stCondLst>
                                        </p:cTn>
                                        <p:tgtEl>
                                          <p:spTgt spid="644098"/>
                                        </p:tgtEl>
                                        <p:attrNameLst>
                                          <p:attrName>style.visibility</p:attrName>
                                        </p:attrNameLst>
                                      </p:cBhvr>
                                      <p:to>
                                        <p:strVal val="visible"/>
                                      </p:to>
                                    </p:set>
                                    <p:anim calcmode="lin" valueType="num">
                                      <p:cBhvr>
                                        <p:cTn id="7" dur="500" fill="hold"/>
                                        <p:tgtEl>
                                          <p:spTgt spid="644098"/>
                                        </p:tgtEl>
                                        <p:attrNameLst>
                                          <p:attrName>ppt_w</p:attrName>
                                        </p:attrNameLst>
                                      </p:cBhvr>
                                      <p:tavLst>
                                        <p:tav tm="0">
                                          <p:val>
                                            <p:fltVal val="0"/>
                                          </p:val>
                                        </p:tav>
                                        <p:tav tm="100000">
                                          <p:val>
                                            <p:strVal val="#ppt_w"/>
                                          </p:val>
                                        </p:tav>
                                      </p:tavLst>
                                    </p:anim>
                                    <p:anim calcmode="lin" valueType="num">
                                      <p:cBhvr>
                                        <p:cTn id="8" dur="500" fill="hold"/>
                                        <p:tgtEl>
                                          <p:spTgt spid="644098"/>
                                        </p:tgtEl>
                                        <p:attrNameLst>
                                          <p:attrName>ppt_h</p:attrName>
                                        </p:attrNameLst>
                                      </p:cBhvr>
                                      <p:tavLst>
                                        <p:tav tm="0">
                                          <p:val>
                                            <p:fltVal val="0"/>
                                          </p:val>
                                        </p:tav>
                                        <p:tav tm="100000">
                                          <p:val>
                                            <p:strVal val="#ppt_h"/>
                                          </p:val>
                                        </p:tav>
                                      </p:tavLst>
                                    </p:anim>
                                    <p:animEffect transition="in" filter="fade">
                                      <p:cBhvr>
                                        <p:cTn id="9" dur="500"/>
                                        <p:tgtEl>
                                          <p:spTgt spid="644098"/>
                                        </p:tgtEl>
                                      </p:cBhvr>
                                    </p:animEffect>
                                    <p:anim calcmode="lin" valueType="num">
                                      <p:cBhvr>
                                        <p:cTn id="10" dur="500" fill="hold"/>
                                        <p:tgtEl>
                                          <p:spTgt spid="644098"/>
                                        </p:tgtEl>
                                        <p:attrNameLst>
                                          <p:attrName>ppt_x</p:attrName>
                                        </p:attrNameLst>
                                      </p:cBhvr>
                                      <p:tavLst>
                                        <p:tav tm="0">
                                          <p:val>
                                            <p:fltVal val="0.5"/>
                                          </p:val>
                                        </p:tav>
                                        <p:tav tm="100000">
                                          <p:val>
                                            <p:strVal val="#ppt_x"/>
                                          </p:val>
                                        </p:tav>
                                      </p:tavLst>
                                    </p:anim>
                                    <p:anim calcmode="lin" valueType="num">
                                      <p:cBhvr>
                                        <p:cTn id="11" dur="500" fill="hold"/>
                                        <p:tgtEl>
                                          <p:spTgt spid="644098"/>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nodeType="clickEffect">
                                  <p:stCondLst>
                                    <p:cond delay="0"/>
                                  </p:stCondLst>
                                  <p:childTnLst>
                                    <p:set>
                                      <p:cBhvr>
                                        <p:cTn id="15" dur="1" fill="hold">
                                          <p:stCondLst>
                                            <p:cond delay="0"/>
                                          </p:stCondLst>
                                        </p:cTn>
                                        <p:tgtEl>
                                          <p:spTgt spid="644100"/>
                                        </p:tgtEl>
                                        <p:attrNameLst>
                                          <p:attrName>style.visibility</p:attrName>
                                        </p:attrNameLst>
                                      </p:cBhvr>
                                      <p:to>
                                        <p:strVal val="visible"/>
                                      </p:to>
                                    </p:set>
                                    <p:anim calcmode="lin" valueType="num">
                                      <p:cBhvr>
                                        <p:cTn id="16" dur="500" fill="hold"/>
                                        <p:tgtEl>
                                          <p:spTgt spid="644100"/>
                                        </p:tgtEl>
                                        <p:attrNameLst>
                                          <p:attrName>ppt_w</p:attrName>
                                        </p:attrNameLst>
                                      </p:cBhvr>
                                      <p:tavLst>
                                        <p:tav tm="0">
                                          <p:val>
                                            <p:fltVal val="0"/>
                                          </p:val>
                                        </p:tav>
                                        <p:tav tm="100000">
                                          <p:val>
                                            <p:strVal val="#ppt_w"/>
                                          </p:val>
                                        </p:tav>
                                      </p:tavLst>
                                    </p:anim>
                                    <p:anim calcmode="lin" valueType="num">
                                      <p:cBhvr>
                                        <p:cTn id="17" dur="500" fill="hold"/>
                                        <p:tgtEl>
                                          <p:spTgt spid="644100"/>
                                        </p:tgtEl>
                                        <p:attrNameLst>
                                          <p:attrName>ppt_h</p:attrName>
                                        </p:attrNameLst>
                                      </p:cBhvr>
                                      <p:tavLst>
                                        <p:tav tm="0">
                                          <p:val>
                                            <p:fltVal val="0"/>
                                          </p:val>
                                        </p:tav>
                                        <p:tav tm="100000">
                                          <p:val>
                                            <p:strVal val="#ppt_h"/>
                                          </p:val>
                                        </p:tav>
                                      </p:tavLst>
                                    </p:anim>
                                    <p:animEffect transition="in" filter="fade">
                                      <p:cBhvr>
                                        <p:cTn id="18" dur="500"/>
                                        <p:tgtEl>
                                          <p:spTgt spid="644100"/>
                                        </p:tgtEl>
                                      </p:cBhvr>
                                    </p:animEffect>
                                    <p:anim calcmode="lin" valueType="num">
                                      <p:cBhvr>
                                        <p:cTn id="19" dur="500" fill="hold"/>
                                        <p:tgtEl>
                                          <p:spTgt spid="644100"/>
                                        </p:tgtEl>
                                        <p:attrNameLst>
                                          <p:attrName>ppt_x</p:attrName>
                                        </p:attrNameLst>
                                      </p:cBhvr>
                                      <p:tavLst>
                                        <p:tav tm="0">
                                          <p:val>
                                            <p:fltVal val="0.5"/>
                                          </p:val>
                                        </p:tav>
                                        <p:tav tm="100000">
                                          <p:val>
                                            <p:strVal val="#ppt_x"/>
                                          </p:val>
                                        </p:tav>
                                      </p:tavLst>
                                    </p:anim>
                                    <p:anim calcmode="lin" valueType="num">
                                      <p:cBhvr>
                                        <p:cTn id="20" dur="500" fill="hold"/>
                                        <p:tgtEl>
                                          <p:spTgt spid="644100"/>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nodeType="clickEffect">
                                  <p:stCondLst>
                                    <p:cond delay="0"/>
                                  </p:stCondLst>
                                  <p:childTnLst>
                                    <p:set>
                                      <p:cBhvr>
                                        <p:cTn id="24" dur="1" fill="hold">
                                          <p:stCondLst>
                                            <p:cond delay="0"/>
                                          </p:stCondLst>
                                        </p:cTn>
                                        <p:tgtEl>
                                          <p:spTgt spid="644102"/>
                                        </p:tgtEl>
                                        <p:attrNameLst>
                                          <p:attrName>style.visibility</p:attrName>
                                        </p:attrNameLst>
                                      </p:cBhvr>
                                      <p:to>
                                        <p:strVal val="visible"/>
                                      </p:to>
                                    </p:set>
                                    <p:anim calcmode="lin" valueType="num">
                                      <p:cBhvr>
                                        <p:cTn id="25" dur="500" fill="hold"/>
                                        <p:tgtEl>
                                          <p:spTgt spid="644102"/>
                                        </p:tgtEl>
                                        <p:attrNameLst>
                                          <p:attrName>ppt_w</p:attrName>
                                        </p:attrNameLst>
                                      </p:cBhvr>
                                      <p:tavLst>
                                        <p:tav tm="0">
                                          <p:val>
                                            <p:fltVal val="0"/>
                                          </p:val>
                                        </p:tav>
                                        <p:tav tm="100000">
                                          <p:val>
                                            <p:strVal val="#ppt_w"/>
                                          </p:val>
                                        </p:tav>
                                      </p:tavLst>
                                    </p:anim>
                                    <p:anim calcmode="lin" valueType="num">
                                      <p:cBhvr>
                                        <p:cTn id="26" dur="500" fill="hold"/>
                                        <p:tgtEl>
                                          <p:spTgt spid="644102"/>
                                        </p:tgtEl>
                                        <p:attrNameLst>
                                          <p:attrName>ppt_h</p:attrName>
                                        </p:attrNameLst>
                                      </p:cBhvr>
                                      <p:tavLst>
                                        <p:tav tm="0">
                                          <p:val>
                                            <p:fltVal val="0"/>
                                          </p:val>
                                        </p:tav>
                                        <p:tav tm="100000">
                                          <p:val>
                                            <p:strVal val="#ppt_h"/>
                                          </p:val>
                                        </p:tav>
                                      </p:tavLst>
                                    </p:anim>
                                    <p:animEffect transition="in" filter="fade">
                                      <p:cBhvr>
                                        <p:cTn id="27" dur="500"/>
                                        <p:tgtEl>
                                          <p:spTgt spid="644102"/>
                                        </p:tgtEl>
                                      </p:cBhvr>
                                    </p:animEffect>
                                    <p:anim calcmode="lin" valueType="num">
                                      <p:cBhvr>
                                        <p:cTn id="28" dur="500" fill="hold"/>
                                        <p:tgtEl>
                                          <p:spTgt spid="644102"/>
                                        </p:tgtEl>
                                        <p:attrNameLst>
                                          <p:attrName>ppt_x</p:attrName>
                                        </p:attrNameLst>
                                      </p:cBhvr>
                                      <p:tavLst>
                                        <p:tav tm="0">
                                          <p:val>
                                            <p:fltVal val="0.5"/>
                                          </p:val>
                                        </p:tav>
                                        <p:tav tm="100000">
                                          <p:val>
                                            <p:strVal val="#ppt_x"/>
                                          </p:val>
                                        </p:tav>
                                      </p:tavLst>
                                    </p:anim>
                                    <p:anim calcmode="lin" valueType="num">
                                      <p:cBhvr>
                                        <p:cTn id="29" dur="500" fill="hold"/>
                                        <p:tgtEl>
                                          <p:spTgt spid="644102"/>
                                        </p:tgtEl>
                                        <p:attrNameLst>
                                          <p:attrName>ppt_y</p:attrName>
                                        </p:attrNameLst>
                                      </p:cBhvr>
                                      <p:tavLst>
                                        <p:tav tm="0">
                                          <p:val>
                                            <p:fltVal val="0.5"/>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528" fill="hold" nodeType="clickEffect">
                                  <p:stCondLst>
                                    <p:cond delay="0"/>
                                  </p:stCondLst>
                                  <p:childTnLst>
                                    <p:set>
                                      <p:cBhvr>
                                        <p:cTn id="33" dur="1" fill="hold">
                                          <p:stCondLst>
                                            <p:cond delay="0"/>
                                          </p:stCondLst>
                                        </p:cTn>
                                        <p:tgtEl>
                                          <p:spTgt spid="644104"/>
                                        </p:tgtEl>
                                        <p:attrNameLst>
                                          <p:attrName>style.visibility</p:attrName>
                                        </p:attrNameLst>
                                      </p:cBhvr>
                                      <p:to>
                                        <p:strVal val="visible"/>
                                      </p:to>
                                    </p:set>
                                    <p:anim calcmode="lin" valueType="num">
                                      <p:cBhvr>
                                        <p:cTn id="34" dur="500" fill="hold"/>
                                        <p:tgtEl>
                                          <p:spTgt spid="644104"/>
                                        </p:tgtEl>
                                        <p:attrNameLst>
                                          <p:attrName>ppt_w</p:attrName>
                                        </p:attrNameLst>
                                      </p:cBhvr>
                                      <p:tavLst>
                                        <p:tav tm="0">
                                          <p:val>
                                            <p:fltVal val="0"/>
                                          </p:val>
                                        </p:tav>
                                        <p:tav tm="100000">
                                          <p:val>
                                            <p:strVal val="#ppt_w"/>
                                          </p:val>
                                        </p:tav>
                                      </p:tavLst>
                                    </p:anim>
                                    <p:anim calcmode="lin" valueType="num">
                                      <p:cBhvr>
                                        <p:cTn id="35" dur="500" fill="hold"/>
                                        <p:tgtEl>
                                          <p:spTgt spid="644104"/>
                                        </p:tgtEl>
                                        <p:attrNameLst>
                                          <p:attrName>ppt_h</p:attrName>
                                        </p:attrNameLst>
                                      </p:cBhvr>
                                      <p:tavLst>
                                        <p:tav tm="0">
                                          <p:val>
                                            <p:fltVal val="0"/>
                                          </p:val>
                                        </p:tav>
                                        <p:tav tm="100000">
                                          <p:val>
                                            <p:strVal val="#ppt_h"/>
                                          </p:val>
                                        </p:tav>
                                      </p:tavLst>
                                    </p:anim>
                                    <p:animEffect transition="in" filter="fade">
                                      <p:cBhvr>
                                        <p:cTn id="36" dur="500"/>
                                        <p:tgtEl>
                                          <p:spTgt spid="644104"/>
                                        </p:tgtEl>
                                      </p:cBhvr>
                                    </p:animEffect>
                                    <p:anim calcmode="lin" valueType="num">
                                      <p:cBhvr>
                                        <p:cTn id="37" dur="500" fill="hold"/>
                                        <p:tgtEl>
                                          <p:spTgt spid="644104"/>
                                        </p:tgtEl>
                                        <p:attrNameLst>
                                          <p:attrName>ppt_x</p:attrName>
                                        </p:attrNameLst>
                                      </p:cBhvr>
                                      <p:tavLst>
                                        <p:tav tm="0">
                                          <p:val>
                                            <p:fltVal val="0.5"/>
                                          </p:val>
                                        </p:tav>
                                        <p:tav tm="100000">
                                          <p:val>
                                            <p:strVal val="#ppt_x"/>
                                          </p:val>
                                        </p:tav>
                                      </p:tavLst>
                                    </p:anim>
                                    <p:anim calcmode="lin" valueType="num">
                                      <p:cBhvr>
                                        <p:cTn id="38" dur="500" fill="hold"/>
                                        <p:tgtEl>
                                          <p:spTgt spid="644104"/>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978" name="Rectangle 2"/>
          <p:cNvSpPr>
            <a:spLocks noGrp="1" noChangeArrowheads="1"/>
          </p:cNvSpPr>
          <p:nvPr>
            <p:ph type="title"/>
          </p:nvPr>
        </p:nvSpPr>
        <p:spPr/>
        <p:txBody>
          <a:bodyPr/>
          <a:lstStyle/>
          <a:p>
            <a:r>
              <a:rPr lang="en-US"/>
              <a:t>The 4 ministries of the Church</a:t>
            </a:r>
          </a:p>
        </p:txBody>
      </p:sp>
      <p:sp>
        <p:nvSpPr>
          <p:cNvPr id="638979" name="Rectangle 3"/>
          <p:cNvSpPr>
            <a:spLocks noGrp="1" noChangeArrowheads="1"/>
          </p:cNvSpPr>
          <p:nvPr>
            <p:ph idx="1"/>
          </p:nvPr>
        </p:nvSpPr>
        <p:spPr/>
        <p:txBody>
          <a:bodyPr/>
          <a:lstStyle/>
          <a:p>
            <a:pPr>
              <a:buFontTx/>
              <a:buNone/>
            </a:pPr>
            <a:r>
              <a:rPr lang="en-US" dirty="0"/>
              <a:t>The 4 ministries are not listed in a confessional statement. Commonly the following 4 are named by their Greek names.</a:t>
            </a:r>
          </a:p>
          <a:p>
            <a:pPr>
              <a:buFontTx/>
              <a:buNone/>
            </a:pPr>
            <a:r>
              <a:rPr lang="en-US" dirty="0">
                <a:solidFill>
                  <a:srgbClr val="66FF33"/>
                </a:solidFill>
              </a:rPr>
              <a:t>	</a:t>
            </a:r>
            <a:r>
              <a:rPr lang="en-US" u="sng" dirty="0">
                <a:solidFill>
                  <a:srgbClr val="66FF33"/>
                </a:solidFill>
              </a:rPr>
              <a:t>Kerygma</a:t>
            </a:r>
            <a:r>
              <a:rPr lang="nl-NL" u="sng" dirty="0">
                <a:solidFill>
                  <a:srgbClr val="66FF33"/>
                </a:solidFill>
              </a:rPr>
              <a:t>:</a:t>
            </a:r>
            <a:r>
              <a:rPr lang="en-US" dirty="0">
                <a:solidFill>
                  <a:srgbClr val="66FF33"/>
                </a:solidFill>
              </a:rPr>
              <a:t> proclaim, herald</a:t>
            </a:r>
            <a:br>
              <a:rPr lang="en-US" dirty="0">
                <a:solidFill>
                  <a:srgbClr val="66FF33"/>
                </a:solidFill>
              </a:rPr>
            </a:br>
            <a:r>
              <a:rPr lang="en-US" dirty="0">
                <a:solidFill>
                  <a:srgbClr val="66FF33"/>
                </a:solidFill>
              </a:rPr>
              <a:t>	</a:t>
            </a:r>
            <a:r>
              <a:rPr lang="en-US" dirty="0"/>
              <a:t>The church </a:t>
            </a:r>
            <a:r>
              <a:rPr lang="en-US" dirty="0">
                <a:solidFill>
                  <a:srgbClr val="66FF33"/>
                </a:solidFill>
              </a:rPr>
              <a:t>preaches the Gospel message</a:t>
            </a:r>
          </a:p>
          <a:p>
            <a:pPr>
              <a:buFontTx/>
              <a:buNone/>
            </a:pPr>
            <a:r>
              <a:rPr lang="en-US" dirty="0">
                <a:solidFill>
                  <a:srgbClr val="66FF33"/>
                </a:solidFill>
              </a:rPr>
              <a:t>	</a:t>
            </a:r>
            <a:r>
              <a:rPr lang="en-US" u="sng" dirty="0">
                <a:solidFill>
                  <a:srgbClr val="66FF33"/>
                </a:solidFill>
              </a:rPr>
              <a:t>Koinonia:</a:t>
            </a:r>
            <a:r>
              <a:rPr lang="en-US" dirty="0">
                <a:solidFill>
                  <a:srgbClr val="66FF33"/>
                </a:solidFill>
              </a:rPr>
              <a:t> fellowship, communion</a:t>
            </a:r>
            <a:br>
              <a:rPr lang="en-US" dirty="0">
                <a:solidFill>
                  <a:srgbClr val="66FF33"/>
                </a:solidFill>
              </a:rPr>
            </a:br>
            <a:r>
              <a:rPr lang="en-US" dirty="0">
                <a:solidFill>
                  <a:srgbClr val="66FF33"/>
                </a:solidFill>
              </a:rPr>
              <a:t>	</a:t>
            </a:r>
            <a:r>
              <a:rPr lang="en-US" dirty="0"/>
              <a:t>The church </a:t>
            </a:r>
            <a:r>
              <a:rPr lang="en-US" dirty="0">
                <a:solidFill>
                  <a:srgbClr val="66FF33"/>
                </a:solidFill>
              </a:rPr>
              <a:t>cares for God’s people.</a:t>
            </a:r>
          </a:p>
          <a:p>
            <a:pPr>
              <a:buFontTx/>
              <a:buNone/>
            </a:pPr>
            <a:r>
              <a:rPr lang="en-US" dirty="0">
                <a:solidFill>
                  <a:srgbClr val="66FF33"/>
                </a:solidFill>
              </a:rPr>
              <a:t>	</a:t>
            </a:r>
            <a:r>
              <a:rPr lang="en-US" u="sng" dirty="0" err="1">
                <a:solidFill>
                  <a:srgbClr val="66FF33"/>
                </a:solidFill>
              </a:rPr>
              <a:t>Leitourgia</a:t>
            </a:r>
            <a:r>
              <a:rPr lang="en-US" u="sng" dirty="0">
                <a:solidFill>
                  <a:srgbClr val="66FF33"/>
                </a:solidFill>
              </a:rPr>
              <a:t>:</a:t>
            </a:r>
            <a:r>
              <a:rPr lang="en-US" dirty="0">
                <a:solidFill>
                  <a:srgbClr val="66FF33"/>
                </a:solidFill>
              </a:rPr>
              <a:t> worship</a:t>
            </a:r>
            <a:br>
              <a:rPr lang="en-US" dirty="0">
                <a:solidFill>
                  <a:srgbClr val="66FF33"/>
                </a:solidFill>
              </a:rPr>
            </a:br>
            <a:r>
              <a:rPr lang="en-US" dirty="0">
                <a:solidFill>
                  <a:srgbClr val="66FF33"/>
                </a:solidFill>
              </a:rPr>
              <a:t>	</a:t>
            </a:r>
            <a:r>
              <a:rPr lang="en-US" dirty="0"/>
              <a:t>The church </a:t>
            </a:r>
            <a:r>
              <a:rPr lang="en-US" dirty="0">
                <a:solidFill>
                  <a:srgbClr val="66FF33"/>
                </a:solidFill>
              </a:rPr>
              <a:t>serves God communally with praise</a:t>
            </a:r>
          </a:p>
          <a:p>
            <a:pPr>
              <a:buFontTx/>
              <a:buNone/>
            </a:pPr>
            <a:r>
              <a:rPr lang="en-US" dirty="0">
                <a:solidFill>
                  <a:srgbClr val="66FF33"/>
                </a:solidFill>
              </a:rPr>
              <a:t>	</a:t>
            </a:r>
            <a:r>
              <a:rPr lang="en-US" u="sng" dirty="0" err="1">
                <a:solidFill>
                  <a:srgbClr val="66FF33"/>
                </a:solidFill>
              </a:rPr>
              <a:t>Diakonia</a:t>
            </a:r>
            <a:r>
              <a:rPr lang="en-US" u="sng" dirty="0">
                <a:solidFill>
                  <a:srgbClr val="66FF33"/>
                </a:solidFill>
              </a:rPr>
              <a:t>:</a:t>
            </a:r>
            <a:r>
              <a:rPr lang="en-US" dirty="0">
                <a:solidFill>
                  <a:srgbClr val="66FF33"/>
                </a:solidFill>
              </a:rPr>
              <a:t> service</a:t>
            </a:r>
            <a:br>
              <a:rPr lang="en-US" dirty="0">
                <a:solidFill>
                  <a:srgbClr val="66FF33"/>
                </a:solidFill>
              </a:rPr>
            </a:br>
            <a:r>
              <a:rPr lang="en-US" dirty="0"/>
              <a:t>	The church </a:t>
            </a:r>
            <a:r>
              <a:rPr lang="en-US" dirty="0">
                <a:solidFill>
                  <a:srgbClr val="66FF33"/>
                </a:solidFill>
              </a:rPr>
              <a:t>serves creation with help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389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389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389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389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389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8979"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p:cNvSpPr>
            <a:spLocks noGrp="1" noChangeArrowheads="1"/>
          </p:cNvSpPr>
          <p:nvPr>
            <p:ph type="title"/>
          </p:nvPr>
        </p:nvSpPr>
        <p:spPr/>
        <p:txBody>
          <a:bodyPr/>
          <a:lstStyle/>
          <a:p>
            <a:r>
              <a:rPr lang="en-GB" dirty="0"/>
              <a:t>Kerygma - Proclaim</a:t>
            </a:r>
          </a:p>
        </p:txBody>
      </p:sp>
      <p:sp>
        <p:nvSpPr>
          <p:cNvPr id="634883" name="Rectangle 3"/>
          <p:cNvSpPr>
            <a:spLocks noGrp="1" noChangeArrowheads="1"/>
          </p:cNvSpPr>
          <p:nvPr>
            <p:ph idx="1"/>
          </p:nvPr>
        </p:nvSpPr>
        <p:spPr/>
        <p:txBody>
          <a:bodyPr/>
          <a:lstStyle/>
          <a:p>
            <a:pPr>
              <a:buFontTx/>
              <a:buNone/>
            </a:pPr>
            <a:r>
              <a:rPr lang="en-GB" dirty="0"/>
              <a:t>Christ gave His church the command to </a:t>
            </a:r>
            <a:br>
              <a:rPr lang="en-GB" dirty="0"/>
            </a:br>
            <a:r>
              <a:rPr lang="en-GB" dirty="0"/>
              <a:t>spread the Gospel of His love.</a:t>
            </a:r>
          </a:p>
          <a:p>
            <a:pPr>
              <a:buFontTx/>
              <a:buNone/>
            </a:pPr>
            <a:r>
              <a:rPr lang="en-GB" dirty="0"/>
              <a:t>The Church must thus always be into outreach</a:t>
            </a:r>
          </a:p>
          <a:p>
            <a:pPr>
              <a:buFontTx/>
              <a:buNone/>
            </a:pPr>
            <a:r>
              <a:rPr lang="en-GB" i="1" dirty="0"/>
              <a:t>This is the work of </a:t>
            </a:r>
            <a:r>
              <a:rPr lang="en-GB" i="1" dirty="0">
                <a:solidFill>
                  <a:srgbClr val="66FF33"/>
                </a:solidFill>
              </a:rPr>
              <a:t>teaching and outreach.</a:t>
            </a:r>
          </a:p>
          <a:p>
            <a:pPr>
              <a:buFontTx/>
              <a:buNone/>
            </a:pPr>
            <a:r>
              <a:rPr lang="en-GB" i="1" dirty="0">
                <a:solidFill>
                  <a:srgbClr val="66FF33"/>
                </a:solidFill>
              </a:rPr>
              <a:t>	</a:t>
            </a:r>
            <a:r>
              <a:rPr lang="en-GB" i="1" dirty="0"/>
              <a:t>E.g.</a:t>
            </a:r>
            <a:r>
              <a:rPr lang="en-GB" i="1" dirty="0">
                <a:solidFill>
                  <a:srgbClr val="66FF33"/>
                </a:solidFill>
              </a:rPr>
              <a:t> Catechism classes, Burnaby Reading Room, Mission in Brazil</a:t>
            </a:r>
          </a:p>
          <a:p>
            <a:pPr>
              <a:buFontTx/>
              <a:buNone/>
            </a:pPr>
            <a:endParaRPr lang="en-GB" i="1" dirty="0">
              <a:solidFill>
                <a:schemeClr val="accent1">
                  <a:lumMod val="60000"/>
                  <a:lumOff val="40000"/>
                </a:schemeClr>
              </a:solidFill>
            </a:endParaRPr>
          </a:p>
          <a:p>
            <a:pPr>
              <a:buFontTx/>
              <a:buNone/>
            </a:pPr>
            <a:endParaRPr lang="en-GB" dirty="0"/>
          </a:p>
        </p:txBody>
      </p:sp>
      <p:sp>
        <p:nvSpPr>
          <p:cNvPr id="634884" name="AutoShape 4"/>
          <p:cNvSpPr>
            <a:spLocks noChangeArrowheads="1"/>
          </p:cNvSpPr>
          <p:nvPr/>
        </p:nvSpPr>
        <p:spPr bwMode="auto">
          <a:xfrm>
            <a:off x="201613" y="4545331"/>
            <a:ext cx="8704262" cy="1577340"/>
          </a:xfrm>
          <a:prstGeom prst="horizontalScroll">
            <a:avLst>
              <a:gd name="adj" fmla="val 3560"/>
            </a:avLst>
          </a:prstGeom>
          <a:solidFill>
            <a:srgbClr val="FF99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CA" sz="2400" i="1" dirty="0">
                <a:solidFill>
                  <a:schemeClr val="bg1"/>
                </a:solidFill>
              </a:rPr>
              <a:t>Go therefore and make disciples of all nations, baptizing them in the name of the Father and of the Son and of the Holy Spirit, teaching them to observe all that I have commanded you.</a:t>
            </a:r>
            <a:endParaRPr lang="en-US" sz="2400" i="1" dirty="0">
              <a:solidFill>
                <a:schemeClr val="bg1"/>
              </a:solidFill>
            </a:endParaRPr>
          </a:p>
          <a:p>
            <a:pPr algn="r"/>
            <a:r>
              <a:rPr lang="en-US" sz="1800" dirty="0">
                <a:solidFill>
                  <a:schemeClr val="bg1"/>
                </a:solidFill>
              </a:rPr>
              <a:t>Matthew 28:19-20a</a:t>
            </a:r>
          </a:p>
        </p:txBody>
      </p:sp>
      <p:pic>
        <p:nvPicPr>
          <p:cNvPr id="6" name="Picture 2" descr="http://www.livesax.com/Herald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73260" y="0"/>
            <a:ext cx="1770740" cy="14619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8280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8" fill="hold" grpId="0" nodeType="afterEffect">
                                  <p:stCondLst>
                                    <p:cond delay="1000"/>
                                  </p:stCondLst>
                                  <p:childTnLst>
                                    <p:set>
                                      <p:cBhvr>
                                        <p:cTn id="6" dur="1" fill="hold">
                                          <p:stCondLst>
                                            <p:cond delay="0"/>
                                          </p:stCondLst>
                                        </p:cTn>
                                        <p:tgtEl>
                                          <p:spTgt spid="634884"/>
                                        </p:tgtEl>
                                        <p:attrNameLst>
                                          <p:attrName>style.visibility</p:attrName>
                                        </p:attrNameLst>
                                      </p:cBhvr>
                                      <p:to>
                                        <p:strVal val="visible"/>
                                      </p:to>
                                    </p:set>
                                    <p:anim calcmode="lin" valueType="num">
                                      <p:cBhvr>
                                        <p:cTn id="7" dur="500" fill="hold"/>
                                        <p:tgtEl>
                                          <p:spTgt spid="634884"/>
                                        </p:tgtEl>
                                        <p:attrNameLst>
                                          <p:attrName>ppt_x</p:attrName>
                                        </p:attrNameLst>
                                      </p:cBhvr>
                                      <p:tavLst>
                                        <p:tav tm="0">
                                          <p:val>
                                            <p:strVal val="#ppt_x-#ppt_w/2"/>
                                          </p:val>
                                        </p:tav>
                                        <p:tav tm="100000">
                                          <p:val>
                                            <p:strVal val="#ppt_x"/>
                                          </p:val>
                                        </p:tav>
                                      </p:tavLst>
                                    </p:anim>
                                    <p:anim calcmode="lin" valueType="num">
                                      <p:cBhvr>
                                        <p:cTn id="8" dur="500" fill="hold"/>
                                        <p:tgtEl>
                                          <p:spTgt spid="634884"/>
                                        </p:tgtEl>
                                        <p:attrNameLst>
                                          <p:attrName>ppt_y</p:attrName>
                                        </p:attrNameLst>
                                      </p:cBhvr>
                                      <p:tavLst>
                                        <p:tav tm="0">
                                          <p:val>
                                            <p:strVal val="#ppt_y"/>
                                          </p:val>
                                        </p:tav>
                                        <p:tav tm="100000">
                                          <p:val>
                                            <p:strVal val="#ppt_y"/>
                                          </p:val>
                                        </p:tav>
                                      </p:tavLst>
                                    </p:anim>
                                    <p:anim calcmode="lin" valueType="num">
                                      <p:cBhvr>
                                        <p:cTn id="9" dur="500" fill="hold"/>
                                        <p:tgtEl>
                                          <p:spTgt spid="634884"/>
                                        </p:tgtEl>
                                        <p:attrNameLst>
                                          <p:attrName>ppt_w</p:attrName>
                                        </p:attrNameLst>
                                      </p:cBhvr>
                                      <p:tavLst>
                                        <p:tav tm="0">
                                          <p:val>
                                            <p:fltVal val="0"/>
                                          </p:val>
                                        </p:tav>
                                        <p:tav tm="100000">
                                          <p:val>
                                            <p:strVal val="#ppt_w"/>
                                          </p:val>
                                        </p:tav>
                                      </p:tavLst>
                                    </p:anim>
                                    <p:anim calcmode="lin" valueType="num">
                                      <p:cBhvr>
                                        <p:cTn id="10" dur="500" fill="hold"/>
                                        <p:tgtEl>
                                          <p:spTgt spid="63488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884"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p:cNvSpPr>
            <a:spLocks noGrp="1" noChangeArrowheads="1"/>
          </p:cNvSpPr>
          <p:nvPr>
            <p:ph type="title"/>
          </p:nvPr>
        </p:nvSpPr>
        <p:spPr/>
        <p:txBody>
          <a:bodyPr/>
          <a:lstStyle/>
          <a:p>
            <a:r>
              <a:rPr lang="en-GB" dirty="0"/>
              <a:t>Koinonia - Fellowship</a:t>
            </a:r>
          </a:p>
        </p:txBody>
      </p:sp>
      <p:sp>
        <p:nvSpPr>
          <p:cNvPr id="634883" name="Rectangle 3"/>
          <p:cNvSpPr>
            <a:spLocks noGrp="1" noChangeArrowheads="1"/>
          </p:cNvSpPr>
          <p:nvPr>
            <p:ph idx="1"/>
          </p:nvPr>
        </p:nvSpPr>
        <p:spPr/>
        <p:txBody>
          <a:bodyPr/>
          <a:lstStyle/>
          <a:p>
            <a:pPr>
              <a:buFontTx/>
              <a:buNone/>
            </a:pPr>
            <a:r>
              <a:rPr lang="en-GB" dirty="0"/>
              <a:t>Christ loved His own people and sought them out.</a:t>
            </a:r>
          </a:p>
          <a:p>
            <a:pPr>
              <a:buFontTx/>
              <a:buNone/>
            </a:pPr>
            <a:r>
              <a:rPr lang="en-GB" dirty="0"/>
              <a:t>The Church will follow Christ’s example</a:t>
            </a:r>
          </a:p>
          <a:p>
            <a:pPr>
              <a:buFontTx/>
              <a:buNone/>
            </a:pPr>
            <a:r>
              <a:rPr lang="en-GB" i="1" dirty="0"/>
              <a:t>This is the work of </a:t>
            </a:r>
            <a:r>
              <a:rPr lang="en-GB" i="1" dirty="0">
                <a:solidFill>
                  <a:srgbClr val="66FF33"/>
                </a:solidFill>
              </a:rPr>
              <a:t>supervision and mutual care.</a:t>
            </a:r>
          </a:p>
          <a:p>
            <a:pPr>
              <a:buFontTx/>
              <a:buNone/>
            </a:pPr>
            <a:r>
              <a:rPr lang="en-GB" i="1" dirty="0"/>
              <a:t>	E.g. </a:t>
            </a:r>
            <a:r>
              <a:rPr lang="en-GB" i="1" dirty="0">
                <a:solidFill>
                  <a:srgbClr val="66FF33"/>
                </a:solidFill>
              </a:rPr>
              <a:t>home visits, deacon visits, Meal Train, Bible Studies, Pancake Breakfast</a:t>
            </a:r>
          </a:p>
          <a:p>
            <a:pPr>
              <a:buFontTx/>
              <a:buNone/>
            </a:pPr>
            <a:endParaRPr lang="en-GB" dirty="0"/>
          </a:p>
        </p:txBody>
      </p:sp>
      <p:sp>
        <p:nvSpPr>
          <p:cNvPr id="634884" name="AutoShape 4"/>
          <p:cNvSpPr>
            <a:spLocks noChangeArrowheads="1"/>
          </p:cNvSpPr>
          <p:nvPr/>
        </p:nvSpPr>
        <p:spPr bwMode="auto">
          <a:xfrm>
            <a:off x="201613" y="4348163"/>
            <a:ext cx="8704262" cy="1971675"/>
          </a:xfrm>
          <a:prstGeom prst="horizontalScroll">
            <a:avLst>
              <a:gd name="adj" fmla="val 3560"/>
            </a:avLst>
          </a:prstGeom>
          <a:solidFill>
            <a:srgbClr val="FF99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CA" sz="2400" i="1" dirty="0">
                <a:solidFill>
                  <a:schemeClr val="bg1"/>
                </a:solidFill>
              </a:rPr>
              <a:t>We urge you, brothers, admonish the idle, encourage the faint-hearted, help the weak, be patient with them all. See that no one repays anyone evil for evil, but always seek to do good to one another and to everyone.</a:t>
            </a:r>
          </a:p>
          <a:p>
            <a:pPr algn="r"/>
            <a:r>
              <a:rPr lang="en-US" sz="1800" dirty="0">
                <a:solidFill>
                  <a:schemeClr val="bg1"/>
                </a:solidFill>
              </a:rPr>
              <a:t>1 Thessalonians 5:14-15</a:t>
            </a:r>
          </a:p>
        </p:txBody>
      </p:sp>
      <p:pic>
        <p:nvPicPr>
          <p:cNvPr id="7" name="Picture 4" descr="http://bilingualbaptist.org/yahoo_site_admin/assets/images/Fellowship_1c.130160449_st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60213" y="0"/>
            <a:ext cx="1583787" cy="1245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49193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8" fill="hold" grpId="0" nodeType="afterEffect">
                                  <p:stCondLst>
                                    <p:cond delay="1000"/>
                                  </p:stCondLst>
                                  <p:childTnLst>
                                    <p:set>
                                      <p:cBhvr>
                                        <p:cTn id="6" dur="1" fill="hold">
                                          <p:stCondLst>
                                            <p:cond delay="0"/>
                                          </p:stCondLst>
                                        </p:cTn>
                                        <p:tgtEl>
                                          <p:spTgt spid="634884"/>
                                        </p:tgtEl>
                                        <p:attrNameLst>
                                          <p:attrName>style.visibility</p:attrName>
                                        </p:attrNameLst>
                                      </p:cBhvr>
                                      <p:to>
                                        <p:strVal val="visible"/>
                                      </p:to>
                                    </p:set>
                                    <p:anim calcmode="lin" valueType="num">
                                      <p:cBhvr>
                                        <p:cTn id="7" dur="500" fill="hold"/>
                                        <p:tgtEl>
                                          <p:spTgt spid="634884"/>
                                        </p:tgtEl>
                                        <p:attrNameLst>
                                          <p:attrName>ppt_x</p:attrName>
                                        </p:attrNameLst>
                                      </p:cBhvr>
                                      <p:tavLst>
                                        <p:tav tm="0">
                                          <p:val>
                                            <p:strVal val="#ppt_x-#ppt_w/2"/>
                                          </p:val>
                                        </p:tav>
                                        <p:tav tm="100000">
                                          <p:val>
                                            <p:strVal val="#ppt_x"/>
                                          </p:val>
                                        </p:tav>
                                      </p:tavLst>
                                    </p:anim>
                                    <p:anim calcmode="lin" valueType="num">
                                      <p:cBhvr>
                                        <p:cTn id="8" dur="500" fill="hold"/>
                                        <p:tgtEl>
                                          <p:spTgt spid="634884"/>
                                        </p:tgtEl>
                                        <p:attrNameLst>
                                          <p:attrName>ppt_y</p:attrName>
                                        </p:attrNameLst>
                                      </p:cBhvr>
                                      <p:tavLst>
                                        <p:tav tm="0">
                                          <p:val>
                                            <p:strVal val="#ppt_y"/>
                                          </p:val>
                                        </p:tav>
                                        <p:tav tm="100000">
                                          <p:val>
                                            <p:strVal val="#ppt_y"/>
                                          </p:val>
                                        </p:tav>
                                      </p:tavLst>
                                    </p:anim>
                                    <p:anim calcmode="lin" valueType="num">
                                      <p:cBhvr>
                                        <p:cTn id="9" dur="500" fill="hold"/>
                                        <p:tgtEl>
                                          <p:spTgt spid="634884"/>
                                        </p:tgtEl>
                                        <p:attrNameLst>
                                          <p:attrName>ppt_w</p:attrName>
                                        </p:attrNameLst>
                                      </p:cBhvr>
                                      <p:tavLst>
                                        <p:tav tm="0">
                                          <p:val>
                                            <p:fltVal val="0"/>
                                          </p:val>
                                        </p:tav>
                                        <p:tav tm="100000">
                                          <p:val>
                                            <p:strVal val="#ppt_w"/>
                                          </p:val>
                                        </p:tav>
                                      </p:tavLst>
                                    </p:anim>
                                    <p:anim calcmode="lin" valueType="num">
                                      <p:cBhvr>
                                        <p:cTn id="10" dur="500" fill="hold"/>
                                        <p:tgtEl>
                                          <p:spTgt spid="63488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884"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p:cNvSpPr>
            <a:spLocks noGrp="1" noChangeArrowheads="1"/>
          </p:cNvSpPr>
          <p:nvPr>
            <p:ph type="title"/>
          </p:nvPr>
        </p:nvSpPr>
        <p:spPr/>
        <p:txBody>
          <a:bodyPr/>
          <a:lstStyle/>
          <a:p>
            <a:r>
              <a:rPr lang="en-GB" dirty="0" err="1"/>
              <a:t>Leitourgia</a:t>
            </a:r>
            <a:r>
              <a:rPr lang="en-GB" dirty="0"/>
              <a:t> - Worship</a:t>
            </a:r>
          </a:p>
        </p:txBody>
      </p:sp>
      <p:sp>
        <p:nvSpPr>
          <p:cNvPr id="634883" name="Rectangle 3"/>
          <p:cNvSpPr>
            <a:spLocks noGrp="1" noChangeArrowheads="1"/>
          </p:cNvSpPr>
          <p:nvPr>
            <p:ph idx="1"/>
          </p:nvPr>
        </p:nvSpPr>
        <p:spPr/>
        <p:txBody>
          <a:bodyPr/>
          <a:lstStyle/>
          <a:p>
            <a:pPr>
              <a:buFontTx/>
              <a:buNone/>
            </a:pPr>
            <a:r>
              <a:rPr lang="en-GB" dirty="0"/>
              <a:t>The Church is a people living for the praise of God.</a:t>
            </a:r>
          </a:p>
          <a:p>
            <a:pPr>
              <a:buFontTx/>
              <a:buNone/>
            </a:pPr>
            <a:endParaRPr lang="en-GB" dirty="0"/>
          </a:p>
          <a:p>
            <a:pPr>
              <a:buFontTx/>
              <a:buNone/>
            </a:pPr>
            <a:r>
              <a:rPr lang="en-GB" i="1" dirty="0"/>
              <a:t>This is the work of </a:t>
            </a:r>
            <a:r>
              <a:rPr lang="en-GB" i="1" dirty="0">
                <a:solidFill>
                  <a:srgbClr val="66FF33"/>
                </a:solidFill>
              </a:rPr>
              <a:t>worshipping God communally.</a:t>
            </a:r>
          </a:p>
          <a:p>
            <a:pPr>
              <a:buFontTx/>
              <a:buNone/>
            </a:pPr>
            <a:r>
              <a:rPr lang="en-GB" i="1" dirty="0"/>
              <a:t>	E.g. </a:t>
            </a:r>
            <a:r>
              <a:rPr lang="en-GB" i="1" dirty="0">
                <a:solidFill>
                  <a:srgbClr val="66FF33"/>
                </a:solidFill>
              </a:rPr>
              <a:t>Sunday worship services</a:t>
            </a:r>
          </a:p>
          <a:p>
            <a:pPr>
              <a:buFontTx/>
              <a:buNone/>
            </a:pPr>
            <a:endParaRPr lang="en-GB" dirty="0"/>
          </a:p>
        </p:txBody>
      </p:sp>
      <p:sp>
        <p:nvSpPr>
          <p:cNvPr id="634884" name="AutoShape 4"/>
          <p:cNvSpPr>
            <a:spLocks noChangeArrowheads="1"/>
          </p:cNvSpPr>
          <p:nvPr/>
        </p:nvSpPr>
        <p:spPr bwMode="auto">
          <a:xfrm>
            <a:off x="201613" y="4545330"/>
            <a:ext cx="8704262" cy="1577340"/>
          </a:xfrm>
          <a:prstGeom prst="horizontalScroll">
            <a:avLst>
              <a:gd name="adj" fmla="val 3560"/>
            </a:avLst>
          </a:prstGeom>
          <a:solidFill>
            <a:srgbClr val="FF99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CA" sz="2400" i="1" dirty="0">
                <a:solidFill>
                  <a:schemeClr val="bg1"/>
                </a:solidFill>
              </a:rPr>
              <a:t>Therefore let us be grateful for receiving a kingdom that cannot be shaken, and thus let us offer to God acceptable worship, with reverence and awe, for our God is a consuming fire.</a:t>
            </a:r>
          </a:p>
          <a:p>
            <a:pPr algn="r"/>
            <a:r>
              <a:rPr lang="en-US" sz="1800" dirty="0">
                <a:solidFill>
                  <a:schemeClr val="bg1"/>
                </a:solidFill>
              </a:rPr>
              <a:t>Hebrews 12:28-29</a:t>
            </a:r>
          </a:p>
        </p:txBody>
      </p:sp>
      <p:pic>
        <p:nvPicPr>
          <p:cNvPr id="7" name="Picture 6" descr="http://www.regio548.nl/foto/large/kerkdienst.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15008" y="1"/>
            <a:ext cx="1628992" cy="1219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42060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8" fill="hold" grpId="0" nodeType="afterEffect">
                                  <p:stCondLst>
                                    <p:cond delay="1000"/>
                                  </p:stCondLst>
                                  <p:childTnLst>
                                    <p:set>
                                      <p:cBhvr>
                                        <p:cTn id="6" dur="1" fill="hold">
                                          <p:stCondLst>
                                            <p:cond delay="0"/>
                                          </p:stCondLst>
                                        </p:cTn>
                                        <p:tgtEl>
                                          <p:spTgt spid="634884"/>
                                        </p:tgtEl>
                                        <p:attrNameLst>
                                          <p:attrName>style.visibility</p:attrName>
                                        </p:attrNameLst>
                                      </p:cBhvr>
                                      <p:to>
                                        <p:strVal val="visible"/>
                                      </p:to>
                                    </p:set>
                                    <p:anim calcmode="lin" valueType="num">
                                      <p:cBhvr>
                                        <p:cTn id="7" dur="500" fill="hold"/>
                                        <p:tgtEl>
                                          <p:spTgt spid="634884"/>
                                        </p:tgtEl>
                                        <p:attrNameLst>
                                          <p:attrName>ppt_x</p:attrName>
                                        </p:attrNameLst>
                                      </p:cBhvr>
                                      <p:tavLst>
                                        <p:tav tm="0">
                                          <p:val>
                                            <p:strVal val="#ppt_x-#ppt_w/2"/>
                                          </p:val>
                                        </p:tav>
                                        <p:tav tm="100000">
                                          <p:val>
                                            <p:strVal val="#ppt_x"/>
                                          </p:val>
                                        </p:tav>
                                      </p:tavLst>
                                    </p:anim>
                                    <p:anim calcmode="lin" valueType="num">
                                      <p:cBhvr>
                                        <p:cTn id="8" dur="500" fill="hold"/>
                                        <p:tgtEl>
                                          <p:spTgt spid="634884"/>
                                        </p:tgtEl>
                                        <p:attrNameLst>
                                          <p:attrName>ppt_y</p:attrName>
                                        </p:attrNameLst>
                                      </p:cBhvr>
                                      <p:tavLst>
                                        <p:tav tm="0">
                                          <p:val>
                                            <p:strVal val="#ppt_y"/>
                                          </p:val>
                                        </p:tav>
                                        <p:tav tm="100000">
                                          <p:val>
                                            <p:strVal val="#ppt_y"/>
                                          </p:val>
                                        </p:tav>
                                      </p:tavLst>
                                    </p:anim>
                                    <p:anim calcmode="lin" valueType="num">
                                      <p:cBhvr>
                                        <p:cTn id="9" dur="500" fill="hold"/>
                                        <p:tgtEl>
                                          <p:spTgt spid="634884"/>
                                        </p:tgtEl>
                                        <p:attrNameLst>
                                          <p:attrName>ppt_w</p:attrName>
                                        </p:attrNameLst>
                                      </p:cBhvr>
                                      <p:tavLst>
                                        <p:tav tm="0">
                                          <p:val>
                                            <p:fltVal val="0"/>
                                          </p:val>
                                        </p:tav>
                                        <p:tav tm="100000">
                                          <p:val>
                                            <p:strVal val="#ppt_w"/>
                                          </p:val>
                                        </p:tav>
                                      </p:tavLst>
                                    </p:anim>
                                    <p:anim calcmode="lin" valueType="num">
                                      <p:cBhvr>
                                        <p:cTn id="10" dur="500" fill="hold"/>
                                        <p:tgtEl>
                                          <p:spTgt spid="63488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884"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p:cNvSpPr>
            <a:spLocks noGrp="1" noChangeArrowheads="1"/>
          </p:cNvSpPr>
          <p:nvPr>
            <p:ph type="title"/>
          </p:nvPr>
        </p:nvSpPr>
        <p:spPr/>
        <p:txBody>
          <a:bodyPr/>
          <a:lstStyle/>
          <a:p>
            <a:r>
              <a:rPr lang="en-GB" dirty="0" err="1"/>
              <a:t>Diakonia</a:t>
            </a:r>
            <a:r>
              <a:rPr lang="en-GB" dirty="0"/>
              <a:t> - Service</a:t>
            </a:r>
          </a:p>
        </p:txBody>
      </p:sp>
      <p:sp>
        <p:nvSpPr>
          <p:cNvPr id="634883" name="Rectangle 3"/>
          <p:cNvSpPr>
            <a:spLocks noGrp="1" noChangeArrowheads="1"/>
          </p:cNvSpPr>
          <p:nvPr>
            <p:ph idx="1"/>
          </p:nvPr>
        </p:nvSpPr>
        <p:spPr/>
        <p:txBody>
          <a:bodyPr/>
          <a:lstStyle/>
          <a:p>
            <a:pPr>
              <a:buFontTx/>
              <a:buNone/>
            </a:pPr>
            <a:r>
              <a:rPr lang="en-GB" dirty="0"/>
              <a:t>Christ cared about all people and all creation.</a:t>
            </a:r>
          </a:p>
          <a:p>
            <a:pPr>
              <a:buFontTx/>
              <a:buNone/>
            </a:pPr>
            <a:r>
              <a:rPr lang="en-GB" dirty="0"/>
              <a:t>The Church is to express God’s love and care in this broken world.</a:t>
            </a:r>
          </a:p>
          <a:p>
            <a:pPr>
              <a:buFontTx/>
              <a:buNone/>
            </a:pPr>
            <a:r>
              <a:rPr lang="en-GB" i="1" dirty="0"/>
              <a:t>This is the work of </a:t>
            </a:r>
            <a:r>
              <a:rPr lang="en-GB" i="1" dirty="0">
                <a:solidFill>
                  <a:srgbClr val="66FF33"/>
                </a:solidFill>
              </a:rPr>
              <a:t>charity.</a:t>
            </a:r>
          </a:p>
          <a:p>
            <a:pPr>
              <a:buFontTx/>
              <a:buNone/>
            </a:pPr>
            <a:r>
              <a:rPr lang="en-GB" i="1" dirty="0">
                <a:solidFill>
                  <a:srgbClr val="66FF33"/>
                </a:solidFill>
              </a:rPr>
              <a:t>	</a:t>
            </a:r>
            <a:r>
              <a:rPr lang="en-GB" i="1" dirty="0"/>
              <a:t>E.g. </a:t>
            </a:r>
            <a:r>
              <a:rPr lang="en-GB" i="1" dirty="0">
                <a:solidFill>
                  <a:srgbClr val="66FF33"/>
                </a:solidFill>
              </a:rPr>
              <a:t>CRWRF, Word &amp; Deed, the Gateway of Hope,</a:t>
            </a:r>
          </a:p>
          <a:p>
            <a:pPr>
              <a:buFontTx/>
              <a:buNone/>
            </a:pPr>
            <a:endParaRPr lang="en-GB" dirty="0"/>
          </a:p>
        </p:txBody>
      </p:sp>
      <p:sp>
        <p:nvSpPr>
          <p:cNvPr id="634884" name="AutoShape 4"/>
          <p:cNvSpPr>
            <a:spLocks noChangeArrowheads="1"/>
          </p:cNvSpPr>
          <p:nvPr/>
        </p:nvSpPr>
        <p:spPr bwMode="auto">
          <a:xfrm>
            <a:off x="201613" y="4298871"/>
            <a:ext cx="8704262" cy="2070259"/>
          </a:xfrm>
          <a:prstGeom prst="horizontalScroll">
            <a:avLst>
              <a:gd name="adj" fmla="val 3560"/>
            </a:avLst>
          </a:prstGeom>
          <a:solidFill>
            <a:srgbClr val="FF99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CA" sz="2400" i="1" dirty="0">
                <a:solidFill>
                  <a:schemeClr val="bg1"/>
                </a:solidFill>
              </a:rPr>
              <a:t>And let us not grow weary of doing good, for in due season we will reap, if we do not give up. So then, as we have opportunity, let us do good to everyone, and especially to those who are of the household of faith.</a:t>
            </a:r>
          </a:p>
          <a:p>
            <a:pPr algn="r"/>
            <a:r>
              <a:rPr lang="en-US" sz="2400" dirty="0">
                <a:solidFill>
                  <a:schemeClr val="bg1"/>
                </a:solidFill>
              </a:rPr>
              <a:t>Galatians 6:9-10</a:t>
            </a:r>
          </a:p>
        </p:txBody>
      </p:sp>
      <p:pic>
        <p:nvPicPr>
          <p:cNvPr id="7" name="Picture 8" descr="http://www.ccrda.ca/files/54/images/CRWRF_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8344" y="0"/>
            <a:ext cx="1475656" cy="1475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59679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8" fill="hold" grpId="0" nodeType="afterEffect">
                                  <p:stCondLst>
                                    <p:cond delay="1000"/>
                                  </p:stCondLst>
                                  <p:childTnLst>
                                    <p:set>
                                      <p:cBhvr>
                                        <p:cTn id="6" dur="1" fill="hold">
                                          <p:stCondLst>
                                            <p:cond delay="0"/>
                                          </p:stCondLst>
                                        </p:cTn>
                                        <p:tgtEl>
                                          <p:spTgt spid="634884"/>
                                        </p:tgtEl>
                                        <p:attrNameLst>
                                          <p:attrName>style.visibility</p:attrName>
                                        </p:attrNameLst>
                                      </p:cBhvr>
                                      <p:to>
                                        <p:strVal val="visible"/>
                                      </p:to>
                                    </p:set>
                                    <p:anim calcmode="lin" valueType="num">
                                      <p:cBhvr>
                                        <p:cTn id="7" dur="500" fill="hold"/>
                                        <p:tgtEl>
                                          <p:spTgt spid="634884"/>
                                        </p:tgtEl>
                                        <p:attrNameLst>
                                          <p:attrName>ppt_x</p:attrName>
                                        </p:attrNameLst>
                                      </p:cBhvr>
                                      <p:tavLst>
                                        <p:tav tm="0">
                                          <p:val>
                                            <p:strVal val="#ppt_x-#ppt_w/2"/>
                                          </p:val>
                                        </p:tav>
                                        <p:tav tm="100000">
                                          <p:val>
                                            <p:strVal val="#ppt_x"/>
                                          </p:val>
                                        </p:tav>
                                      </p:tavLst>
                                    </p:anim>
                                    <p:anim calcmode="lin" valueType="num">
                                      <p:cBhvr>
                                        <p:cTn id="8" dur="500" fill="hold"/>
                                        <p:tgtEl>
                                          <p:spTgt spid="634884"/>
                                        </p:tgtEl>
                                        <p:attrNameLst>
                                          <p:attrName>ppt_y</p:attrName>
                                        </p:attrNameLst>
                                      </p:cBhvr>
                                      <p:tavLst>
                                        <p:tav tm="0">
                                          <p:val>
                                            <p:strVal val="#ppt_y"/>
                                          </p:val>
                                        </p:tav>
                                        <p:tav tm="100000">
                                          <p:val>
                                            <p:strVal val="#ppt_y"/>
                                          </p:val>
                                        </p:tav>
                                      </p:tavLst>
                                    </p:anim>
                                    <p:anim calcmode="lin" valueType="num">
                                      <p:cBhvr>
                                        <p:cTn id="9" dur="500" fill="hold"/>
                                        <p:tgtEl>
                                          <p:spTgt spid="634884"/>
                                        </p:tgtEl>
                                        <p:attrNameLst>
                                          <p:attrName>ppt_w</p:attrName>
                                        </p:attrNameLst>
                                      </p:cBhvr>
                                      <p:tavLst>
                                        <p:tav tm="0">
                                          <p:val>
                                            <p:fltVal val="0"/>
                                          </p:val>
                                        </p:tav>
                                        <p:tav tm="100000">
                                          <p:val>
                                            <p:strVal val="#ppt_w"/>
                                          </p:val>
                                        </p:tav>
                                      </p:tavLst>
                                    </p:anim>
                                    <p:anim calcmode="lin" valueType="num">
                                      <p:cBhvr>
                                        <p:cTn id="10" dur="500" fill="hold"/>
                                        <p:tgtEl>
                                          <p:spTgt spid="63488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884" grpId="0" animBg="1" autoUpdateAnimBg="0"/>
    </p:bldLst>
  </p:timing>
</p:sld>
</file>

<file path=ppt/theme/theme1.xml><?xml version="1.0" encoding="utf-8"?>
<a:theme xmlns:a="http://schemas.openxmlformats.org/drawingml/2006/main" name="1_Office Theme">
  <a:themeElements>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fontScheme name="Office Them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6243</TotalTime>
  <Words>972</Words>
  <Application>Microsoft Office PowerPoint</Application>
  <PresentationFormat>On-screen Show (4:3)</PresentationFormat>
  <Paragraphs>96</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Comic Sans MS</vt:lpstr>
      <vt:lpstr>Times New Roman</vt:lpstr>
      <vt:lpstr>1_Office Theme</vt:lpstr>
      <vt:lpstr>Catechism The Workshop of Faith</vt:lpstr>
      <vt:lpstr>Hymn 52:1</vt:lpstr>
      <vt:lpstr>Aspects to the Church</vt:lpstr>
      <vt:lpstr>What the church does</vt:lpstr>
      <vt:lpstr>The 4 ministries of the Church</vt:lpstr>
      <vt:lpstr>Kerygma - Proclaim</vt:lpstr>
      <vt:lpstr>Koinonia - Fellowship</vt:lpstr>
      <vt:lpstr>Leitourgia - Worship</vt:lpstr>
      <vt:lpstr>Diakonia - Service</vt:lpstr>
      <vt:lpstr>Which should have priority?</vt:lpstr>
      <vt:lpstr>Which should have priority?</vt:lpstr>
      <vt:lpstr>Focus on the tasks</vt:lpstr>
      <vt:lpstr>Focus on the tasks</vt:lpstr>
      <vt:lpstr>Focus on the tasks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Hoe gedraagt een christen zich?</dc:title>
  <dc:creator>Roelf Janssen</dc:creator>
  <cp:lastModifiedBy>Roelf Janssen</cp:lastModifiedBy>
  <cp:revision>185</cp:revision>
  <cp:lastPrinted>2013-01-22T22:51:27Z</cp:lastPrinted>
  <dcterms:created xsi:type="dcterms:W3CDTF">2008-08-14T09:20:46Z</dcterms:created>
  <dcterms:modified xsi:type="dcterms:W3CDTF">2022-01-18T00:58:33Z</dcterms:modified>
</cp:coreProperties>
</file>