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447" r:id="rId2"/>
    <p:sldId id="513" r:id="rId3"/>
    <p:sldId id="510" r:id="rId4"/>
    <p:sldId id="514" r:id="rId5"/>
    <p:sldId id="515" r:id="rId6"/>
    <p:sldId id="511" r:id="rId7"/>
    <p:sldId id="512" r:id="rId8"/>
    <p:sldId id="502" r:id="rId9"/>
    <p:sldId id="505" r:id="rId10"/>
    <p:sldId id="516" r:id="rId11"/>
    <p:sldId id="506" r:id="rId12"/>
    <p:sldId id="503" r:id="rId13"/>
    <p:sldId id="504" r:id="rId14"/>
    <p:sldId id="507" r:id="rId15"/>
    <p:sldId id="508" r:id="rId16"/>
  </p:sldIdLst>
  <p:sldSz cx="9144000" cy="6858000" type="screen4x3"/>
  <p:notesSz cx="9167813" cy="695007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>
          <p15:clr>
            <a:srgbClr val="A4A3A4"/>
          </p15:clr>
        </p15:guide>
        <p15:guide id="2" pos="28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FF33"/>
    <a:srgbClr val="0066CC"/>
    <a:srgbClr val="0000FF"/>
    <a:srgbClr val="3399FF"/>
    <a:srgbClr val="FF6600"/>
    <a:srgbClr val="FF99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3612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189"/>
        <p:guide pos="28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D6EB05E2-7CA6-46E7-9422-11A58242A2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555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32100" y="533400"/>
            <a:ext cx="3484563" cy="2613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3404" y="3305949"/>
            <a:ext cx="6675877" cy="31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E38530B-C72D-4FCF-B7F0-C28B973FC8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65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4904C1C7-0EB4-43C5-92D8-569F9F446882}" type="slidenum">
              <a:rPr lang="en-GB" sz="1200" smtClean="0">
                <a:solidFill>
                  <a:schemeClr val="tx1"/>
                </a:solidFill>
              </a:rPr>
              <a:pPr/>
              <a:t>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189F766F-8EA7-4820-965D-268874435323}" type="slidenum">
              <a:rPr lang="en-GB" sz="1200" smtClean="0">
                <a:solidFill>
                  <a:schemeClr val="tx1"/>
                </a:solidFill>
              </a:rPr>
              <a:pPr/>
              <a:t>10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AC2827EC-6452-445F-BF95-A941FD035A1B}" type="slidenum">
              <a:rPr lang="en-GB" sz="1200" smtClean="0">
                <a:solidFill>
                  <a:schemeClr val="tx1"/>
                </a:solidFill>
              </a:rPr>
              <a:pPr/>
              <a:t>11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3412BF47-2669-47A5-A639-7F5C544ADC96}" type="slidenum">
              <a:rPr lang="en-GB" sz="1200" smtClean="0">
                <a:solidFill>
                  <a:schemeClr val="tx1"/>
                </a:solidFill>
              </a:rPr>
              <a:pPr/>
              <a:t>12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EE334E68-BEE4-48D3-A2FA-AEF5EF85794E}" type="slidenum">
              <a:rPr lang="en-GB" sz="1200" smtClean="0">
                <a:solidFill>
                  <a:schemeClr val="tx1"/>
                </a:solidFill>
              </a:rPr>
              <a:pPr/>
              <a:t>13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E13D76EA-4BF8-4B5D-A42E-5E33A0E1C999}" type="slidenum">
              <a:rPr lang="en-GB" sz="1200" smtClean="0">
                <a:solidFill>
                  <a:schemeClr val="tx1"/>
                </a:solidFill>
              </a:rPr>
              <a:pPr/>
              <a:t>14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FFE07A2F-43AE-4E53-8E20-94CA59887BB0}" type="slidenum">
              <a:rPr lang="en-GB" sz="1200" smtClean="0">
                <a:solidFill>
                  <a:schemeClr val="tx1"/>
                </a:solidFill>
              </a:rPr>
              <a:pPr/>
              <a:t>15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8530B-C72D-4FCF-B7F0-C28B973FC8D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538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38CED-08DC-48FE-A832-73506F0F11E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129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8530B-C72D-4FCF-B7F0-C28B973FC8D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8530B-C72D-4FCF-B7F0-C28B973FC8D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073F3FEE-39A6-4887-83D5-323B285C0304}" type="slidenum">
              <a:rPr lang="en-GB" sz="1200" smtClean="0">
                <a:solidFill>
                  <a:schemeClr val="tx1"/>
                </a:solidFill>
              </a:rPr>
              <a:pPr/>
              <a:t>6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A7F17C48-8029-4C53-85CA-04AB853A1858}" type="slidenum">
              <a:rPr lang="en-GB" sz="1200" smtClean="0">
                <a:solidFill>
                  <a:schemeClr val="tx1"/>
                </a:solidFill>
              </a:rPr>
              <a:pPr/>
              <a:t>7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C3924BCB-DC26-4530-914E-8FF14D8B396C}" type="slidenum">
              <a:rPr lang="en-GB" sz="1200" smtClean="0">
                <a:solidFill>
                  <a:schemeClr val="tx1"/>
                </a:solidFill>
              </a:rPr>
              <a:pPr/>
              <a:t>8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189F766F-8EA7-4820-965D-268874435323}" type="slidenum">
              <a:rPr lang="en-GB" sz="1200" smtClean="0">
                <a:solidFill>
                  <a:schemeClr val="tx1"/>
                </a:solidFill>
              </a:rPr>
              <a:pPr/>
              <a:t>9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455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858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478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767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80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999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886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22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99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26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14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33788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tjlangley.rcav.org/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://www.clachurch.com/who-we-are#Our Belief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crcna.org/welcome/beliefs/position-statements/women-ecclesiastical-office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hyperlink" Target="http://www.google.ca/url?sa=i&amp;rct=j&amp;q=&amp;esrc=s&amp;frm=1&amp;source=images&amp;cd=&amp;cad=rja&amp;docid=TWlNGkm99Dq89M&amp;tbnid=f6lB5kxsQEozaM:&amp;ved=0CAUQjRw&amp;url=http://apscms.net/staffpages/cscarpenter/for-parents/&amp;ei=RUYRUf_WFeK6igL8hIDIAw&amp;bvm=bv.41934586,d.cGE&amp;psig=AFQjCNGEw-YE2pugkWrRDxJaawdLUShPQA&amp;ust=1360172985738876" TargetMode="External"/><Relationship Id="rId7" Type="http://schemas.openxmlformats.org/officeDocument/2006/relationships/hyperlink" Target="http://www.google.ca/url?sa=i&amp;rct=j&amp;q=&amp;esrc=s&amp;frm=1&amp;source=images&amp;cd=&amp;cad=rja&amp;docid=kyEV8mbwNl_XfM&amp;tbnid=2PkAXvRDHtkzPM:&amp;ved=0CAUQjRw&amp;url=http://www.dobhran.com/humor/GRhumor56.htm&amp;ei=oEYRUcJP4Z-JAvPAgdAG&amp;bvm=bv.41934586,d.cGE&amp;psig=AFQjCNE4quUMDnnoqRuQNdc6mYM4_Q_Opg&amp;ust=136017308366125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google.ca/url?sa=i&amp;rct=j&amp;q=&amp;esrc=s&amp;frm=1&amp;source=images&amp;cd=&amp;cad=rja&amp;docid=Pq_e8hiQCkTziM&amp;tbnid=PtkzeQwF_jz-mM:&amp;ved=0CAUQjRw&amp;url=http://undergradadvising.blogspot.com/2012/10/tip-of-week-from-gabby-and-paul-meet.html&amp;ei=hUYRUcbHE4qIiAKXwoDICA&amp;bvm=bv.41934586,d.cGE&amp;psig=AFQjCNF0bIW73JHBHtv5fsDaY2fzkYxxEg&amp;ust=1360173058504245" TargetMode="Externa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google.ca/url?sa=i&amp;rct=j&amp;q=&amp;esrc=s&amp;frm=1&amp;source=images&amp;cd=&amp;cad=rja&amp;docid=q7uwd5hi1btXFM&amp;tbnid=ctex6CNyFQX0SM:&amp;ved=0CAUQjRw&amp;url=http://www.regio548.nl/?n=2470&amp;ei=I-kLUcvcGoXAigLGwYHABw&amp;bvm=bv.41867550,d.cGE&amp;psig=AFQjCNHVnE9n5kG8UIHW6HWX9iARs-onHg&amp;ust=135982146054046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://www.google.ca/url?sa=i&amp;rct=j&amp;q=&amp;esrc=s&amp;frm=1&amp;source=images&amp;cd=&amp;cad=rja&amp;docid=DvcUt0NIQVQZXM&amp;tbnid=GyPY9n4Om5knQM:&amp;ved=0CAUQjRw&amp;url=http://www.logodesignlove.com/mercedes-benz-logo-evolution&amp;ei=9O8LUaHoK8rhigKwqoCYCQ&amp;bvm=bv.41867550,d.cGE&amp;psig=AFQjCNEmdy1mZ-Gcm1uxYV-yeUURUSJysw&amp;ust=1359823201387192" TargetMode="External"/><Relationship Id="rId18" Type="http://schemas.openxmlformats.org/officeDocument/2006/relationships/image" Target="../media/image14.png"/><Relationship Id="rId3" Type="http://schemas.openxmlformats.org/officeDocument/2006/relationships/hyperlink" Target="http://www.google.ca/url?sa=i&amp;rct=j&amp;q=&amp;esrc=s&amp;frm=1&amp;source=images&amp;cd=&amp;cad=rja&amp;docid=eh9krgDQTlFRMM&amp;tbnid=Z7mfeoRPIPZdeM:&amp;ved=0CAUQjRw&amp;url=http://www.mapletoyota.com/&amp;ei=9O4LUarHM4S8igKJiYDYBg&amp;bvm=bv.41867550,d.cGE&amp;psig=AFQjCNGkSHfEJTgkjeQ6TlYQGwX8O5MTiw&amp;ust=1359822958999758" TargetMode="External"/><Relationship Id="rId7" Type="http://schemas.openxmlformats.org/officeDocument/2006/relationships/hyperlink" Target="http://www.google.ca/url?sa=i&amp;rct=j&amp;q=&amp;esrc=s&amp;frm=1&amp;source=images&amp;cd=&amp;cad=rja&amp;docid=ZwNeFAkyoRyQOM&amp;tbnid=Bi3asbI-HIBzIM:&amp;ved=0CAUQjRw&amp;url=http://automobile.wikia.com/wiki/File:Ford_logo.jpg&amp;ei=PO8LUcCmM6e7iwLs6YDgAw&amp;bvm=bv.41867550,d.cGE&amp;psig=AFQjCNFx3_53fM9jTLin2hqTdFlgpQePMA&amp;ust=1359823034690951" TargetMode="External"/><Relationship Id="rId12" Type="http://schemas.openxmlformats.org/officeDocument/2006/relationships/image" Target="../media/image9.jpeg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hyperlink" Target="http://www.google.ca/url?sa=i&amp;rct=j&amp;q=&amp;esrc=s&amp;frm=1&amp;source=images&amp;cd=&amp;cad=rja&amp;docid=5GMnLQABeOm6pM&amp;tbnid=NTA-HnYo8muObM:&amp;ved=0CAUQjRw&amp;url=http://gallery.mobile9.com/f/1202409/&amp;ei=we8LUffZK6TTiwKqwYDoDQ&amp;bvm=bv.41867550,d.cGE&amp;psig=AFQjCNEGnB2mDw8fnmOf7B8i4bguOKFyIA&amp;ust=1359823138550244" TargetMode="External"/><Relationship Id="rId5" Type="http://schemas.openxmlformats.org/officeDocument/2006/relationships/hyperlink" Target="http://www.google.ca/url?sa=i&amp;rct=j&amp;q=&amp;esrc=s&amp;frm=1&amp;source=images&amp;cd=&amp;cad=rja&amp;docid=HpJIQt7_LcGk7M&amp;tbnid=J_qCNz59u4shOM:&amp;ved=0CAUQjRw&amp;url=http://autoemporium.ca/value-car-montreal/&amp;ei=Ie8LUfbbMYHoiQKi04DACQ&amp;bvm=bv.41867550,d.cGE&amp;psig=AFQjCNEEwKJ1sJTAkuZDRf90LMjHsPW3JQ&amp;ust=1359823007772413" TargetMode="External"/><Relationship Id="rId15" Type="http://schemas.openxmlformats.org/officeDocument/2006/relationships/image" Target="../media/image11.jpeg"/><Relationship Id="rId10" Type="http://schemas.openxmlformats.org/officeDocument/2006/relationships/image" Target="../media/image8.jpeg"/><Relationship Id="rId19" Type="http://schemas.openxmlformats.org/officeDocument/2006/relationships/image" Target="../media/image15.jpeg"/><Relationship Id="rId4" Type="http://schemas.openxmlformats.org/officeDocument/2006/relationships/image" Target="../media/image5.jpeg"/><Relationship Id="rId9" Type="http://schemas.openxmlformats.org/officeDocument/2006/relationships/hyperlink" Target="http://www.google.ca/url?sa=i&amp;rct=j&amp;q=&amp;esrc=s&amp;frm=1&amp;source=images&amp;cd=&amp;cad=rja&amp;docid=v4WnHH_AhFziBM&amp;tbnid=mJXVewTpJflt_M:&amp;ved=0CAUQjRw&amp;url=http://www.chinacartimes.com/2011/01/10/nissan-china-sales-top-1-million-units-in-2010-shows-35-raise/nissan-logo/&amp;ei=Xe8LUZioCOKmiQKG0IHwDA&amp;bvm=bv.41867550,d.cGE&amp;psig=AFQjCNEMi-mVwAscYjE7mg_LXB1Ci2OwMw&amp;ust=1359823065452678" TargetMode="External"/><Relationship Id="rId1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r>
              <a:rPr lang="en-GB" dirty="0"/>
              <a:t>Catechism</a:t>
            </a:r>
            <a:br>
              <a:rPr lang="en-GB" dirty="0"/>
            </a:br>
            <a:r>
              <a:rPr lang="en-GB" dirty="0"/>
              <a:t>The Workshop of Faith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458200" cy="17526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Lesson 18</a:t>
            </a:r>
          </a:p>
          <a:p>
            <a:r>
              <a:rPr lang="en-GB" dirty="0"/>
              <a:t>The Church: Marks (Finding the Right One)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Distinctions - Rev. 3:1-13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True church</a:t>
            </a:r>
            <a:r>
              <a:rPr lang="en-US" dirty="0"/>
              <a:t> - </a:t>
            </a:r>
            <a:r>
              <a:rPr lang="en-US" dirty="0">
                <a:solidFill>
                  <a:srgbClr val="FF6600"/>
                </a:solidFill>
              </a:rPr>
              <a:t>false church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(The </a:t>
            </a:r>
            <a:r>
              <a:rPr lang="en-US" dirty="0">
                <a:solidFill>
                  <a:srgbClr val="00FF00"/>
                </a:solidFill>
              </a:rPr>
              <a:t>church of God</a:t>
            </a:r>
            <a:r>
              <a:rPr lang="en-US" dirty="0"/>
              <a:t> and the </a:t>
            </a:r>
            <a:r>
              <a:rPr lang="en-US" dirty="0">
                <a:solidFill>
                  <a:srgbClr val="FF6600"/>
                </a:solidFill>
              </a:rPr>
              <a:t>synagogue of Satan</a:t>
            </a:r>
            <a:r>
              <a:rPr lang="en-US" dirty="0"/>
              <a:t>)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3366FF"/>
                </a:solidFill>
              </a:rPr>
              <a:t>More pure</a:t>
            </a:r>
            <a:r>
              <a:rPr lang="en-US" dirty="0"/>
              <a:t> - </a:t>
            </a:r>
            <a:r>
              <a:rPr lang="en-US" dirty="0">
                <a:solidFill>
                  <a:srgbClr val="FFFF00"/>
                </a:solidFill>
              </a:rPr>
              <a:t>less pure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Churches of God that are </a:t>
            </a:r>
            <a:r>
              <a:rPr lang="en-US" i="1" dirty="0"/>
              <a:t>more </a:t>
            </a:r>
            <a:r>
              <a:rPr lang="en-US" dirty="0"/>
              <a:t>or </a:t>
            </a:r>
            <a:r>
              <a:rPr lang="en-US" i="1" dirty="0"/>
              <a:t>less </a:t>
            </a:r>
            <a:r>
              <a:rPr lang="en-US" dirty="0"/>
              <a:t>faithful in doctrine and life (compare </a:t>
            </a:r>
            <a:r>
              <a:rPr lang="en-US" dirty="0">
                <a:solidFill>
                  <a:srgbClr val="3366FF"/>
                </a:solidFill>
              </a:rPr>
              <a:t>Philadelphia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Sardis</a:t>
            </a:r>
            <a:r>
              <a:rPr lang="en-US" dirty="0"/>
              <a:t> )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685800" y="4114800"/>
            <a:ext cx="3200400" cy="2514600"/>
          </a:xfrm>
          <a:prstGeom prst="ellipse">
            <a:avLst/>
          </a:prstGeom>
          <a:solidFill>
            <a:srgbClr val="FF6600"/>
          </a:solidFill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</a:rPr>
              <a:t>False churches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648200" y="4038600"/>
            <a:ext cx="3657600" cy="25908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6600FF"/>
              </a:gs>
            </a:gsLst>
            <a:lin ang="2700000" scaled="1"/>
          </a:gradFill>
          <a:ln w="152400">
            <a:solidFill>
              <a:srgbClr val="66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</a:rPr>
              <a:t>True churches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8286" y="1700808"/>
            <a:ext cx="792088" cy="0"/>
          </a:xfrm>
          <a:prstGeom prst="line">
            <a:avLst/>
          </a:prstGeom>
          <a:noFill/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015716" y="1700808"/>
            <a:ext cx="864096" cy="0"/>
          </a:xfrm>
          <a:prstGeom prst="line">
            <a:avLst/>
          </a:prstGeom>
          <a:noFill/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1107719" y="2204864"/>
            <a:ext cx="2304256" cy="0"/>
          </a:xfrm>
          <a:prstGeom prst="line">
            <a:avLst/>
          </a:prstGeom>
          <a:noFill/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427984" y="2276872"/>
            <a:ext cx="2736304" cy="0"/>
          </a:xfrm>
          <a:prstGeom prst="line">
            <a:avLst/>
          </a:prstGeom>
          <a:noFill/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28286" y="2780928"/>
            <a:ext cx="792088" cy="0"/>
          </a:xfrm>
          <a:prstGeom prst="line">
            <a:avLst/>
          </a:prstGeom>
          <a:noFill/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835696" y="2780928"/>
            <a:ext cx="792088" cy="0"/>
          </a:xfrm>
          <a:prstGeom prst="line">
            <a:avLst/>
          </a:prstGeom>
          <a:noFill/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4067944" y="3212976"/>
            <a:ext cx="2052228" cy="0"/>
          </a:xfrm>
          <a:prstGeom prst="line">
            <a:avLst/>
          </a:prstGeom>
          <a:noFill/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431540" y="3645024"/>
            <a:ext cx="1116124" cy="0"/>
          </a:xfrm>
          <a:prstGeom prst="line">
            <a:avLst/>
          </a:prstGeom>
          <a:noFill/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982410" y="3645024"/>
            <a:ext cx="1908212" cy="0"/>
          </a:xfrm>
          <a:prstGeom prst="line">
            <a:avLst/>
          </a:prstGeom>
          <a:noFill/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5508104" y="3667880"/>
            <a:ext cx="936104" cy="0"/>
          </a:xfrm>
          <a:prstGeom prst="line">
            <a:avLst/>
          </a:prstGeom>
          <a:noFill/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712489-5E9D-4560-A0D6-AAC0FCD6196B}"/>
              </a:ext>
            </a:extLst>
          </p:cNvPr>
          <p:cNvCxnSpPr/>
          <p:nvPr/>
        </p:nvCxnSpPr>
        <p:spPr bwMode="auto">
          <a:xfrm>
            <a:off x="7452320" y="3212976"/>
            <a:ext cx="1296144" cy="0"/>
          </a:xfrm>
          <a:prstGeom prst="line">
            <a:avLst/>
          </a:prstGeom>
          <a:noFill/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2265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Distinctions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True church</a:t>
            </a:r>
            <a:r>
              <a:rPr lang="en-US" dirty="0"/>
              <a:t> - </a:t>
            </a:r>
            <a:r>
              <a:rPr lang="en-US" dirty="0">
                <a:solidFill>
                  <a:srgbClr val="FF6600"/>
                </a:solidFill>
              </a:rPr>
              <a:t>false church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(The </a:t>
            </a:r>
            <a:r>
              <a:rPr lang="en-US" dirty="0">
                <a:solidFill>
                  <a:srgbClr val="00FF00"/>
                </a:solidFill>
              </a:rPr>
              <a:t>church of God</a:t>
            </a:r>
            <a:r>
              <a:rPr lang="en-US" dirty="0"/>
              <a:t> and the </a:t>
            </a:r>
            <a:r>
              <a:rPr lang="en-US" dirty="0">
                <a:solidFill>
                  <a:srgbClr val="FF6600"/>
                </a:solidFill>
              </a:rPr>
              <a:t>synagogue of Satan</a:t>
            </a:r>
            <a:r>
              <a:rPr lang="en-US" dirty="0"/>
              <a:t>)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3366FF"/>
                </a:solidFill>
              </a:rPr>
              <a:t>More pure</a:t>
            </a:r>
            <a:r>
              <a:rPr lang="en-US" dirty="0"/>
              <a:t> - </a:t>
            </a:r>
            <a:r>
              <a:rPr lang="en-US" dirty="0">
                <a:solidFill>
                  <a:srgbClr val="FFFF00"/>
                </a:solidFill>
              </a:rPr>
              <a:t>less pure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Churches of God that are </a:t>
            </a:r>
            <a:r>
              <a:rPr lang="en-US" i="1" dirty="0"/>
              <a:t>more </a:t>
            </a:r>
            <a:r>
              <a:rPr lang="en-US" dirty="0"/>
              <a:t>or </a:t>
            </a:r>
            <a:r>
              <a:rPr lang="en-US" i="1" dirty="0"/>
              <a:t>less </a:t>
            </a:r>
            <a:r>
              <a:rPr lang="en-US" dirty="0"/>
              <a:t>faithful in doctrine and life (compare </a:t>
            </a:r>
            <a:r>
              <a:rPr lang="en-US" dirty="0">
                <a:solidFill>
                  <a:srgbClr val="FFFF00"/>
                </a:solidFill>
              </a:rPr>
              <a:t>Sardis</a:t>
            </a:r>
            <a:r>
              <a:rPr lang="en-US" dirty="0"/>
              <a:t> and </a:t>
            </a:r>
            <a:r>
              <a:rPr lang="en-US" dirty="0">
                <a:solidFill>
                  <a:srgbClr val="3366FF"/>
                </a:solidFill>
              </a:rPr>
              <a:t>Philadelphia</a:t>
            </a:r>
            <a:r>
              <a:rPr lang="en-US" dirty="0"/>
              <a:t>)</a:t>
            </a:r>
          </a:p>
        </p:txBody>
      </p:sp>
      <p:grpSp>
        <p:nvGrpSpPr>
          <p:cNvPr id="650244" name="Group 4"/>
          <p:cNvGrpSpPr>
            <a:grpSpLocks/>
          </p:cNvGrpSpPr>
          <p:nvPr/>
        </p:nvGrpSpPr>
        <p:grpSpPr bwMode="auto">
          <a:xfrm>
            <a:off x="457200" y="4191000"/>
            <a:ext cx="8229600" cy="533400"/>
            <a:chOff x="288" y="2640"/>
            <a:chExt cx="5184" cy="336"/>
          </a:xfrm>
        </p:grpSpPr>
        <p:sp>
          <p:nvSpPr>
            <p:cNvPr id="10255" name="Rectangle 5"/>
            <p:cNvSpPr>
              <a:spLocks noChangeArrowheads="1"/>
            </p:cNvSpPr>
            <p:nvPr/>
          </p:nvSpPr>
          <p:spPr bwMode="auto">
            <a:xfrm>
              <a:off x="288" y="2640"/>
              <a:ext cx="2544" cy="33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solidFill>
                    <a:schemeClr val="bg1"/>
                  </a:solidFill>
                </a:rPr>
                <a:t>false church</a:t>
              </a:r>
            </a:p>
          </p:txBody>
        </p:sp>
        <p:sp>
          <p:nvSpPr>
            <p:cNvPr id="10256" name="Rectangle 6"/>
            <p:cNvSpPr>
              <a:spLocks noChangeArrowheads="1"/>
            </p:cNvSpPr>
            <p:nvPr/>
          </p:nvSpPr>
          <p:spPr bwMode="auto">
            <a:xfrm>
              <a:off x="2832" y="2640"/>
              <a:ext cx="2640" cy="33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solidFill>
                    <a:schemeClr val="bg1"/>
                  </a:solidFill>
                </a:rPr>
                <a:t>true church</a:t>
              </a:r>
            </a:p>
          </p:txBody>
        </p:sp>
        <p:sp>
          <p:nvSpPr>
            <p:cNvPr id="10257" name="Line 7"/>
            <p:cNvSpPr>
              <a:spLocks noChangeShapeType="1"/>
            </p:cNvSpPr>
            <p:nvPr/>
          </p:nvSpPr>
          <p:spPr bwMode="auto">
            <a:xfrm>
              <a:off x="288" y="2976"/>
              <a:ext cx="2544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650249" name="Group 9"/>
          <p:cNvGrpSpPr>
            <a:grpSpLocks/>
          </p:cNvGrpSpPr>
          <p:nvPr/>
        </p:nvGrpSpPr>
        <p:grpSpPr bwMode="auto">
          <a:xfrm>
            <a:off x="457200" y="5791200"/>
            <a:ext cx="8229600" cy="533400"/>
            <a:chOff x="288" y="3648"/>
            <a:chExt cx="5184" cy="336"/>
          </a:xfrm>
        </p:grpSpPr>
        <p:sp>
          <p:nvSpPr>
            <p:cNvPr id="10251" name="Rectangle 10"/>
            <p:cNvSpPr>
              <a:spLocks noChangeArrowheads="1"/>
            </p:cNvSpPr>
            <p:nvPr/>
          </p:nvSpPr>
          <p:spPr bwMode="auto">
            <a:xfrm>
              <a:off x="288" y="3648"/>
              <a:ext cx="3504" cy="33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solidFill>
                    <a:schemeClr val="bg1"/>
                  </a:solidFill>
                </a:rPr>
                <a:t>false church</a:t>
              </a:r>
            </a:p>
          </p:txBody>
        </p:sp>
        <p:sp>
          <p:nvSpPr>
            <p:cNvPr id="10252" name="Rectangle 11"/>
            <p:cNvSpPr>
              <a:spLocks noChangeArrowheads="1"/>
            </p:cNvSpPr>
            <p:nvPr/>
          </p:nvSpPr>
          <p:spPr bwMode="auto">
            <a:xfrm>
              <a:off x="3792" y="3648"/>
              <a:ext cx="1680" cy="33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solidFill>
                    <a:schemeClr val="bg1"/>
                  </a:solidFill>
                </a:rPr>
                <a:t>true church</a:t>
              </a:r>
            </a:p>
          </p:txBody>
        </p:sp>
        <p:sp>
          <p:nvSpPr>
            <p:cNvPr id="10254" name="Line 13"/>
            <p:cNvSpPr>
              <a:spLocks noChangeShapeType="1"/>
            </p:cNvSpPr>
            <p:nvPr/>
          </p:nvSpPr>
          <p:spPr bwMode="auto">
            <a:xfrm>
              <a:off x="288" y="3984"/>
              <a:ext cx="3504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650254" name="Group 14"/>
          <p:cNvGrpSpPr>
            <a:grpSpLocks/>
          </p:cNvGrpSpPr>
          <p:nvPr/>
        </p:nvGrpSpPr>
        <p:grpSpPr bwMode="auto">
          <a:xfrm>
            <a:off x="457200" y="4953000"/>
            <a:ext cx="8229600" cy="533400"/>
            <a:chOff x="288" y="3120"/>
            <a:chExt cx="5184" cy="336"/>
          </a:xfrm>
        </p:grpSpPr>
        <p:sp>
          <p:nvSpPr>
            <p:cNvPr id="10247" name="Rectangle 15"/>
            <p:cNvSpPr>
              <a:spLocks noChangeArrowheads="1"/>
            </p:cNvSpPr>
            <p:nvPr/>
          </p:nvSpPr>
          <p:spPr bwMode="auto">
            <a:xfrm>
              <a:off x="288" y="3120"/>
              <a:ext cx="1728" cy="33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solidFill>
                    <a:schemeClr val="bg1"/>
                  </a:solidFill>
                </a:rPr>
                <a:t>false church</a:t>
              </a:r>
            </a:p>
          </p:txBody>
        </p:sp>
        <p:sp>
          <p:nvSpPr>
            <p:cNvPr id="10248" name="Rectangle 16"/>
            <p:cNvSpPr>
              <a:spLocks noChangeArrowheads="1"/>
            </p:cNvSpPr>
            <p:nvPr/>
          </p:nvSpPr>
          <p:spPr bwMode="auto">
            <a:xfrm>
              <a:off x="2016" y="3120"/>
              <a:ext cx="3456" cy="33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solidFill>
                    <a:schemeClr val="bg1"/>
                  </a:solidFill>
                </a:rPr>
                <a:t>true church</a:t>
              </a:r>
            </a:p>
          </p:txBody>
        </p:sp>
        <p:sp>
          <p:nvSpPr>
            <p:cNvPr id="10249" name="Line 17"/>
            <p:cNvSpPr>
              <a:spLocks noChangeShapeType="1"/>
            </p:cNvSpPr>
            <p:nvPr/>
          </p:nvSpPr>
          <p:spPr bwMode="auto">
            <a:xfrm>
              <a:off x="288" y="3456"/>
              <a:ext cx="1728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250" name="Line 18"/>
            <p:cNvSpPr>
              <a:spLocks noChangeShapeType="1"/>
            </p:cNvSpPr>
            <p:nvPr/>
          </p:nvSpPr>
          <p:spPr bwMode="auto">
            <a:xfrm>
              <a:off x="2016" y="3430"/>
              <a:ext cx="3456" cy="0"/>
            </a:xfrm>
            <a:prstGeom prst="line">
              <a:avLst/>
            </a:prstGeom>
            <a:noFill/>
            <a:ln w="1905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495800" y="4677698"/>
            <a:ext cx="4191000" cy="0"/>
          </a:xfrm>
          <a:prstGeom prst="line">
            <a:avLst/>
          </a:prstGeom>
          <a:noFill/>
          <a:ln w="1905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6019800" y="6260694"/>
            <a:ext cx="2667000" cy="17204"/>
          </a:xfrm>
          <a:prstGeom prst="line">
            <a:avLst/>
          </a:prstGeom>
          <a:noFill/>
          <a:ln w="1905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Churches are different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Churches are to be identified by: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	Doctrine (preaching)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	Worship (sacraments)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	Government (discipline)</a:t>
            </a:r>
          </a:p>
          <a:p>
            <a:pPr>
              <a:buFontTx/>
              <a:buNone/>
            </a:pPr>
            <a:endParaRPr lang="en-US" dirty="0">
              <a:solidFill>
                <a:srgbClr val="66FF33"/>
              </a:solidFill>
            </a:endParaRPr>
          </a:p>
          <a:p>
            <a:pPr>
              <a:buFontTx/>
              <a:buNone/>
            </a:pPr>
            <a:r>
              <a:rPr lang="en-US" dirty="0"/>
              <a:t>Only if a church </a:t>
            </a:r>
            <a:r>
              <a:rPr lang="en-US" dirty="0">
                <a:solidFill>
                  <a:srgbClr val="66FF33"/>
                </a:solidFill>
              </a:rPr>
              <a:t>seeks to be Scriptural with respect to </a:t>
            </a:r>
            <a:r>
              <a:rPr lang="en-US" i="1" u="sng" dirty="0">
                <a:solidFill>
                  <a:srgbClr val="66FF33"/>
                </a:solidFill>
              </a:rPr>
              <a:t>all three</a:t>
            </a:r>
            <a:r>
              <a:rPr lang="en-US" dirty="0">
                <a:solidFill>
                  <a:srgbClr val="66FF33"/>
                </a:solidFill>
              </a:rPr>
              <a:t>, is it a real, a proper church. </a:t>
            </a:r>
          </a:p>
          <a:p>
            <a:pPr>
              <a:buFontTx/>
              <a:buNone/>
            </a:pPr>
            <a:r>
              <a:rPr lang="en-US" dirty="0"/>
              <a:t>It is in such a church </a:t>
            </a:r>
            <a:r>
              <a:rPr lang="en-US" dirty="0">
                <a:solidFill>
                  <a:srgbClr val="66FF33"/>
                </a:solidFill>
              </a:rPr>
              <a:t>that God wants His children to be.</a:t>
            </a:r>
          </a:p>
        </p:txBody>
      </p:sp>
      <p:sp>
        <p:nvSpPr>
          <p:cNvPr id="2" name="Rectangle: Rounded Corners 1"/>
          <p:cNvSpPr/>
          <p:nvPr/>
        </p:nvSpPr>
        <p:spPr bwMode="auto">
          <a:xfrm>
            <a:off x="2411760" y="3786572"/>
            <a:ext cx="1656184" cy="504056"/>
          </a:xfrm>
          <a:prstGeom prst="round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128" y="1472133"/>
            <a:ext cx="2929483" cy="990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282" y="2853934"/>
            <a:ext cx="2846462" cy="1747370"/>
          </a:xfrm>
          <a:prstGeom prst="rect">
            <a:avLst/>
          </a:prstGeom>
        </p:spPr>
      </p:pic>
      <p:pic>
        <p:nvPicPr>
          <p:cNvPr id="2" name="Picture 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4394" y="5170467"/>
            <a:ext cx="2754377" cy="918126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343400" cy="5638800"/>
          </a:xfrm>
        </p:spPr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Doctrine?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Worship?</a:t>
            </a:r>
          </a:p>
          <a:p>
            <a:pPr>
              <a:buFontTx/>
              <a:buNone/>
            </a:pPr>
            <a:r>
              <a:rPr lang="en-US" dirty="0"/>
              <a:t>	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Government?</a:t>
            </a:r>
          </a:p>
          <a:p>
            <a:pPr>
              <a:buFontTx/>
              <a:buNone/>
            </a:pPr>
            <a:r>
              <a:rPr lang="en-US" dirty="0"/>
              <a:t>	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2293" name="AutoShape 5">
            <a:hlinkClick r:id="rId7" highlightClick="1"/>
          </p:cNvPr>
          <p:cNvSpPr>
            <a:spLocks noChangeArrowheads="1"/>
          </p:cNvSpPr>
          <p:nvPr/>
        </p:nvSpPr>
        <p:spPr bwMode="auto">
          <a:xfrm>
            <a:off x="3929951" y="1344060"/>
            <a:ext cx="3137123" cy="1246394"/>
          </a:xfrm>
          <a:prstGeom prst="actionButtonBlank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2295" name="AutoShape 7">
            <a:hlinkClick r:id="rId8" highlightClick="1"/>
          </p:cNvPr>
          <p:cNvSpPr>
            <a:spLocks noChangeArrowheads="1"/>
          </p:cNvSpPr>
          <p:nvPr/>
        </p:nvSpPr>
        <p:spPr bwMode="auto">
          <a:xfrm>
            <a:off x="4004415" y="2791515"/>
            <a:ext cx="2988196" cy="1872208"/>
          </a:xfrm>
          <a:prstGeom prst="actionButtonBlank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297" name="AutoShape 11"/>
          <p:cNvSpPr>
            <a:spLocks noChangeArrowheads="1"/>
          </p:cNvSpPr>
          <p:nvPr/>
        </p:nvSpPr>
        <p:spPr bwMode="auto">
          <a:xfrm>
            <a:off x="4041423" y="5085184"/>
            <a:ext cx="2880321" cy="1152128"/>
          </a:xfrm>
          <a:prstGeom prst="actionButtonBlank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a church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Adolescence is the period in your life where you make choices that effect the rest of your life.</a:t>
            </a:r>
          </a:p>
          <a:p>
            <a:pPr>
              <a:buFontTx/>
              <a:buNone/>
            </a:pPr>
            <a:r>
              <a:rPr lang="en-US" dirty="0"/>
              <a:t>The three main ones are: faith, career, and being single/spouse.</a:t>
            </a:r>
          </a:p>
          <a:p>
            <a:pPr>
              <a:buFontTx/>
              <a:buNone/>
            </a:pPr>
            <a:r>
              <a:rPr lang="en-US" dirty="0"/>
              <a:t>	For a spouse, you should listen to </a:t>
            </a:r>
            <a:br>
              <a:rPr lang="en-US" dirty="0"/>
            </a:br>
            <a:r>
              <a:rPr lang="en-US" dirty="0"/>
              <a:t>the wisdom of parents.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dirty="0"/>
              <a:t>	For a career, you should listen to </a:t>
            </a:r>
            <a:br>
              <a:rPr lang="en-US" dirty="0"/>
            </a:br>
            <a:r>
              <a:rPr lang="en-US" dirty="0"/>
              <a:t>the wisdom of your educators.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dirty="0"/>
              <a:t>	For faith, you should listen to the </a:t>
            </a:r>
            <a:br>
              <a:rPr lang="en-US" dirty="0"/>
            </a:br>
            <a:r>
              <a:rPr lang="en-US" dirty="0"/>
              <a:t>wisdom of your elders (includes minister).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2050" name="Picture 2" descr="http://apscms.net/staffpages/cscarpenter/files/2008/08/parent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75462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-ghgUF20LyXg/UHbVZhaxmgI/AAAAAAAABDU/8yOPX91oE78/s1600/professions-professor-0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84006"/>
            <a:ext cx="1212727" cy="12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obhran.com/images/pastor-3.gif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46" y="5185371"/>
            <a:ext cx="899592" cy="153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a church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37815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No church is perfect. So it’s not hard to find fault with any church, including our own.</a:t>
            </a:r>
          </a:p>
          <a:p>
            <a:pPr>
              <a:buFontTx/>
              <a:buNone/>
            </a:pPr>
            <a:r>
              <a:rPr lang="en-US" dirty="0"/>
              <a:t>The standard for judging a church is </a:t>
            </a:r>
            <a:r>
              <a:rPr lang="en-US" u="sng" dirty="0">
                <a:solidFill>
                  <a:srgbClr val="66FF33"/>
                </a:solidFill>
              </a:rPr>
              <a:t>God’s Word</a:t>
            </a:r>
            <a:r>
              <a:rPr lang="en-US" dirty="0">
                <a:solidFill>
                  <a:srgbClr val="66FF33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	</a:t>
            </a:r>
            <a:r>
              <a:rPr lang="en-US" dirty="0"/>
              <a:t>Not</a:t>
            </a:r>
            <a:r>
              <a:rPr lang="en-US" dirty="0">
                <a:solidFill>
                  <a:srgbClr val="66FF33"/>
                </a:solidFill>
              </a:rPr>
              <a:t> you. </a:t>
            </a:r>
            <a:r>
              <a:rPr lang="en-US" dirty="0"/>
              <a:t>(I like..., I don’t like...)</a:t>
            </a:r>
            <a:endParaRPr lang="en-US" dirty="0">
              <a:solidFill>
                <a:srgbClr val="66FF33"/>
              </a:solidFill>
            </a:endParaRPr>
          </a:p>
          <a:p>
            <a:pPr>
              <a:buFontTx/>
              <a:buNone/>
            </a:pPr>
            <a:r>
              <a:rPr lang="en-US" dirty="0"/>
              <a:t>The points to look at are: </a:t>
            </a:r>
          </a:p>
          <a:p>
            <a:pPr>
              <a:buFontTx/>
              <a:buNone/>
            </a:pPr>
            <a:r>
              <a:rPr lang="en-US">
                <a:solidFill>
                  <a:srgbClr val="66FF33"/>
                </a:solidFill>
              </a:rPr>
              <a:t>				doctrine</a:t>
            </a:r>
            <a:r>
              <a:rPr lang="en-US" dirty="0">
                <a:solidFill>
                  <a:srgbClr val="66FF33"/>
                </a:solidFill>
              </a:rPr>
              <a:t>, worship, government.</a:t>
            </a:r>
          </a:p>
          <a:p>
            <a:pPr>
              <a:buFontTx/>
              <a:buNone/>
            </a:pPr>
            <a:r>
              <a:rPr lang="en-US" dirty="0"/>
              <a:t>And remember, </a:t>
            </a:r>
            <a:r>
              <a:rPr lang="en-US" dirty="0">
                <a:solidFill>
                  <a:srgbClr val="66FF33"/>
                </a:solidFill>
              </a:rPr>
              <a:t>God has already put you in a church. No one should ever walk away from the church God has put them in, unless they have a very good reason to do so and are convinced they are obeying God’s will.</a:t>
            </a:r>
          </a:p>
          <a:p>
            <a:pPr>
              <a:buFontTx/>
              <a:buNone/>
            </a:pPr>
            <a:endParaRPr lang="en-US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133:1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19200"/>
            <a:ext cx="8604448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good it is when brothers are united,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with one another’s company delighted,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and live in pleasant harmony.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It’s like the precious oil on Aaron’s head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when down his beard and priestly robe it spread,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that he might God’s anointed be.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864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Aspects to the Church</a:t>
            </a:r>
          </a:p>
        </p:txBody>
      </p:sp>
      <p:sp>
        <p:nvSpPr>
          <p:cNvPr id="630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With respect to the Church we distinguish these aspects: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GB" dirty="0"/>
              <a:t>	</a:t>
            </a:r>
            <a:r>
              <a:rPr lang="en-GB" i="1" u="sng" dirty="0"/>
              <a:t>The attributes of the Church</a:t>
            </a:r>
            <a:r>
              <a:rPr lang="en-GB" i="1" dirty="0"/>
              <a:t>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GB" dirty="0"/>
              <a:t>		Attributes describe what the church is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GB" dirty="0"/>
              <a:t>	</a:t>
            </a:r>
            <a:r>
              <a:rPr lang="en-GB" i="1" u="sng" dirty="0"/>
              <a:t>The ministries of the Church</a:t>
            </a:r>
            <a:r>
              <a:rPr lang="en-GB" i="1" dirty="0"/>
              <a:t> 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		Ministries describe what the church does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dirty="0"/>
              <a:t>	</a:t>
            </a:r>
            <a:r>
              <a:rPr lang="en-GB" i="1" u="sng" dirty="0"/>
              <a:t>The marks of the Church</a:t>
            </a:r>
            <a:r>
              <a:rPr lang="en-GB" i="1" dirty="0"/>
              <a:t> </a:t>
            </a:r>
          </a:p>
          <a:p>
            <a:pPr>
              <a:buFontTx/>
              <a:buNone/>
            </a:pPr>
            <a:r>
              <a:rPr lang="en-GB" dirty="0"/>
              <a:t>		Marks describe whether the church measures</a:t>
            </a:r>
            <a:br>
              <a:rPr lang="en-GB" dirty="0"/>
            </a:br>
            <a:r>
              <a:rPr lang="en-GB" dirty="0"/>
              <a:t>	 	up to the standard.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179512" y="4293096"/>
            <a:ext cx="8540677" cy="1839753"/>
          </a:xfrm>
          <a:prstGeom prst="roundRect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224F9C45-579C-FD57-405F-BB95C53E4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16363"/>
            <a:ext cx="4932040" cy="2420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 you tell if a church is good?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88024" y="1117643"/>
            <a:ext cx="3168353" cy="2382916"/>
            <a:chOff x="4788024" y="1117643"/>
            <a:chExt cx="3168353" cy="2382916"/>
          </a:xfrm>
        </p:grpSpPr>
        <p:pic>
          <p:nvPicPr>
            <p:cNvPr id="1028" name="Picture 4" descr="http://www.regio548.nl/foto/large/kerkdienst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129244"/>
              <a:ext cx="3168353" cy="237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197947" y="1117643"/>
              <a:ext cx="17584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Worship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1458" y="1129243"/>
            <a:ext cx="3715907" cy="2376021"/>
            <a:chOff x="521458" y="1129243"/>
            <a:chExt cx="3715907" cy="237602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430" y="1129243"/>
              <a:ext cx="3653935" cy="2376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21458" y="1129245"/>
              <a:ext cx="1888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Doctrine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06493" y="5813429"/>
            <a:ext cx="2531014" cy="523220"/>
          </a:xfrm>
          <a:prstGeom prst="rect">
            <a:avLst/>
          </a:prstGeom>
          <a:solidFill>
            <a:srgbClr val="FFFFFF">
              <a:alpha val="25098"/>
            </a:srgbClr>
          </a:solidFill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18424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 you tell if a church is good?</a:t>
            </a:r>
          </a:p>
        </p:txBody>
      </p:sp>
      <p:pic>
        <p:nvPicPr>
          <p:cNvPr id="2058" name="Picture 10" descr="http://www.bible.ca/bib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686800" cy="532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3 marks of the Church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At bottom there is </a:t>
            </a:r>
            <a:r>
              <a:rPr lang="en-US" dirty="0">
                <a:solidFill>
                  <a:srgbClr val="66FF33"/>
                </a:solidFill>
              </a:rPr>
              <a:t>only one mark: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	The Church is faithful to her God and His Word.</a:t>
            </a:r>
          </a:p>
          <a:p>
            <a:pPr>
              <a:buFontTx/>
              <a:buNone/>
            </a:pPr>
            <a:endParaRPr lang="en-US" dirty="0">
              <a:solidFill>
                <a:srgbClr val="66FF33"/>
              </a:solidFill>
            </a:endParaRPr>
          </a:p>
          <a:p>
            <a:pPr>
              <a:buFontTx/>
              <a:buNone/>
            </a:pPr>
            <a:r>
              <a:rPr lang="en-US" dirty="0"/>
              <a:t>This becomes evident on three points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	</a:t>
            </a:r>
            <a:r>
              <a:rPr lang="en-US" u="sng" dirty="0">
                <a:solidFill>
                  <a:srgbClr val="66FF33"/>
                </a:solidFill>
              </a:rPr>
              <a:t>Doctrine</a:t>
            </a:r>
            <a:r>
              <a:rPr lang="en-US" dirty="0">
                <a:solidFill>
                  <a:srgbClr val="66FF33"/>
                </a:solidFill>
              </a:rPr>
              <a:t>: </a:t>
            </a:r>
            <a:r>
              <a:rPr lang="en-US" dirty="0"/>
              <a:t>Pure and faithful in </a:t>
            </a:r>
            <a:r>
              <a:rPr lang="en-US" dirty="0">
                <a:solidFill>
                  <a:srgbClr val="66FF33"/>
                </a:solidFill>
              </a:rPr>
              <a:t>preaching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		</a:t>
            </a:r>
            <a:r>
              <a:rPr lang="en-US" dirty="0"/>
              <a:t>Relates to </a:t>
            </a:r>
            <a:r>
              <a:rPr lang="en-US" dirty="0">
                <a:solidFill>
                  <a:srgbClr val="66FF33"/>
                </a:solidFill>
              </a:rPr>
              <a:t>Confessions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	</a:t>
            </a:r>
            <a:r>
              <a:rPr lang="en-US" u="sng" dirty="0">
                <a:solidFill>
                  <a:srgbClr val="66FF33"/>
                </a:solidFill>
              </a:rPr>
              <a:t>Worship</a:t>
            </a:r>
            <a:r>
              <a:rPr lang="en-US" dirty="0">
                <a:solidFill>
                  <a:srgbClr val="66FF33"/>
                </a:solidFill>
              </a:rPr>
              <a:t>: </a:t>
            </a:r>
            <a:r>
              <a:rPr lang="en-US" dirty="0"/>
              <a:t>Pure and faithful in </a:t>
            </a:r>
            <a:r>
              <a:rPr lang="en-US" dirty="0">
                <a:solidFill>
                  <a:srgbClr val="66FF33"/>
                </a:solidFill>
              </a:rPr>
              <a:t>sacraments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		</a:t>
            </a:r>
            <a:r>
              <a:rPr lang="en-US" dirty="0"/>
              <a:t>Relates to </a:t>
            </a:r>
            <a:r>
              <a:rPr lang="en-US" i="1" dirty="0">
                <a:solidFill>
                  <a:srgbClr val="66FF33"/>
                </a:solidFill>
              </a:rPr>
              <a:t>Book of Praise</a:t>
            </a:r>
            <a:r>
              <a:rPr lang="en-US" dirty="0">
                <a:solidFill>
                  <a:srgbClr val="66FF33"/>
                </a:solidFill>
              </a:rPr>
              <a:t> matters</a:t>
            </a:r>
            <a:endParaRPr lang="en-US" i="1" dirty="0">
              <a:solidFill>
                <a:srgbClr val="66FF33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	</a:t>
            </a:r>
            <a:r>
              <a:rPr lang="en-US" u="sng" dirty="0">
                <a:solidFill>
                  <a:srgbClr val="66FF33"/>
                </a:solidFill>
              </a:rPr>
              <a:t>Government</a:t>
            </a:r>
            <a:r>
              <a:rPr lang="en-US" dirty="0">
                <a:solidFill>
                  <a:srgbClr val="66FF33"/>
                </a:solidFill>
              </a:rPr>
              <a:t>: </a:t>
            </a:r>
            <a:r>
              <a:rPr lang="en-US" dirty="0"/>
              <a:t>Pure and faithful in </a:t>
            </a:r>
            <a:r>
              <a:rPr lang="en-US" dirty="0">
                <a:solidFill>
                  <a:srgbClr val="66FF33"/>
                </a:solidFill>
              </a:rPr>
              <a:t>discipline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		</a:t>
            </a:r>
            <a:r>
              <a:rPr lang="en-US" dirty="0"/>
              <a:t>Relates to </a:t>
            </a:r>
            <a:r>
              <a:rPr lang="en-US" dirty="0">
                <a:solidFill>
                  <a:srgbClr val="66FF33"/>
                </a:solidFill>
              </a:rPr>
              <a:t>the Church Order</a:t>
            </a:r>
          </a:p>
        </p:txBody>
      </p:sp>
    </p:spTree>
    <p:extLst>
      <p:ext uri="{BB962C8B-B14F-4D97-AF65-F5344CB8AC3E}">
        <p14:creationId xmlns:p14="http://schemas.microsoft.com/office/powerpoint/2010/main" val="2719656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Church - in short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Four attributes</a:t>
            </a:r>
          </a:p>
          <a:p>
            <a:pPr>
              <a:buFontTx/>
              <a:buNone/>
            </a:pPr>
            <a:r>
              <a:rPr lang="en-US" dirty="0"/>
              <a:t>	One, holy, catholic, and apostolic.</a:t>
            </a:r>
          </a:p>
          <a:p>
            <a:pPr>
              <a:buFontTx/>
              <a:buNone/>
            </a:pPr>
            <a:r>
              <a:rPr lang="en-US" dirty="0"/>
              <a:t>Four ministries</a:t>
            </a:r>
          </a:p>
          <a:p>
            <a:pPr>
              <a:buFontTx/>
              <a:buNone/>
            </a:pPr>
            <a:r>
              <a:rPr lang="en-US" dirty="0"/>
              <a:t>	Proclamation, fellowship, worship, service.</a:t>
            </a:r>
          </a:p>
          <a:p>
            <a:pPr>
              <a:buFontTx/>
              <a:buNone/>
            </a:pPr>
            <a:r>
              <a:rPr lang="en-US" dirty="0"/>
              <a:t>Three marks</a:t>
            </a:r>
          </a:p>
          <a:p>
            <a:pPr>
              <a:buFontTx/>
              <a:buNone/>
            </a:pPr>
            <a:r>
              <a:rPr lang="en-US" dirty="0"/>
              <a:t>	Pure in doctrine, in worship, in government.</a:t>
            </a: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8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churches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CA" dirty="0"/>
          </a:p>
          <a:p>
            <a:pPr>
              <a:buFontTx/>
              <a:buNone/>
            </a:pPr>
            <a:endParaRPr lang="en-CA" dirty="0"/>
          </a:p>
          <a:p>
            <a:pPr>
              <a:buFontTx/>
              <a:buNone/>
            </a:pPr>
            <a:endParaRPr lang="en-CA" dirty="0"/>
          </a:p>
          <a:p>
            <a:pPr>
              <a:buFontTx/>
              <a:buNone/>
            </a:pPr>
            <a:endParaRPr lang="en-CA" dirty="0"/>
          </a:p>
          <a:p>
            <a:pPr>
              <a:buFontTx/>
              <a:buNone/>
            </a:pPr>
            <a:endParaRPr lang="en-CA" dirty="0"/>
          </a:p>
          <a:p>
            <a:pPr>
              <a:buFontTx/>
              <a:buNone/>
            </a:pPr>
            <a:endParaRPr lang="en-CA" dirty="0"/>
          </a:p>
          <a:p>
            <a:pPr>
              <a:buFontTx/>
              <a:buNone/>
            </a:pPr>
            <a:endParaRPr lang="en-CA" dirty="0"/>
          </a:p>
          <a:p>
            <a:pPr>
              <a:buFontTx/>
              <a:buNone/>
            </a:pPr>
            <a:endParaRPr lang="nl-NL" dirty="0"/>
          </a:p>
          <a:p>
            <a:pPr algn="ctr">
              <a:buFontTx/>
              <a:buNone/>
            </a:pPr>
            <a:r>
              <a:rPr lang="nl-NL" dirty="0"/>
              <a:t>We read BC article 28-29.</a:t>
            </a:r>
          </a:p>
        </p:txBody>
      </p:sp>
      <p:sp>
        <p:nvSpPr>
          <p:cNvPr id="2" name="AutoShape 4" descr="data:image/jpeg;base64,/9j/4AAQSkZJRgABAQAAAQABAAD/2wCEAAkGBhQSEBUUEBIRFBUVERoVFRUWFRgVFxcVFBgVFBUUFBUXHCceFxkjHBUVHzAiIycpLS4wFh4xNTAqNSYsLCkBCQoKDgwOGg8PGiwlHiUqKywsLCwpKSwsLi4qNSksLCowLCwtLCwpLCkqLywpKiksLCwsLCkpLCwsLCkpLCkpKf/AABEIATMApAMBIgACEQEDEQH/xAAcAAABBQEBAQAAAAAAAAAAAAAAAwQFBgcBAgj/xABVEAACAQIDAwgDCwcIBwgDAAABAhEAAwQSIQUxQQYHEyJRYXGRFIGxIzI0NUJScnShs9IWM1SywdHhFRdDU2JzkvAYJVWDk6PTJGOCoqTD4vFElML/xAAaAQEAAwEBAQAAAAAAAAAAAAAAAQIDBAUG/8QALxEAAgIBAgQDBwQDAAAAAAAAAAECEQMhMQQSE0EyYYEFIlGRweHwcaGx0RQVYv/aAAwDAQACEQMRAD8A3GiiigCoHlLy3wmAgYm7DkSttFNy4R25FBIX+0YHfTflzy1t7PshnkvcLC2ognqKWZyD8kdUT2uvbXy5yi5UXsXea5cY9ZpgH9u81NEG64jn/wAOD1MLfjte5ZT7Fdqb/wCkLZ/Rf+ev4a+eKKEn0P8A6Qtn9F/56/ho/wBIWz+i/wDqF/DXzxRQH0P/AKQtn9F/9Qv4aeDnsP8As3Ef4j/06+bK2PkVtPp8FbJMsg6NvFNBPiuU+uhBcP562/2biPNv+nR/PY3+zcT5t/06h7GJVwSjqwBg5WDQRvBjcaUpoCTbnsaDGzcRMaSWie/3OoBeebavHBYb/hYkU8oqRQ1/nn2p+g4f/h4in+yeerFDN6Zs8sNMnQB1I35s3S6H5MRHGkq7QUWXZPPTgbr5L3TYZt03lUoPpPbZgg73y1fLd0MAykEESCDIIO4gjeKxbGYBLq5bihhwO4jhKsNVPeKkeb3bgwF30O6Ys3GLWXO4FiAyRuUhiDoADmmJDTFA1qiuA12oJCiiigCvDtXo0heagMB5/dps2NySctvDW1A4A3WuPc9ZC2v8IrIq0nnvYnaN3si159GNP89tZtVgFFFFAFFFFAFXXmz2jF25h2Ol1JXWOsu8DvKkn/wVTbRGYZt3Gpi1dtIQyXMjDcyllYeBUSKgGn7B5OphQwRmbNAJOmizGg46nWpWs+XZGOIBD4kgiQRiTqDx9/U1yZ2dirdwteuXMmWCly50hJ3hlMnLFAWeiuZqM1AdormajNQHahuV2Fz4Vo3qykHcRmPRsR4K7H1VMZqYbeJ9GuRvy6T2yIoDXOS+1DiMHh7zb7uHt3G+k6Kx+0mpcVUOba5/qrB/Vbf6tW5DUA9UUUUBxqZ4k08amGKoD5056z/26542/ulrN6unOXi2uYvEFyTlxZQT81VED1bqi+S/J70rOAGLLrAKrpuJJbTeR51Ygr9FaHi+be3ae2l67lNwsCQQwXLliTlEzmA4DvjWme0uRVm1dKC475dCdFg8VIgwR3E9mhBAElIoq2/kva7bnmv4aPyYtdtzzX8NAVKirb+TFrtuea/hqTu83VtQGN3Q2DekkDcC2QDL1jAnTWNY3SBM8htp9Lg0BPWt+5nwX3v/AJSB6qsGaojkLyVW1evJ0vVz5NSOs1s9Z1ETADCfpDsq14jZCoYJJMCYI0PEbuB0qAReajNT/wDk9P7XmP3UegJ/a+z91AMM1Gan3oC/2vs/dXsbNWJk744fuoCOzUy2y3uD+A/WFWrE8mlRC3SKYEwCJ9lVHbDe4v4D2igNE5tm/wBV4P6snsq52jVK5t/izCfVk9lXSzUAVooooDy1MMWafvUfi6A+Y+c3AtaxeID5ZfFG4IM9V1BWdN8b6nOZ7ZVm9ZxBvW1ci4kTwlWppzz/AA1/pJ90tSHMy8WMT/eJ+q1XWrKvRGgJyVwvDD2vZ+2vQ5K4X9Htef8AGubCb0jEvbzQtsS8b94AUTunt7jVsubDsFYAZT84OxPkSR9lYqc5XypbnPGcpW0VNuTGFH/49v7f315bk5hBvsWh46ftpNcYVxNyyzAm3vjiNCD3SCKcDZd+6Wu2sUthQuRsyKw+dJLGB74Crxm5Q5q1NuHlHI/edCB5P4P+qs+f8a4OTeE4WbPn/GmxuP6KMUNpI1k3OiRlwocvc6Q2wlpFlnJcGIGu/drSuAw9y9aN4YsXEs3YuIcObFxXUZTbdSQy6ODBHBahTleqOuWPDTqX58hxhuTmHDqUsJmBkQDw9dWYbEQ7rQ8/41CYHGhbmusqRqY7OPCpfF8oVsqBEkmN/wBpIqc+VY3GNayuvTc5ccXK/I9nYqf1Q8/40j/J1r+rH21I2NpB7Yfd2jvBgimVnEdZT/aHtpiyLJG1+hMk4uj1+T4/qR5/xoPJ8f1I8/41FcoeUl43/R8O4twJd9J1AMAncACNRrr3atdh8qb9u+tq+5uK5ygt75W3DXeRJA17fO1sUSl3ZtsSDbAI8azHar+4t6vaK1bH3ZdvAfqisj2g/uber2ipfYhdzTubf4swn1ZPZV0s1S+bf4swn1ZPZV0s1QuLUUUUB5eo/F1INTDFUB8yc6GPN3F3y0dTFG2IBGltAomSZPfp4CpnmheLGI0/pE/VaofnS2Z0GLvjNmz4k3ZiI6VQ+XeZiYn2VLc0ZPQ4iI/OJ+q1ax8RnPwl22QzWcT0yxDHK4MwUMTu1kRIjsqz4rlakHorDsfklyFXuJiT6vZVba0mXW9dR+IFtmX5XECJIy8e2a8LaSYOLYd5tOo3neTAHDjx8J818PxUHJY5qm2+/f0PJ6HFxcunNU3eu+onhrDdM91z1rhlju366d3Crdyewtu7YuW7yW7qG6MyOodTAQjMrCDqs+I7qrNu0kyLj3O3MjLG7dm7dfLWlVvG2SyvcQlYlcwnUe+Cq0wJIkd0iZrs4fBLHi5ZO2dfCwligozds9YW7cweyreXA3Lt5cfeNlPR3foC1++UxJtoucIEOmWJzAAgGaf7KCjA4lyMUbly5nv3MRYbDNcusEWbdth1UACqAJ3byZNM22q/DG3+/wBxc/sH7d1eL+Ie5A6e7dEkwyMgHYTmgMfV2+vVQdnY5aDzYdsPfAIEZCdeMFd3f+6lTsq45nEWUVWYBBnJcMWOUPEAdWNxOpI4SYu4HBBVirDUEGCD3EUpe2u5j/teJEEGDbLAkQ0qVAgTI17PCc+K4WOam91s12K4skoO18i04TDpbPRHQiAEymTO7LwYRvI3caYm5Gs8f21w7RZ10v3WDDcVZND3n2d9JsBFWw4ljjyomc3KVsidtbNL3OltwSQMw8IAInuA8qMLhLj3lu34GSMo03jdu79ZOulSBtJ89wY+a7SewaQPM+qudAn9a/hkYduk+XnVqZNocvdkk937KyzGP1D4r+sK01BCndurKsQ/V9a/rCpkqoiLuzXObf4swn1ZPZV0s1S+bf4swn1ZPZV0s1kaC1FFFAeXqPxdSD0wxdAfOnPR8Nf6SfdLSvNIT0V+D/SJ7GqG5ycWbmKxBYk5cY6CTOiAKAO4RuqU5q2izf1/pE9jVrj8RlPwlvxnKG1ZvImI6RLbsUN7LKI8BgG1BiCJI3cac3Nq2beNGGvk2xcE2b0BrdwyBlOoKNqBB4kdoln+TWa4mIzM0P0qI8NbV4gMF7dAfEDsFJ38PeXGHGXHNy6FyoXEpaH/AHS6Zd511PWPbW3LkexgsuJaElhNrBr92w1tkuWoOplXRpy3EYbwY7iN1WHZGxziJOZUAYLMZjJ7pHaPOs92C84q/cZne5dhnuXPfGNAqgQAgHCOA4Cr/sLCh7Ny5mcMjmIYrqqKwOh7arPniku9olSjLWOwtjdjW7TBbmJCkyQOjOoUwTo3eKa3MDbys1q8LmQAuMpUgElZ1OuoPkamMfsQ3ALlq4EuwYYrmHXKs0iROqjy8Za4nZLWsNce7cFy5kEkKFEBtABwjMayjlfTTfjuuX1q7ratfj2o3cFe2lb/AGIrCWBcbKDHEmOAp/8AyCp0FyT9CfY1V7+UTbMxOkaGTVh2TiWuWwUJ39btnv8AVWftPi/8DhlxDVpuiOFxrPleNutLHmD2aAsLcBI/sx6vfGmt/EZFLNoFBJ3bhTfHbWNq6oaSxEH/APme/wDhTHal/wBwub9UbgBw7604bL1+HhxCVKSIyJQyyxp3QlZ5RPcJ6LDXHj5stHZOVTFe22xcEThn17GBPrAGh7jSnJHGqLV0ghFCo+kDXrTJ47gKgsTtmDKan5x3eoVTh83UlNT0Ua9bKzvli4Le9+1aFmsY1blvMJ1B0J1BEgggd4rK7r6f+Jf1hWgbCvk4ca/O+VG9jwAms3L7vpL+sK1n2Lw7m2c2/wAWYT6snsq52apnNv8AFmE+rJ7KudmsTUWooooDy9MMXT96j8XQHzZzuYFLWMuhAQGvC4dZ61xAzHzJpXmwaLN/Qe/X2NXvno+Gv4p90tJc2RPRXoj367/Bq2xeJGWXwmv7FvWnsIDcthlEMpYKQZPA8DvmkdpYK2w/OW/DOv76q1uFaWVboiMraLwIaYO4gaRqJHGu9LZ/RLUgHdeudsiYUTx+zsrpuSeh58sEZ96Pd3DIj9U5jxykHTvI3VPcntoKLdy2GRXNwMA7ABlIUMJPcCO6RVetgSStsgTIBbQDgJ4x2129aZhAgfRH7TSac9TTEljXLuaBY2koUBrlqeMOse2mW3tr2zYdRcQs4hQCGO8a5Qdwqp37ltiS+EtLppF5onMzGQFHzu+AqjcKbG3bzEgFQTogYwO7MRJrmWC5czOp5qjSHuGyZwLrwCIloVZ0iez11OYXC2kmLqjTTLcjiJnKd0TVYLL8hAT4ZvOaWfFKzScDaEbgLzgd0hUhuO8a12Sk+TkatHF07lzp0ycxGDsglukQAGZLgk66HtndpTDF57lhsqjrIYEa6jdJ41H3IIMWLdok+/FxtNQYCkAbpHr4U4wgBUgvMeJ3+NRKTnFJ7Itjh05N3dlVF5gMvWid2u/w864bp7DV1vYq0SScOhkz1bjII0gBVECAIniTOm6uJiEmRhF3z+caPIrEd0VydI7OqhnsVgtgBs0wTEniSRoKztX1X6a/rCtPN0wYUKNdJmO6Y1rKrT9ZPpr+sKnIqoY3dm882/xZhPqyeyrnZql82/xZhPqyeyrpZrA2FqKKKA8tTDF1INTDFUB85c9Pw1/FPulprzb/AJu9qB119hp3z1fDX+kn3S1Hc35HR3p+evsNbYfGjHN4GT+M28Fdl00MSaTXlTG7IPUK2HkrhkOEsHIhJsgzlBnXfOWpsYRPmJ/gH4a82fGy52td33OiEIqK91fIxDZW3+mYqCpIE6eWo9dTWycEcRiDae81tEsNddlXM2jIgVVg/OkmDu3ayLTzkoFw9mAB7vGgj+juabhVc5v3P8oXMmXN6EYzSRPS298a16OLK54OY5ZRj1aonxzdJE+kYrhpktSJE6jLpULym2J6D0LLce6Lt02ity2gYNka4rKVjSEYEEHeN0Voykx1WWdJYpIOnAAiKpPOuxFrB7p9N3gR/QX/ACqIzla1NZwik9OxVdpbWe0mYqNSAAe+fkjfuq17M5FYhrQfFXGtllBFq3bBZcxAh3JC5tdVHZvNUnplXFYI3iOj/lCzm4D33VJJ4BspPcDW13MCWAa0+R1ZpiQjHN1wyHf1hII100MMZvmk1LQzwxTjqZhyv5P38AvSkpds5spfJkZWJhQ4k6HQBgdSYgSJS2ZiVNxBGjEAmSYBj1VdeX5ZNmYw4m5ZI9EuBYtNb67QtuC1xhJuG3A3zFZng7zMECmCYAJ3AmIJrXh25OmzPiEopNI0dVw8fmx/ib99HR2CJ6PSYnM/GY+V3HyqFwSEIekYMzLl7FRiGOYMGOYA5RO7Rt4g0th8SUUIVVxINzWQSYJy6jdEA+J3GK9J8PHscaz/ABGW0QFdgrHLw17RMd9ZLh366fTX9YVpWNdQ5BZtFA7JOUSxEmJ3xJiYrL8M3XT6a+0V5nEKpV+p28O7Tf6H0Nzb/FmE+rJ7KudmqZzb/FmE+rJ7KudmuQ6haiiigONTDFU/amGKoD5056vhj/ST7paieQh9zu/TX2Gpbnq+Gv8AST7paiOQp6l3d75d/ga3w+NGGbwM1vkzy8tW7KWrtu9mtqVBtoHDKJaYmRCjXwmeyX/nLwswUxO+NbIGoiRv39ZdO8dtZthmcOHtFs67mAmJBU6EEbiRT4bUxv8AX3vAJbH/ALfcKyn7PxOTl8fP7GUeIklX0+5McsOV9vGC2llbgVHzlmABJylQAATpDHf3VWsNjr+Gum/YsrcQ2jZuK+YKQWVx7onvGBC+e7UEc6KD1tDxEa/wpbDY+5b0sXLib9FgzmChjBBkwqid41iJM9ccEYY+SOxn1Xz8zJE86GMgTgMNGgHXeBuAA0/zpUftrlDicabaXrFmwlm6bhVSxYvlNsZp97AY6R2Usdp4w7rt71oneOKa7zpurmIx2JYEX8Q5DCCrBACNOAUcQu7sqscNP7/Y0lnbX2+5A8otlm9ZKhgGkETukcD51YuTvOVtLDYcLicOuJRVCpfLvbeEJ0a7lKvERMToZJqNcWxvJNObGMvppZFxdAs9Gk5QSwUsUkgFmIkmJMRV8mNSdlMeVxVEVy25Q7Q2nlt3FSxYz5xaQsQTJBd2OrkHN2Dumn+FuuhRoBCEGDxCxoTwmlMUcRcAN92IWYLKqgZjJjKo3n/OtN2RB75yfCpxw5NiuSbnoy52eUmHyZujxGXt6OVmYjMGg6mN/GunlVhonLfg6g9HofA5u+qtgNp3rYC2WuBewIhGupMlSTOnHhTp9o4pgQWaCCCCq6gxPyZ+SvkK0eXJe5zLhcVdz1idodLcZ0swDuzamAIE8J0rMMG3uifTX2itDYtBzXANO391ZvgW90t/TX2iubNuj0OHSSaXkfSHNv8AFmE+rJ7KudmqZzb/ABZhPqyeyrnZrlOoWooooDjUwxVP2phiqA+dOer4a/0k+6WoXkQ0Jc+kvsNTPPV8Nf6SfdLUFyOPudz6Q9hrbF40Y5vAzQtmoWZQbiLbFtS4JMjMmbMFBESzGWPBQOGk6iYYrbAv2GOZMoV5Zvc2z55bry3W07O7WM5KrLSq3Gi3ZzBcoEFOrLF1O8E7uAr2LIsjpyL4FwL0aDJmtyIDAG7CgcYA1JrzMj96/N/z+fwejji+Wq7L+CO29lW46hw6q9oLrJUtafOImVkorR3zxNSXIzE71QdZ7gWd2kCJPACSagdr45bmZ/dJ6S0CXABJW3fWTlYzu8xSnJV4xK3CWCjMjRvyujIT3wHkd4r1eDXNirzZzLHfFV5fQ1bCIHUlS7gGC+ZVE79FIn7Z8Kq3K7EDoWVzmQqHRvAxI7CCCD6+Bp3gtmugt9W/dym4+ZcpRnYIqFGAPuYCSZgyeG6qjytQgWULF+hVi5mVLOxYgcCFGUT25uFdSxK7/O52Twrll+j+ojyf2giXgQo0UwTwMgSPUTWkYLFCQjFjcyglQcoXNEBiQdesvZEgTWQ2JuMABl4yN/AftrTTfxBUthhmFy4bjHo1uMhcDNZYFSQA2YgneMsbordRTij5v/IWN8r/ALFtq44BCyNmWcrq2uUsDAbgwIDcOB9ea2srXBbtiCz5Qx1AkwDVv5VdIMOwuk9JdW2rLCjKLZdmchQILsw0OvvuGWqNZxBVgQIht/HTsqmWFwqO7tfnqWhxClLXtTZdUdNm4Bbj5nu3MSVfI8kjK5DFWjIoyAcdTv10VwuIQnPdLZRMKrDMzEAqB81RMlvACdag9sbFJwa4vE3QS4y2EBViZKzmPhJIG7LrqYq1YXAW2RJVZPVGm89USP8AEs8dRvr5fiuBlgcZOm3adbXGvjXxPb6q4taWq197/rba/gUnaFxekbqySJPZJAJrNdnH3W39NfaK0rbzAYhwsKIWAO9FrM9mH3a1/eJ7RXqQd4cb8l/COOMHCc4vs/7Ppfm3+LMJ9WT2Vc7NUzm3+LMJ9WT2Vc7NVNRaiiigONTDFU/amGKoD5z56vhr/ST7par/ACSIyXJ+cPYasHPV8NfxT7parnJYjI8/OHsNa4/EjLL4TSNinG2rQbD+iOtxV1Z4ZVYBlR5ZeFzdrHbGWnF0Y1wQ+HwOqhSZaSD1IkOfm+rKeyqvhdgNdUOBZUH3udlUsJIzAamJDCSACQYmDSn5Hni2F/xf/Gplixt26/PUrHNlSpX+eg42js27ZsoXt2bdsXMirbbN1iHaT1m3ZXG8ROg1JpvszaN1HC2xbOdlWHBjMTlBkEEbxO/dTfE7L6CCVTXQMsESPkmNQdxgx3U3ZproglFe6ZdScZ86epd1xWN0C28GwJADB2AY9gzlTpBnThx0mD27tW9It3UtKSqv1OtIOo62YjhrHZ5wDYRN7KpkQdBqOylLYj3gA9VX5pd2az4rLJU5MkdlG6byC0bSsZ/OaW4ALEuRqAACdNdKs6bQxts21NnCoblzo1zF9GyNdhsrEjqqeH2Gao9wKffme7fXhgG3ID3sJ3xO/wAB5DsqOaS2ZxPFjnrKNl2xl7HMv5rBgESGDzplzHKGYawDvEadlVjZ2z2vtlRhmCF9SdwKjgDrLDu3k7qjzhl+UF9QHjXplUjUAjv1pcnuyY44Q8Kom8fsHGBev0ZVFaAbwOVQsmFLaaKB6hwGk1YxmOC9QYYKVUEi46qcwgSGK5xu1WVM6E6xRuiTgi+QrgsL81R4Acd9Z549eurrW3qdGLI8N8ml/T0J/bGAvW2LYg28zk6qwM5QNwGoABXfr9tZxsw+72v71PaKtyIANAB6gKp+zD7va/vF9orKapJI0xO7bPpvm3+LMJ9WT2Vc7NUvm3+LMJ9WT2VdLNYG4tRRRQHGphiqftTDFUB8589Xw1/FPulqr8nWAR57R+2rPz0/Dn8U+6WqnsP3reI/bWkPEZz8JrOymtCxauXiCowtoIhOQO5TMFNw6LMETwknTSZXEbVZLJfEYPD9GXUKtuVdVZmd2JLESDkgQB1iNBpVbwuEs38HYm+9u4LaBdFNpii9HlzTIcNmGojh31H4PaRvu9rMlp1YC9cZwVRFDFm/tAZewe+mqPcvHZDrlXkW1KHMjX7RtmCOq9rFMB3wAP4bqrfSk91WDlfatJhrfQXLtwHEWxnuKqZjbtYnMyBTIA6RNCBGYdtVXN8410Y37pz5F7w56UcNTXZJ3nKKbrePyQB315LD5Rk1pZnQ5FwDcJ76DePEx3Cm/SeqjPSxQvnoz+um3TDgCa7mPHSlihc3R20dIeFN+kHDWg3O3SosUL5+01V9mfn7X94vtFT/AEvYKr+zfz9v6a1lk7G+Jbn07zb/ABZhPqyeyrnZql82/wAWYT6snsq6WawNhaiiigONTDFU/amGKoD5y56fh1zxt/dLVP2R70+P76uHPT8OueNv7papmzB1Trx/fV47lJbFn2BjLSC4LuMxmG94bZw7XIJJPSFlt6TAWCY8G3CYtbRsNlA2xtZCd5e7dCjXi5ACiB36ned1UzpRwoLdprRpMopUSm2MUHu9TE38QoURcvly4JHWUdJqBP8AnjTPpAO80hmrvS9nnUrQq9RwWJ3mBXBcA3U3z9pr211SkKDmnfvEaxx8PtqbIoV6Q0T2maWxmKsG6DatXEtZFBttdzsXCw7Z40BbWPZMBiHpYocm76q8557TSHSDxrpuHwpYoXzHuFeRcHAT40hnFHSUsULtdPaB3CoXZ359PpipMvUZs/8APp9MVnM0gfTvNv8AFmE+rJ7KulmqXzb/ABZhPqyeyrpZrI1FqKKKA41MMVT9qYYqgPnHnp+HXPG390KpOA97/nvq7c9Pw+542/uxVJwCTA7TVluVexs3N5sCxcw1lVw9i5duW+kd7iKx11PWYGFEgAD261KXcPhVYq2EwoKkgjobehBgj3tVvkXi7uFFi4hLBbYBX5yEQQOztHeBVrHI5sVce5h8VaNtpeXk3EcmclxZ79/2Hj5jzObai9beh5PWc24w1ab0KHzkYPDi3auWbVu2/S5G6NQgZSjN1guhIKiD3ml+bDZdi5buPdsJdudN0aZ1DwoRG6qtIBJcye4U05T7Gd1CtcHVvESBmUwHWV3SDvBqc5tNlth2VjclPSczGMqjqIIMkxwr1PZ8upG35/sbY8rliUvOv3Ld+TFv/Z1r/wDWX8NVrl7sGwuDvH0a3Zu27fSIy21tsIMwYAlTBBB9oFaj/KtvcuIthTwkEjuUzpP/ANRVN5xNnDEK6qzgNhwgYCUBLOZJiWOu6R+7sjLmtSjWjNpJRpqV6oynm9wNm9jgt9FuItlnysJUsGtquYHRh1yYPdWu2NjYVmj0LDHQmBYt8AT82s85OckXw18XOkF3qFSgU25BKk9YMfm9nGr3YZntFLqLmObKoZ1EASLl0g71AbKNJkmBpN8UE8XNWpWc6yctja5gcFcm2cHhoOjEWkUgnsYAEN4GRWQ7J2cr4+3YckocX0TawSi3Cp1EQSBEjtrYsds5UsKbKgyMoPXBZuLkSIOh4QZrMsNyfa3ihd6USLxeMpmSxMZs3fvrHio8mLm2dM24VrLm5FtaNcxGzdn2bbO+DwSoikk+j22gDUnRST7ai9ibS2Zi7r27OAw0Islmw1pQ0mIURPbvAqHxu2Jt9HdZfdIUKxAzSRIA47/tpbZmJm8Us22traVlPueRCWKe87fenh518X/sJqDbv6H2M/ZsIOnRn3LrA27G0L9uwoW2CrKo3LnRWKjukmBwmOFVXAfn0+mKtnOBZIxtxiZJyA/8NaqeB/Pr9IV9Lgn1MMJ/FJ/NHzGWPLklFdmz6d5t/izCfVk9lXSzVL5t/izCfVk9lXSzVyotRRRQHGphiqftTDFUB8489Hw+5/u/uxVN2Osmewe3T99XHnp+H3P9390KpOz9oi2DKZp/tZYj1VYg1Dkrtd2trZFjpCqnKVdVJQdobQQO/Xs7ZhsU5MHA35Bj3pOvcQuviKylOVQAjoTBGUjpDqDvB01B7Kf2+cFx8m+Y1k4q7IO6R2eqvPnwGGcnJrfzZ5k/ZmDJJylHfzZb9sbSNwhcgQKTIJlsw0giBljXSp3kXymOHW4htLctucxlspDRHEEGQF7IjjWWNy0B32J1nW6x8zl1paxy8CiBh9Jn86fw12YcccUVGOiOzDhjihyRWhurbXzKpGCIDaqVuTIgEHRd0MNT21C7Y5RhkKrby6wxz5jodwGUDeN8+riMuXnNI3WboHYMXdAAG4ADQDurjc5QO/C79/uze3LXR1ZVVk9GN3RfcDttkuAi2rDUMrGJU/2oMcOBqxDbGZQVwjFSCQRcBECQ2bq6euO6seXnGA3YUf8AGP4a9/znNECzcA7BirgX/CBFI5JRVJieCM3bRq20OVLW0A9EIbXILjlRIiTGSTEjsndI31nFy4c0z1s0z3zO6ou5zi5t9hm72vux/wDMO4eQ7KaNyzWZ9H/5p/DUTm5qnqWw41idx0LvgumuL0vo4ui1PWGUlCMpOWetxXcPYYml5R3LS5rmEugAxLSokxAMrpMisvHLlh7xLqazCYm4gntIWATpvrj8uHaQwvMD8lsTcYabtGkV4uT2Vw+Rax/d/wBntZPamfJu18l/Q75T45sRdu3HUKzEHKDIUKqhQDx0Ua6TJ0G6qvgfz6/SqRvcolYkmzv/AO8P7qjdnn3ZPpV6kIqEVFKkkl8jynbbbPp/m3+LMJ9WT2VdLNUvm3+LMJ9WT2VdLNSBaiiigONTDFU/amGKoD5x56Ph9z/d/dCs6rReelP9YXD2i1p3ZCAY8QfKs6qwCiiigCiiigCveg4Sfs+zfXLaEmBvqS2TYy9K7Ww5SzmRXXMuY3LaSV+VAc6eFAR2cfNHqJ/bXGXs3VM27xvLcV7FpYtFlKWgjZlIjUDXiIqKbCOFJKkDv0qAI0UUVICiiigCnOzvzqfSptTnZ491XxoD6g5t/izCfVk9lXSzVN5uVjZmD+q2z5qD+2rlZqoFqKKKA41MMVT9qZYoUBg/Pdsg9Ot0brlkLu+XYZmie0pdJH921ZFX1Tyn2LbxNo27oMSGBGhVl1DKe3h3gkcawvlryBbDXC1s+5sdM2kTwncfbVkQUqinL7OuDejeVePRH+Y3kaEiNFK+iP8AMbyNHoj/ADG8jQHMPdyuG7D9nGrps/DgjPbysrLGokEGCQR4gesVTfRH+Y3kac4K/fsmbXSLO8RIPiDoaEF0Gz+xVE9gP7arnKbEKsWlIJBl44di+PHypG9tzGMILvB+agU+agGov0R/mN5GgoRopb0R/mN5Gj0R/mN5GhIjRS3oj/MbyNdGCc/IbyoBCpbk1sx7+IVbYluHjuH2kedNrGyXZgpEEnQb2P0UGreqts5seSPotovdtZLrtPWYMwQe9kDRTvMSeGvACDRthYMWbNu0vvbdtUHgihR7KnrNReCWpW1VSRWiiigOGm19adUm60BAY2zUJi8LIIIBB3giQfVVsxFiai8Rg6Ao13kdhCZ9Fsg9oQL+rFJ/kXhP0dfN/wAVXB8DSfoVAVL8i8J+jr5v+Kj8i8J+jr5v+Krb6FR6FQFS/IvCfo6+b/io/IvCfo6+b/iq2+hUehUBUvyLwn6Ovm/4qPyLwn6Ovm/4qtvoVHoVAVL8i8J+jr5v+Kj8isJ+jr5v+Krb6FR6FQFS/IvCf1C/4n/FXRyKwnHDWz4y3tNWz0KvS4KgIbZmxLVn8zZtW535ECz4kDWp7B2K92cFUlhsLQDjCW6kEFI2bdOAKA7RRRQBXCK7RQCT26bvh6e1zLQEa2Erx6HUpkrnR0BGeh0eh1J9HR0dARnodHodSfR0dHQEZ6HR6HUn0dHR0BGeh0eh1J9HR0dARnoddGDqS6Ojo6AZJhacJZpYLXYoDirXqiigCiiigCiiigCiiigCiiigCiiigCiiigCiiigCiiigCiiigCiiigCiiigCiiigP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80" name="Picture 8" descr="http://pictures.dealer.com/m/mapletoyotatc/0385/477abac84046387200d8e90258e4150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46075"/>
            <a:ext cx="1380653" cy="11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autoemporium.ca/wp-content/uploads/2012/07/GMC_Logo09.jpe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88974"/>
            <a:ext cx="2016224" cy="10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ages.wikia.com/automobile/images/e/ea/Ford_log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609" y="1288974"/>
            <a:ext cx="1840299" cy="92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encrypted-tbn1.gstatic.com/images?q=tbn:ANd9GcTd9pgsBitCD7DHodmnSiBiyY3GxchR1Wt1bh3_mlBirJNmpvBq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59769"/>
            <a:ext cx="1579384" cy="13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goran.mobile9.com/download/media/511/dodgelogo_3ji37vqo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2" y="4378956"/>
            <a:ext cx="1717495" cy="152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logodesignlove.com/images/evolution/mercedes-benz-logo-design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03" y="2666541"/>
            <a:ext cx="1800200" cy="125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tesla logo&quot;">
            <a:extLst>
              <a:ext uri="{FF2B5EF4-FFF2-40B4-BE49-F238E27FC236}">
                <a16:creationId xmlns:a16="http://schemas.microsoft.com/office/drawing/2014/main" id="{28A8895D-A28B-4E30-8298-03E85A423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89" y="1253596"/>
            <a:ext cx="1179841" cy="117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kialogo&quot;">
            <a:extLst>
              <a:ext uri="{FF2B5EF4-FFF2-40B4-BE49-F238E27FC236}">
                <a16:creationId xmlns:a16="http://schemas.microsoft.com/office/drawing/2014/main" id="{A4EFDAC7-2BFB-464E-B798-CD11521C9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75" y="2759769"/>
            <a:ext cx="1784615" cy="13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yundai logo&quot;">
            <a:extLst>
              <a:ext uri="{FF2B5EF4-FFF2-40B4-BE49-F238E27FC236}">
                <a16:creationId xmlns:a16="http://schemas.microsoft.com/office/drawing/2014/main" id="{6F277B0D-D145-4F87-B3F4-126EFD341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816" y="2636912"/>
            <a:ext cx="209477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iat logo&quot;">
            <a:extLst>
              <a:ext uri="{FF2B5EF4-FFF2-40B4-BE49-F238E27FC236}">
                <a16:creationId xmlns:a16="http://schemas.microsoft.com/office/drawing/2014/main" id="{E87D28B8-AA87-4471-9618-191686E51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93391"/>
            <a:ext cx="1544219" cy="154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hevrolet logo&quot;">
            <a:extLst>
              <a:ext uri="{FF2B5EF4-FFF2-40B4-BE49-F238E27FC236}">
                <a16:creationId xmlns:a16="http://schemas.microsoft.com/office/drawing/2014/main" id="{34543270-FCA1-4485-9743-8686B1B65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978" y="4378956"/>
            <a:ext cx="2110868" cy="11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Distinctions - Rev. 3:1-13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True church</a:t>
            </a:r>
            <a:r>
              <a:rPr lang="en-US" dirty="0"/>
              <a:t> - </a:t>
            </a:r>
            <a:r>
              <a:rPr lang="en-US" dirty="0">
                <a:solidFill>
                  <a:srgbClr val="FF6600"/>
                </a:solidFill>
              </a:rPr>
              <a:t>false church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(The </a:t>
            </a:r>
            <a:r>
              <a:rPr lang="en-US" dirty="0">
                <a:solidFill>
                  <a:srgbClr val="00FF00"/>
                </a:solidFill>
              </a:rPr>
              <a:t>church of God</a:t>
            </a:r>
            <a:r>
              <a:rPr lang="en-US" dirty="0"/>
              <a:t> and the </a:t>
            </a:r>
            <a:r>
              <a:rPr lang="en-US" dirty="0">
                <a:solidFill>
                  <a:srgbClr val="FF6600"/>
                </a:solidFill>
              </a:rPr>
              <a:t>synagogue of Satan</a:t>
            </a:r>
            <a:r>
              <a:rPr lang="en-US" dirty="0"/>
              <a:t>)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685800" y="4114800"/>
            <a:ext cx="3200400" cy="2514600"/>
          </a:xfrm>
          <a:prstGeom prst="ellipse">
            <a:avLst/>
          </a:prstGeom>
          <a:solidFill>
            <a:srgbClr val="FF6600"/>
          </a:solidFill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</a:rPr>
              <a:t>False churches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648200" y="4038600"/>
            <a:ext cx="3657600" cy="2590800"/>
          </a:xfrm>
          <a:prstGeom prst="ellipse">
            <a:avLst/>
          </a:prstGeom>
          <a:solidFill>
            <a:srgbClr val="66FF33"/>
          </a:solidFill>
          <a:ln w="15240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</a:rPr>
              <a:t>True churches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6601</TotalTime>
  <Words>692</Words>
  <Application>Microsoft Office PowerPoint</Application>
  <PresentationFormat>On-screen Show (4:3)</PresentationFormat>
  <Paragraphs>125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Comic Sans MS</vt:lpstr>
      <vt:lpstr>Times New Roman</vt:lpstr>
      <vt:lpstr>1_Office Theme</vt:lpstr>
      <vt:lpstr>Catechism The Workshop of Faith </vt:lpstr>
      <vt:lpstr>Psalm 133:1</vt:lpstr>
      <vt:lpstr>Aspects to the Church</vt:lpstr>
      <vt:lpstr>How do you tell if a church is good?</vt:lpstr>
      <vt:lpstr>How do you tell if a church is good?</vt:lpstr>
      <vt:lpstr>The 3 marks of the Church</vt:lpstr>
      <vt:lpstr>The Church - in short</vt:lpstr>
      <vt:lpstr>Many churches</vt:lpstr>
      <vt:lpstr>Distinctions - Rev. 3:1-13</vt:lpstr>
      <vt:lpstr>Distinctions - Rev. 3:1-13</vt:lpstr>
      <vt:lpstr>Distinctions</vt:lpstr>
      <vt:lpstr>Churches are different</vt:lpstr>
      <vt:lpstr>Illustrations</vt:lpstr>
      <vt:lpstr>Choosing a church</vt:lpstr>
      <vt:lpstr>Choosing a church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191</cp:revision>
  <cp:lastPrinted>2013-02-05T17:53:28Z</cp:lastPrinted>
  <dcterms:created xsi:type="dcterms:W3CDTF">2008-08-14T09:20:46Z</dcterms:created>
  <dcterms:modified xsi:type="dcterms:W3CDTF">2024-02-21T05:56:32Z</dcterms:modified>
</cp:coreProperties>
</file>