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447" r:id="rId2"/>
    <p:sldId id="516" r:id="rId3"/>
    <p:sldId id="501" r:id="rId4"/>
    <p:sldId id="502" r:id="rId5"/>
    <p:sldId id="504" r:id="rId6"/>
    <p:sldId id="503" r:id="rId7"/>
    <p:sldId id="506" r:id="rId8"/>
    <p:sldId id="505" r:id="rId9"/>
    <p:sldId id="519" r:id="rId10"/>
    <p:sldId id="520" r:id="rId11"/>
  </p:sldIdLst>
  <p:sldSz cx="9144000" cy="6858000" type="screen4x3"/>
  <p:notesSz cx="9167813" cy="6950075"/>
  <p:defaultTextStyle>
    <a:defPPr>
      <a:defRPr lang="en-GB"/>
    </a:defPPr>
    <a:lvl1pPr algn="ctr" rtl="0" eaLnBrk="0" fontAlgn="base" hangingPunct="0">
      <a:spcBef>
        <a:spcPct val="0"/>
      </a:spcBef>
      <a:spcAft>
        <a:spcPct val="0"/>
      </a:spcAft>
      <a:defRPr sz="4400" kern="1200">
        <a:solidFill>
          <a:schemeClr val="tx2"/>
        </a:solidFill>
        <a:latin typeface="Times New Roman" pitchFamily="18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4400" kern="1200">
        <a:solidFill>
          <a:schemeClr val="tx2"/>
        </a:solidFill>
        <a:latin typeface="Times New Roman" pitchFamily="18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4400" kern="1200">
        <a:solidFill>
          <a:schemeClr val="tx2"/>
        </a:solidFill>
        <a:latin typeface="Times New Roman" pitchFamily="18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4400" kern="1200">
        <a:solidFill>
          <a:schemeClr val="tx2"/>
        </a:solidFill>
        <a:latin typeface="Times New Roman" pitchFamily="18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4400" kern="1200">
        <a:solidFill>
          <a:schemeClr val="tx2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4400" kern="1200">
        <a:solidFill>
          <a:schemeClr val="tx2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4400" kern="1200">
        <a:solidFill>
          <a:schemeClr val="tx2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4400" kern="1200">
        <a:solidFill>
          <a:schemeClr val="tx2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4400" kern="1200">
        <a:solidFill>
          <a:schemeClr val="tx2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89">
          <p15:clr>
            <a:srgbClr val="A4A3A4"/>
          </p15:clr>
        </p15:guide>
        <p15:guide id="2" pos="288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33"/>
    <a:srgbClr val="3399FF"/>
    <a:srgbClr val="FF0000"/>
    <a:srgbClr val="0066CC"/>
    <a:srgbClr val="0000FF"/>
    <a:srgbClr val="FF6600"/>
    <a:srgbClr val="FF9900"/>
    <a:srgbClr val="66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71" autoAdjust="0"/>
    <p:restoredTop sz="94660"/>
  </p:normalViewPr>
  <p:slideViewPr>
    <p:cSldViewPr>
      <p:cViewPr varScale="1">
        <p:scale>
          <a:sx n="108" d="100"/>
          <a:sy n="108" d="100"/>
        </p:scale>
        <p:origin x="1722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650" y="-84"/>
      </p:cViewPr>
      <p:guideLst>
        <p:guide orient="horz" pos="2189"/>
        <p:guide pos="288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4008039" cy="3730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37256" y="0"/>
            <a:ext cx="3905429" cy="3730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05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6611898"/>
            <a:ext cx="4008039" cy="32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05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37256" y="6611898"/>
            <a:ext cx="3905429" cy="32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7E1647E6-31AB-436F-845D-72E4E03CEC1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36269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4008039" cy="3730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37256" y="0"/>
            <a:ext cx="3905429" cy="3730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32100" y="533400"/>
            <a:ext cx="3484563" cy="26130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57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3404" y="3305949"/>
            <a:ext cx="6675877" cy="31470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57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6611898"/>
            <a:ext cx="4008039" cy="32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7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37256" y="6611898"/>
            <a:ext cx="3905429" cy="32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44B6CD60-BDB4-454F-8209-E0E8F262EA7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31483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28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28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28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28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28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4400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fld id="{7904630C-0686-4A7F-B3F1-EC40AFDE9440}" type="slidenum">
              <a:rPr lang="en-GB" sz="1200" smtClean="0">
                <a:solidFill>
                  <a:schemeClr val="tx1"/>
                </a:solidFill>
              </a:rPr>
              <a:pPr/>
              <a:t>1</a:t>
            </a:fld>
            <a:endParaRPr lang="en-GB" sz="1200">
              <a:solidFill>
                <a:schemeClr val="tx1"/>
              </a:solidFill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67B01B-791F-45B8-A40E-EAB9F6A66C34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02419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4B6CD60-BDB4-454F-8209-E0E8F262EA7B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81238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CA">
              <a:latin typeface="Times New Roman" pitchFamily="18" charset="0"/>
            </a:endParaRPr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4400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fld id="{00DF1D71-89E9-47F4-A451-2BD9C41113FB}" type="slidenum">
              <a:rPr lang="en-GB" sz="1200" smtClean="0">
                <a:solidFill>
                  <a:schemeClr val="tx1"/>
                </a:solidFill>
              </a:rPr>
              <a:pPr/>
              <a:t>3</a:t>
            </a:fld>
            <a:endParaRPr lang="en-GB" sz="120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CA">
              <a:latin typeface="Times New Roman" pitchFamily="18" charset="0"/>
            </a:endParaRPr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4400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fld id="{D377541F-EAF8-45EC-8C24-5DF06936D41B}" type="slidenum">
              <a:rPr lang="en-GB" sz="1200" smtClean="0">
                <a:solidFill>
                  <a:schemeClr val="tx1"/>
                </a:solidFill>
              </a:rPr>
              <a:pPr/>
              <a:t>4</a:t>
            </a:fld>
            <a:endParaRPr lang="en-GB" sz="120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CA">
              <a:latin typeface="Times New Roman" pitchFamily="18" charset="0"/>
            </a:endParaRPr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4400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fld id="{1FF688EF-2FEA-45EB-8338-5B70FE0C753E}" type="slidenum">
              <a:rPr lang="en-GB" sz="1200" smtClean="0">
                <a:solidFill>
                  <a:schemeClr val="tx1"/>
                </a:solidFill>
              </a:rPr>
              <a:pPr/>
              <a:t>5</a:t>
            </a:fld>
            <a:endParaRPr lang="en-GB" sz="120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CA">
              <a:latin typeface="Times New Roman" pitchFamily="18" charset="0"/>
            </a:endParaRPr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4400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fld id="{911F9D42-1F42-4196-A5C0-E8E22A875EC4}" type="slidenum">
              <a:rPr lang="en-GB" sz="1200" smtClean="0">
                <a:solidFill>
                  <a:schemeClr val="tx1"/>
                </a:solidFill>
              </a:rPr>
              <a:pPr/>
              <a:t>6</a:t>
            </a:fld>
            <a:endParaRPr lang="en-GB" sz="120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CA">
              <a:latin typeface="Times New Roman" pitchFamily="18" charset="0"/>
            </a:endParaRP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4400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fld id="{FCBE43EE-759B-4DD0-AB4B-6B74D30A1783}" type="slidenum">
              <a:rPr lang="en-GB" sz="1200" smtClean="0">
                <a:solidFill>
                  <a:schemeClr val="tx1"/>
                </a:solidFill>
              </a:rPr>
              <a:pPr/>
              <a:t>7</a:t>
            </a:fld>
            <a:endParaRPr lang="en-GB" sz="120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CA">
              <a:latin typeface="Times New Roman" pitchFamily="18" charset="0"/>
            </a:endParaRPr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4400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fld id="{672D9D62-17E6-41B6-B37A-A61174171D64}" type="slidenum">
              <a:rPr lang="en-GB" sz="1200" smtClean="0">
                <a:solidFill>
                  <a:schemeClr val="tx1"/>
                </a:solidFill>
              </a:rPr>
              <a:pPr/>
              <a:t>8</a:t>
            </a:fld>
            <a:endParaRPr lang="en-GB" sz="120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CA">
              <a:latin typeface="Times New Roman" pitchFamily="18" charset="0"/>
            </a:endParaRP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4400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fld id="{0923292E-3D08-4257-A29B-207B8EC462E2}" type="slidenum">
              <a:rPr lang="en-GB" sz="1200" smtClean="0">
                <a:solidFill>
                  <a:schemeClr val="tx1"/>
                </a:solidFill>
              </a:rPr>
              <a:pPr/>
              <a:t>9</a:t>
            </a:fld>
            <a:endParaRPr lang="en-GB" sz="120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053884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301847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858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858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76296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40373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9061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219200"/>
            <a:ext cx="4495800" cy="5638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495800" cy="5638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536645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47591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24713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31063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14172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C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48474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219200"/>
            <a:ext cx="9144000" cy="563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dirty="0"/>
              <a:t>Click to edit Master text styles</a:t>
            </a:r>
          </a:p>
          <a:p>
            <a:pPr lvl="1"/>
            <a:r>
              <a:rPr lang="en-GB" altLang="en-US" dirty="0"/>
              <a:t>Second level</a:t>
            </a:r>
          </a:p>
          <a:p>
            <a:pPr lvl="2"/>
            <a:r>
              <a:rPr lang="en-GB" altLang="en-US" dirty="0"/>
              <a:t>Third level</a:t>
            </a:r>
          </a:p>
          <a:p>
            <a:pPr lvl="3"/>
            <a:r>
              <a:rPr lang="en-GB" altLang="en-US" dirty="0"/>
              <a:t>Fourth level</a:t>
            </a:r>
          </a:p>
          <a:p>
            <a:pPr lvl="4"/>
            <a:r>
              <a:rPr lang="en-GB" alt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55894055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anose="030F0702030302020204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anose="030F0702030302020204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anose="030F0702030302020204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anose="030F0702030302020204" pitchFamily="66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anose="030F0702030302020204" pitchFamily="66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anose="030F0702030302020204" pitchFamily="66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anose="030F0702030302020204" pitchFamily="66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anose="030F0702030302020204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anrc.org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officebearers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981200"/>
            <a:ext cx="7772400" cy="1447800"/>
          </a:xfrm>
        </p:spPr>
        <p:txBody>
          <a:bodyPr/>
          <a:lstStyle/>
          <a:p>
            <a:r>
              <a:rPr lang="en-GB" dirty="0"/>
              <a:t>Catechism</a:t>
            </a:r>
            <a:br>
              <a:rPr lang="en-GB" dirty="0"/>
            </a:br>
            <a:r>
              <a:rPr lang="en-GB" dirty="0"/>
              <a:t>The Workshop of Faith 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3886200"/>
            <a:ext cx="8458200" cy="1752600"/>
          </a:xfrm>
        </p:spPr>
        <p:txBody>
          <a:bodyPr/>
          <a:lstStyle/>
          <a:p>
            <a:endParaRPr lang="en-GB" dirty="0"/>
          </a:p>
          <a:p>
            <a:r>
              <a:rPr lang="en-GB" dirty="0"/>
              <a:t>Lesson 19</a:t>
            </a:r>
          </a:p>
          <a:p>
            <a:r>
              <a:rPr lang="en-GB" dirty="0"/>
              <a:t>The Church: Government (1)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Introducing the Church Order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/>
              <a:t>See </a:t>
            </a:r>
            <a:r>
              <a:rPr lang="en-CA" i="1" dirty="0"/>
              <a:t>Book of Praise</a:t>
            </a:r>
            <a:r>
              <a:rPr lang="en-CA" dirty="0"/>
              <a:t>, page 629</a:t>
            </a: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r>
              <a:rPr lang="en-CA" i="1" dirty="0"/>
              <a:t>If you have questions about</a:t>
            </a:r>
            <a:br>
              <a:rPr lang="en-CA" i="1" dirty="0"/>
            </a:br>
            <a:r>
              <a:rPr lang="en-CA" i="1" dirty="0"/>
              <a:t>something relating to the CO</a:t>
            </a:r>
            <a:br>
              <a:rPr lang="en-CA" i="1" dirty="0"/>
            </a:br>
            <a:r>
              <a:rPr lang="en-CA" i="1" dirty="0"/>
              <a:t>email Rev. J. and it will be </a:t>
            </a:r>
            <a:br>
              <a:rPr lang="en-CA" i="1" dirty="0"/>
            </a:br>
            <a:r>
              <a:rPr lang="en-CA" i="1" dirty="0"/>
              <a:t>dealt with in a </a:t>
            </a:r>
            <a:r>
              <a:rPr lang="en-CA" i="1"/>
              <a:t>coming lesson.</a:t>
            </a:r>
            <a:endParaRPr lang="en-CA" i="1" dirty="0"/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endParaRPr lang="en-CA" dirty="0"/>
          </a:p>
        </p:txBody>
      </p:sp>
      <p:pic>
        <p:nvPicPr>
          <p:cNvPr id="49156" name="Picture 4" descr="http://twoagespilgrims.com/pasigucrc/wp-content/uploads/2010/09/synod-of-dor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844824"/>
            <a:ext cx="4374666" cy="4824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12626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Psalm 115:5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219200"/>
            <a:ext cx="8748464" cy="56388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O Israel, trust only in the </a:t>
            </a:r>
            <a:r>
              <a:rPr lang="en-US" cap="small" dirty="0"/>
              <a:t>Lord</a:t>
            </a:r>
            <a:r>
              <a:rPr lang="en-US" dirty="0"/>
              <a:t>!</a:t>
            </a:r>
            <a:endParaRPr lang="en-CA" dirty="0"/>
          </a:p>
          <a:p>
            <a:pPr marL="0" indent="0">
              <a:buNone/>
            </a:pPr>
            <a:r>
              <a:rPr lang="en-US" dirty="0"/>
              <a:t>Praise him, your help and shield, with one accord;</a:t>
            </a:r>
            <a:endParaRPr lang="en-CA" dirty="0"/>
          </a:p>
          <a:p>
            <a:pPr marL="0" indent="0">
              <a:buNone/>
            </a:pPr>
            <a:r>
              <a:rPr lang="en-US" dirty="0"/>
              <a:t>his power will protect you.</a:t>
            </a:r>
            <a:endParaRPr lang="en-CA" dirty="0"/>
          </a:p>
          <a:p>
            <a:pPr marL="0" indent="0">
              <a:buNone/>
            </a:pPr>
            <a:r>
              <a:rPr lang="en-US" dirty="0"/>
              <a:t>O house of Aaron, put in God your trust;</a:t>
            </a:r>
            <a:endParaRPr lang="en-CA" dirty="0"/>
          </a:p>
          <a:p>
            <a:pPr marL="0" indent="0">
              <a:buNone/>
            </a:pPr>
            <a:r>
              <a:rPr lang="en-US" dirty="0"/>
              <a:t>all you who fear him, in the </a:t>
            </a:r>
            <a:r>
              <a:rPr lang="en-US" cap="small" dirty="0"/>
              <a:t>Lord</a:t>
            </a:r>
            <a:r>
              <a:rPr lang="en-US" dirty="0"/>
              <a:t> find rest</a:t>
            </a:r>
            <a:endParaRPr lang="en-CA" dirty="0"/>
          </a:p>
          <a:p>
            <a:pPr marL="0" indent="0">
              <a:buNone/>
            </a:pPr>
            <a:r>
              <a:rPr lang="en-US" dirty="0"/>
              <a:t>when woes and cares afflict you.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9003741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Three Basic Forms of Government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en-CA" dirty="0">
                <a:solidFill>
                  <a:srgbClr val="FFC000"/>
                </a:solidFill>
              </a:rPr>
              <a:t>Presbyterial-synodal (by elders in assemblies)</a:t>
            </a:r>
          </a:p>
          <a:p>
            <a:pPr marL="400050" lvl="1" indent="0">
              <a:buFontTx/>
              <a:buNone/>
              <a:defRPr/>
            </a:pPr>
            <a:r>
              <a:rPr lang="en-CA" dirty="0"/>
              <a:t>Policy of the church is determined by the leadership, who represent Christ. The people have the right to be heard in decisions taken.</a:t>
            </a:r>
          </a:p>
          <a:p>
            <a:pPr marL="0" indent="0">
              <a:buFontTx/>
              <a:buNone/>
              <a:defRPr/>
            </a:pPr>
            <a:r>
              <a:rPr lang="en-CA" dirty="0">
                <a:solidFill>
                  <a:srgbClr val="FFC000"/>
                </a:solidFill>
              </a:rPr>
              <a:t>Congregational (by believers)</a:t>
            </a:r>
          </a:p>
          <a:p>
            <a:pPr marL="400050" lvl="1" indent="0">
              <a:buFontTx/>
              <a:buNone/>
              <a:defRPr/>
            </a:pPr>
            <a:r>
              <a:rPr lang="en-CA" dirty="0"/>
              <a:t>Congregational meetings determine the policy of the church. The leadership functions as executives and managers.	</a:t>
            </a:r>
          </a:p>
          <a:p>
            <a:pPr marL="0" indent="0">
              <a:buFontTx/>
              <a:buNone/>
              <a:defRPr/>
            </a:pPr>
            <a:r>
              <a:rPr lang="en-CA" dirty="0">
                <a:solidFill>
                  <a:srgbClr val="FFC000"/>
                </a:solidFill>
              </a:rPr>
              <a:t>Episcopal (by bishops)</a:t>
            </a:r>
          </a:p>
          <a:p>
            <a:pPr marL="400050" lvl="1" indent="0">
              <a:buFontTx/>
              <a:buNone/>
              <a:defRPr/>
            </a:pPr>
            <a:r>
              <a:rPr lang="en-CA" dirty="0"/>
              <a:t>Policy of the church is determined by an external body. The local leadership functions as executives and managers. The congregation is recipient (consumer).</a:t>
            </a:r>
          </a:p>
          <a:p>
            <a:pPr lvl="1">
              <a:buFontTx/>
              <a:buChar char="-"/>
              <a:defRPr/>
            </a:pP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Pros &amp; Cons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en-CA" dirty="0">
                <a:solidFill>
                  <a:srgbClr val="FFC000"/>
                </a:solidFill>
              </a:rPr>
              <a:t>Presbyterial-synodal (by elders in assemblies)</a:t>
            </a:r>
          </a:p>
          <a:p>
            <a:pPr marL="400050" lvl="1" indent="0">
              <a:buFontTx/>
              <a:buNone/>
              <a:defRPr/>
            </a:pPr>
            <a:r>
              <a:rPr lang="en-CA" dirty="0"/>
              <a:t>Balance of power among officers and rulers and ruled.</a:t>
            </a:r>
          </a:p>
          <a:p>
            <a:pPr marL="400050" lvl="1" indent="0">
              <a:buFontTx/>
              <a:buNone/>
              <a:defRPr/>
            </a:pPr>
            <a:r>
              <a:rPr lang="en-CA" dirty="0"/>
              <a:t>Least susceptible to apostasy.</a:t>
            </a:r>
          </a:p>
          <a:p>
            <a:pPr marL="0" indent="0">
              <a:buFontTx/>
              <a:buNone/>
              <a:defRPr/>
            </a:pPr>
            <a:r>
              <a:rPr lang="en-CA" dirty="0">
                <a:solidFill>
                  <a:srgbClr val="FFC000"/>
                </a:solidFill>
              </a:rPr>
              <a:t>Congregational (by believers)</a:t>
            </a:r>
          </a:p>
          <a:p>
            <a:pPr marL="400050" lvl="1" indent="0">
              <a:buFontTx/>
              <a:buNone/>
              <a:defRPr/>
            </a:pPr>
            <a:r>
              <a:rPr lang="en-CA" dirty="0"/>
              <a:t>Infighting and power struggles (independent churches)</a:t>
            </a:r>
          </a:p>
          <a:p>
            <a:pPr marL="400050" lvl="1" indent="0">
              <a:buFontTx/>
              <a:buNone/>
              <a:defRPr/>
            </a:pPr>
            <a:r>
              <a:rPr lang="en-CA" dirty="0"/>
              <a:t>In a practical sense leads to dictatorship</a:t>
            </a:r>
          </a:p>
          <a:p>
            <a:pPr marL="400050" lvl="1" indent="0">
              <a:buFontTx/>
              <a:buNone/>
              <a:defRPr/>
            </a:pPr>
            <a:r>
              <a:rPr lang="en-CA" dirty="0"/>
              <a:t>Susceptible to apostasy</a:t>
            </a:r>
          </a:p>
          <a:p>
            <a:pPr marL="0" indent="0">
              <a:buFontTx/>
              <a:buNone/>
              <a:defRPr/>
            </a:pPr>
            <a:r>
              <a:rPr lang="en-CA" dirty="0">
                <a:solidFill>
                  <a:srgbClr val="FFC000"/>
                </a:solidFill>
              </a:rPr>
              <a:t>Episcopal (by bishops)</a:t>
            </a:r>
          </a:p>
          <a:p>
            <a:pPr marL="457200" lvl="1" indent="0">
              <a:buFontTx/>
              <a:buNone/>
              <a:defRPr/>
            </a:pPr>
            <a:r>
              <a:rPr lang="en-CA" dirty="0"/>
              <a:t>The church does not do what the people want (Anglican)</a:t>
            </a:r>
          </a:p>
          <a:p>
            <a:pPr marL="457200" lvl="1" indent="0">
              <a:buFontTx/>
              <a:buNone/>
              <a:defRPr/>
            </a:pPr>
            <a:r>
              <a:rPr lang="en-CA" dirty="0"/>
              <a:t>One church domineers over others (Rome)</a:t>
            </a:r>
          </a:p>
          <a:p>
            <a:pPr marL="457200" lvl="1" indent="0">
              <a:buFontTx/>
              <a:buNone/>
              <a:defRPr/>
            </a:pPr>
            <a:r>
              <a:rPr lang="en-CA" dirty="0"/>
              <a:t>Susceptible to apostasy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extLst>
            <a:ext uri="{91240B29-F687-4F45-9708-019B960494DF}">
              <a14:hiddenLine xmlns:a14="http://schemas.microsoft.com/office/drawing/2010/main" w="9525">
                <a:solidFill>
                  <a:srgbClr val="FF99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GB" sz="3600">
                <a:solidFill>
                  <a:srgbClr val="3399FF"/>
                </a:solidFill>
              </a:rPr>
              <a:t>Epsicopal</a:t>
            </a:r>
            <a:r>
              <a:rPr lang="en-GB" sz="3600"/>
              <a:t>, </a:t>
            </a:r>
            <a:r>
              <a:rPr lang="en-GB" sz="3600">
                <a:solidFill>
                  <a:srgbClr val="FF9900"/>
                </a:solidFill>
              </a:rPr>
              <a:t>Presbyterial</a:t>
            </a:r>
            <a:r>
              <a:rPr lang="en-GB" sz="3600"/>
              <a:t>, </a:t>
            </a:r>
            <a:r>
              <a:rPr lang="en-GB" sz="3600">
                <a:solidFill>
                  <a:srgbClr val="FFFF00"/>
                </a:solidFill>
              </a:rPr>
              <a:t>Congregational</a:t>
            </a:r>
            <a:r>
              <a:rPr lang="en-GB" sz="3600"/>
              <a:t> </a:t>
            </a:r>
            <a:br>
              <a:rPr lang="en-GB" sz="3600"/>
            </a:br>
            <a:r>
              <a:rPr lang="en-GB" sz="3600"/>
              <a:t>Church Government</a:t>
            </a:r>
            <a:endParaRPr lang="en-GB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0" y="1752600"/>
            <a:ext cx="3657600" cy="3505200"/>
          </a:xfrm>
        </p:spPr>
        <p:txBody>
          <a:bodyPr/>
          <a:lstStyle/>
          <a:p>
            <a:pPr algn="ctr">
              <a:buFontTx/>
              <a:buNone/>
            </a:pPr>
            <a:r>
              <a:rPr lang="en-GB" sz="2400">
                <a:solidFill>
                  <a:srgbClr val="3399FF"/>
                </a:solidFill>
              </a:rPr>
              <a:t>Bishops</a:t>
            </a:r>
          </a:p>
          <a:p>
            <a:pPr algn="ctr">
              <a:buFontTx/>
              <a:buNone/>
            </a:pPr>
            <a:endParaRPr lang="en-GB" sz="2400">
              <a:solidFill>
                <a:srgbClr val="3399FF"/>
              </a:solidFill>
            </a:endParaRPr>
          </a:p>
          <a:p>
            <a:pPr algn="ctr">
              <a:buFontTx/>
              <a:buNone/>
            </a:pPr>
            <a:r>
              <a:rPr lang="en-GB" sz="2400">
                <a:solidFill>
                  <a:srgbClr val="3399FF"/>
                </a:solidFill>
              </a:rPr>
              <a:t>Presbyters (priests</a:t>
            </a:r>
            <a:r>
              <a:rPr lang="en-US" sz="2400">
                <a:solidFill>
                  <a:srgbClr val="3399FF"/>
                </a:solidFill>
              </a:rPr>
              <a:t>)</a:t>
            </a:r>
            <a:endParaRPr lang="en-GB" sz="2400">
              <a:solidFill>
                <a:srgbClr val="3399FF"/>
              </a:solidFill>
            </a:endParaRPr>
          </a:p>
          <a:p>
            <a:pPr algn="ctr">
              <a:buFontTx/>
              <a:buNone/>
            </a:pPr>
            <a:endParaRPr lang="en-GB" sz="2400">
              <a:solidFill>
                <a:srgbClr val="3399FF"/>
              </a:solidFill>
            </a:endParaRPr>
          </a:p>
          <a:p>
            <a:pPr algn="ctr">
              <a:buFontTx/>
              <a:buNone/>
            </a:pPr>
            <a:r>
              <a:rPr lang="en-GB" sz="2400">
                <a:solidFill>
                  <a:srgbClr val="3399FF"/>
                </a:solidFill>
              </a:rPr>
              <a:t>Laity (people)</a:t>
            </a: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4800600" y="1828800"/>
            <a:ext cx="40386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l">
              <a:spcBef>
                <a:spcPct val="20000"/>
              </a:spcBef>
            </a:pPr>
            <a:r>
              <a:rPr lang="en-GB" sz="2400">
                <a:solidFill>
                  <a:srgbClr val="FF9900"/>
                </a:solidFill>
                <a:latin typeface="Comic Sans MS" pitchFamily="66" charset="0"/>
              </a:rPr>
              <a:t>Elders +	     Church</a:t>
            </a:r>
          </a:p>
          <a:p>
            <a:pPr marL="342900" indent="-342900" algn="l">
              <a:spcBef>
                <a:spcPct val="20000"/>
              </a:spcBef>
            </a:pPr>
            <a:r>
              <a:rPr lang="en-GB" sz="2400">
                <a:solidFill>
                  <a:srgbClr val="FF9900"/>
                </a:solidFill>
                <a:latin typeface="Comic Sans MS" pitchFamily="66" charset="0"/>
              </a:rPr>
              <a:t>Deacons    	     member</a:t>
            </a:r>
          </a:p>
          <a:p>
            <a:pPr marL="342900" indent="-342900">
              <a:spcBef>
                <a:spcPct val="20000"/>
              </a:spcBef>
            </a:pPr>
            <a:endParaRPr lang="en-GB" sz="2400">
              <a:solidFill>
                <a:srgbClr val="FF9900"/>
              </a:solidFill>
              <a:latin typeface="Comic Sans MS" pitchFamily="66" charset="0"/>
            </a:endParaRPr>
          </a:p>
        </p:txBody>
      </p:sp>
      <p:sp>
        <p:nvSpPr>
          <p:cNvPr id="689157" name="AutoShape 5"/>
          <p:cNvSpPr>
            <a:spLocks noChangeArrowheads="1"/>
          </p:cNvSpPr>
          <p:nvPr/>
        </p:nvSpPr>
        <p:spPr bwMode="auto">
          <a:xfrm>
            <a:off x="152400" y="5079444"/>
            <a:ext cx="3733800" cy="1290161"/>
          </a:xfrm>
          <a:prstGeom prst="horizontalScroll">
            <a:avLst>
              <a:gd name="adj" fmla="val 7458"/>
            </a:avLst>
          </a:prstGeom>
          <a:solidFill>
            <a:srgbClr val="FF9900"/>
          </a:solidFill>
          <a:ln w="9525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l"/>
            <a:r>
              <a:rPr lang="en-US" sz="2400" i="1" dirty="0">
                <a:solidFill>
                  <a:schemeClr val="bg1"/>
                </a:solidFill>
              </a:rPr>
              <a:t>To the elders among you, I appeal as a </a:t>
            </a:r>
            <a:r>
              <a:rPr lang="en-US" sz="2400" i="1" u="sng" dirty="0">
                <a:solidFill>
                  <a:schemeClr val="bg1"/>
                </a:solidFill>
              </a:rPr>
              <a:t>fellow elder</a:t>
            </a:r>
            <a:r>
              <a:rPr lang="en-US" sz="2400" i="1" dirty="0">
                <a:solidFill>
                  <a:schemeClr val="bg1"/>
                </a:solidFill>
              </a:rPr>
              <a:t>,...</a:t>
            </a:r>
            <a:endParaRPr lang="en-US" sz="2400" dirty="0">
              <a:solidFill>
                <a:schemeClr val="bg1"/>
              </a:solidFill>
            </a:endParaRPr>
          </a:p>
          <a:p>
            <a:pPr algn="r"/>
            <a:r>
              <a:rPr lang="en-US" sz="1800" dirty="0">
                <a:solidFill>
                  <a:schemeClr val="bg1"/>
                </a:solidFill>
              </a:rPr>
              <a:t>1 Peter 5:1</a:t>
            </a:r>
          </a:p>
        </p:txBody>
      </p:sp>
      <p:sp>
        <p:nvSpPr>
          <p:cNvPr id="7174" name="Line 6"/>
          <p:cNvSpPr>
            <a:spLocks noChangeShapeType="1"/>
          </p:cNvSpPr>
          <p:nvPr/>
        </p:nvSpPr>
        <p:spPr bwMode="auto">
          <a:xfrm>
            <a:off x="1828800" y="2286000"/>
            <a:ext cx="0" cy="381000"/>
          </a:xfrm>
          <a:prstGeom prst="line">
            <a:avLst/>
          </a:prstGeom>
          <a:noFill/>
          <a:ln w="57150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7175" name="Line 7"/>
          <p:cNvSpPr>
            <a:spLocks noChangeShapeType="1"/>
          </p:cNvSpPr>
          <p:nvPr/>
        </p:nvSpPr>
        <p:spPr bwMode="auto">
          <a:xfrm>
            <a:off x="1828800" y="3048000"/>
            <a:ext cx="0" cy="381000"/>
          </a:xfrm>
          <a:prstGeom prst="line">
            <a:avLst/>
          </a:prstGeom>
          <a:noFill/>
          <a:ln w="57150">
            <a:solidFill>
              <a:srgbClr val="33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7176" name="Line 8"/>
          <p:cNvSpPr>
            <a:spLocks noChangeShapeType="1"/>
          </p:cNvSpPr>
          <p:nvPr/>
        </p:nvSpPr>
        <p:spPr bwMode="auto">
          <a:xfrm>
            <a:off x="6248400" y="2209800"/>
            <a:ext cx="762000" cy="0"/>
          </a:xfrm>
          <a:prstGeom prst="line">
            <a:avLst/>
          </a:prstGeom>
          <a:noFill/>
          <a:ln w="57150">
            <a:solidFill>
              <a:srgbClr val="FF99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7177" name="Rectangle 9"/>
          <p:cNvSpPr>
            <a:spLocks noChangeArrowheads="1"/>
          </p:cNvSpPr>
          <p:nvPr/>
        </p:nvSpPr>
        <p:spPr bwMode="auto">
          <a:xfrm>
            <a:off x="5334000" y="3657600"/>
            <a:ext cx="26670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l">
              <a:spcBef>
                <a:spcPct val="20000"/>
              </a:spcBef>
            </a:pPr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Churchmembers</a:t>
            </a:r>
            <a:endParaRPr lang="en-GB" sz="2400">
              <a:solidFill>
                <a:srgbClr val="FF9900"/>
              </a:solidFill>
              <a:latin typeface="Comic Sans MS" pitchFamily="66" charset="0"/>
            </a:endParaRPr>
          </a:p>
          <a:p>
            <a:pPr marL="342900" indent="-342900">
              <a:spcBef>
                <a:spcPct val="20000"/>
              </a:spcBef>
            </a:pPr>
            <a:endParaRPr lang="en-GB" sz="2400">
              <a:solidFill>
                <a:srgbClr val="FF9900"/>
              </a:solidFill>
              <a:latin typeface="Comic Sans MS" pitchFamily="66" charset="0"/>
            </a:endParaRPr>
          </a:p>
        </p:txBody>
      </p:sp>
      <p:sp>
        <p:nvSpPr>
          <p:cNvPr id="689162" name="AutoShape 10"/>
          <p:cNvSpPr>
            <a:spLocks noChangeArrowheads="1"/>
          </p:cNvSpPr>
          <p:nvPr/>
        </p:nvSpPr>
        <p:spPr bwMode="auto">
          <a:xfrm>
            <a:off x="4419600" y="4495800"/>
            <a:ext cx="4419600" cy="2247900"/>
          </a:xfrm>
          <a:prstGeom prst="horizontalScroll">
            <a:avLst>
              <a:gd name="adj" fmla="val 7458"/>
            </a:avLst>
          </a:prstGeom>
          <a:solidFill>
            <a:srgbClr val="FF9900"/>
          </a:solidFill>
          <a:ln w="9525">
            <a:solidFill>
              <a:srgbClr val="FF66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l"/>
            <a:r>
              <a:rPr lang="en-US" sz="2400" i="1" dirty="0">
                <a:solidFill>
                  <a:schemeClr val="bg1"/>
                </a:solidFill>
              </a:rPr>
              <a:t>We are therefore Christ’s ambassadors, as though God were making His appeal through us...</a:t>
            </a:r>
            <a:endParaRPr lang="en-US" sz="2400" dirty="0">
              <a:solidFill>
                <a:schemeClr val="bg1"/>
              </a:solidFill>
            </a:endParaRPr>
          </a:p>
          <a:p>
            <a:pPr algn="r"/>
            <a:r>
              <a:rPr lang="en-US" sz="1800" dirty="0">
                <a:solidFill>
                  <a:schemeClr val="bg1"/>
                </a:solidFill>
              </a:rPr>
              <a:t>2 Corinthians 5:20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939800" y="1220788"/>
            <a:ext cx="2032000" cy="3154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CA" sz="19900">
                <a:solidFill>
                  <a:srgbClr val="FF0000"/>
                </a:solidFill>
                <a:latin typeface="Comic Sans MS" pitchFamily="66" charset="0"/>
              </a:rPr>
              <a:t>X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5076825" y="3300413"/>
            <a:ext cx="274002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CA" sz="7200">
                <a:solidFill>
                  <a:srgbClr val="FF0000"/>
                </a:solidFill>
                <a:latin typeface="Comic Sans MS" pitchFamily="66" charset="0"/>
              </a:rPr>
              <a:t>X X X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89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89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89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89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9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89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89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891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891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9157" grpId="0" animBg="1" autoUpdateAnimBg="0"/>
      <p:bldP spid="689162" grpId="0" animBg="1" autoUpdateAnimBg="0"/>
      <p:bldP spid="3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Local Church Government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en-CA" dirty="0"/>
              <a:t>Local church government can come in </a:t>
            </a:r>
            <a:r>
              <a:rPr lang="en-CA" dirty="0">
                <a:solidFill>
                  <a:srgbClr val="66FF33"/>
                </a:solidFill>
              </a:rPr>
              <a:t>three forms:</a:t>
            </a:r>
          </a:p>
          <a:p>
            <a:pPr marL="0" indent="0">
              <a:buFontTx/>
              <a:buNone/>
            </a:pPr>
            <a:r>
              <a:rPr lang="en-CA" dirty="0">
                <a:solidFill>
                  <a:srgbClr val="66FF33"/>
                </a:solidFill>
              </a:rPr>
              <a:t>	- Congregationalism: rule by the people</a:t>
            </a:r>
          </a:p>
          <a:p>
            <a:pPr marL="0" indent="0">
              <a:buFontTx/>
              <a:buNone/>
            </a:pPr>
            <a:r>
              <a:rPr lang="en-CA" dirty="0">
                <a:solidFill>
                  <a:srgbClr val="66FF33"/>
                </a:solidFill>
              </a:rPr>
              <a:t>	- Presbyterialism: rule by elders</a:t>
            </a:r>
          </a:p>
          <a:p>
            <a:pPr marL="0" indent="0">
              <a:buFontTx/>
              <a:buNone/>
            </a:pPr>
            <a:r>
              <a:rPr lang="en-CA" dirty="0">
                <a:solidFill>
                  <a:srgbClr val="66FF33"/>
                </a:solidFill>
              </a:rPr>
              <a:t>	- Episcopalianism: rule from beyond</a:t>
            </a:r>
          </a:p>
          <a:p>
            <a:pPr marL="0" indent="0">
              <a:buFontTx/>
              <a:buNone/>
            </a:pPr>
            <a:endParaRPr lang="en-CA" dirty="0">
              <a:solidFill>
                <a:srgbClr val="66FF33"/>
              </a:solidFill>
            </a:endParaRPr>
          </a:p>
          <a:p>
            <a:pPr marL="0" indent="0">
              <a:buFontTx/>
              <a:buNone/>
            </a:pPr>
            <a:r>
              <a:rPr lang="en-CA" dirty="0"/>
              <a:t>Most Reformed Churches practice </a:t>
            </a:r>
            <a:r>
              <a:rPr lang="en-CA" dirty="0">
                <a:solidFill>
                  <a:srgbClr val="66FF33"/>
                </a:solidFill>
              </a:rPr>
              <a:t>presbyterial church government. </a:t>
            </a:r>
          </a:p>
          <a:p>
            <a:pPr marL="0" indent="0">
              <a:buFontTx/>
              <a:buNone/>
            </a:pPr>
            <a:r>
              <a:rPr lang="en-CA" dirty="0"/>
              <a:t>Some tend towards </a:t>
            </a:r>
            <a:r>
              <a:rPr lang="en-CA" dirty="0">
                <a:solidFill>
                  <a:srgbClr val="66FF33"/>
                </a:solidFill>
              </a:rPr>
              <a:t>congregationalism, </a:t>
            </a:r>
            <a:r>
              <a:rPr lang="en-CA" dirty="0"/>
              <a:t>others</a:t>
            </a:r>
            <a:r>
              <a:rPr lang="en-CA" dirty="0">
                <a:solidFill>
                  <a:srgbClr val="66FF33"/>
                </a:solidFill>
              </a:rPr>
              <a:t> to </a:t>
            </a:r>
            <a:r>
              <a:rPr lang="en-CA" dirty="0" err="1">
                <a:solidFill>
                  <a:srgbClr val="66FF33"/>
                </a:solidFill>
              </a:rPr>
              <a:t>episcopalianism</a:t>
            </a:r>
            <a:r>
              <a:rPr lang="en-CA" dirty="0">
                <a:solidFill>
                  <a:srgbClr val="66FF33"/>
                </a:solidFill>
              </a:rPr>
              <a:t>.</a:t>
            </a:r>
          </a:p>
          <a:p>
            <a:pPr marL="0" indent="0">
              <a:buFontTx/>
              <a:buNone/>
            </a:pPr>
            <a:r>
              <a:rPr lang="en-CA" dirty="0"/>
              <a:t>Canadian Reformed Churches are “</a:t>
            </a:r>
            <a:r>
              <a:rPr lang="en-CA" dirty="0">
                <a:solidFill>
                  <a:srgbClr val="66FF33"/>
                </a:solidFill>
              </a:rPr>
              <a:t>middle of the road</a:t>
            </a:r>
            <a:r>
              <a:rPr lang="en-CA" dirty="0"/>
              <a:t>”.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Belgic Confession 30-32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endParaRPr lang="en-GB" dirty="0"/>
          </a:p>
          <a:p>
            <a:pPr>
              <a:buFontTx/>
              <a:buNone/>
            </a:pPr>
            <a:r>
              <a:rPr lang="en-GB" dirty="0"/>
              <a:t>We read together BCoF articles 30-32.</a:t>
            </a:r>
          </a:p>
          <a:p>
            <a:pPr>
              <a:buFontTx/>
              <a:buNone/>
            </a:pPr>
            <a:endParaRPr lang="en-GB" dirty="0"/>
          </a:p>
          <a:p>
            <a:pPr>
              <a:buFontTx/>
              <a:buNone/>
            </a:pPr>
            <a:r>
              <a:rPr lang="en-GB" dirty="0"/>
              <a:t>And then we’ll discuss the questions</a:t>
            </a:r>
          </a:p>
          <a:p>
            <a:pPr>
              <a:buFontTx/>
              <a:buNone/>
            </a:pPr>
            <a:endParaRPr lang="en-GB" dirty="0"/>
          </a:p>
          <a:p>
            <a:pPr>
              <a:buFontTx/>
              <a:buNone/>
            </a:pPr>
            <a:endParaRPr lang="en-GB" dirty="0"/>
          </a:p>
          <a:p>
            <a:pPr>
              <a:buFontTx/>
              <a:buNone/>
            </a:pPr>
            <a:endParaRPr lang="en-GB" dirty="0"/>
          </a:p>
        </p:txBody>
      </p:sp>
      <p:pic>
        <p:nvPicPr>
          <p:cNvPr id="8196" name="Picture 4" descr="C:\Documents and Settings\Karlo Janssen\Mijn documenten\Downloads\Dit Koningskind\kidsmoment.bm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95400" cy="126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Picture 2" descr="http://www.orthodoxherald.com/wp-content/uploads/church-government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3573463"/>
            <a:ext cx="4248150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Discussion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en-CA" dirty="0"/>
              <a:t>Relationship between the congregation and eldership:</a:t>
            </a:r>
          </a:p>
          <a:p>
            <a:pPr marL="0" indent="0">
              <a:buFontTx/>
              <a:buNone/>
            </a:pPr>
            <a:r>
              <a:rPr lang="en-CA" dirty="0"/>
              <a:t>	The eldership hears the congregation and then 	decides on the issue.</a:t>
            </a:r>
          </a:p>
          <a:p>
            <a:pPr marL="0" indent="0">
              <a:buFontTx/>
              <a:buNone/>
            </a:pPr>
            <a:r>
              <a:rPr lang="en-CA" dirty="0"/>
              <a:t>Issue of women voting</a:t>
            </a:r>
          </a:p>
          <a:p>
            <a:pPr marL="0" indent="0">
              <a:buFontTx/>
              <a:buNone/>
            </a:pPr>
            <a:r>
              <a:rPr lang="en-CA" dirty="0"/>
              <a:t>	Women are not to have authority in the church </a:t>
            </a:r>
            <a:br>
              <a:rPr lang="en-CA" dirty="0"/>
            </a:br>
            <a:r>
              <a:rPr lang="en-CA" dirty="0"/>
              <a:t>	(1 Timothy 2:12). </a:t>
            </a:r>
          </a:p>
          <a:p>
            <a:pPr marL="0" indent="0">
              <a:buFontTx/>
              <a:buNone/>
            </a:pPr>
            <a:r>
              <a:rPr lang="en-CA" dirty="0"/>
              <a:t>	Hearing the congregation is not the same as </a:t>
            </a:r>
            <a:br>
              <a:rPr lang="en-CA" dirty="0"/>
            </a:br>
            <a:r>
              <a:rPr lang="en-CA" dirty="0"/>
              <a:t>	granting the congregation authority</a:t>
            </a:r>
          </a:p>
          <a:p>
            <a:pPr marL="0" indent="0">
              <a:buFontTx/>
              <a:buNone/>
            </a:pPr>
            <a:r>
              <a:rPr lang="en-CA" dirty="0"/>
              <a:t>Who is the “congregation”?</a:t>
            </a:r>
          </a:p>
          <a:p>
            <a:pPr marL="0" indent="0">
              <a:buFontTx/>
              <a:buNone/>
            </a:pPr>
            <a:r>
              <a:rPr lang="en-CA" dirty="0"/>
              <a:t>	Those assembled as representing households 	(families, pastoral units).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Government organized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en-CA" dirty="0"/>
              <a:t>The basic document for the government of our church </a:t>
            </a:r>
            <a:r>
              <a:rPr lang="en-CA" dirty="0">
                <a:solidFill>
                  <a:srgbClr val="66FF33"/>
                </a:solidFill>
              </a:rPr>
              <a:t>is known as the </a:t>
            </a:r>
            <a:r>
              <a:rPr lang="en-CA" i="1" dirty="0">
                <a:solidFill>
                  <a:srgbClr val="66FF33"/>
                </a:solidFill>
              </a:rPr>
              <a:t>Church Order</a:t>
            </a:r>
            <a:r>
              <a:rPr lang="en-CA" dirty="0">
                <a:solidFill>
                  <a:srgbClr val="66FF33"/>
                </a:solidFill>
              </a:rPr>
              <a:t>. </a:t>
            </a:r>
          </a:p>
          <a:p>
            <a:pPr marL="0" indent="0">
              <a:buFontTx/>
              <a:buNone/>
            </a:pPr>
            <a:r>
              <a:rPr lang="en-CA" dirty="0"/>
              <a:t>The form of our Church Order goes back to </a:t>
            </a:r>
            <a:r>
              <a:rPr lang="en-CA" dirty="0">
                <a:solidFill>
                  <a:srgbClr val="66FF33"/>
                </a:solidFill>
              </a:rPr>
              <a:t>the Reformed Churches in the Netherlands. </a:t>
            </a:r>
            <a:r>
              <a:rPr lang="en-CA" dirty="0"/>
              <a:t>It is commonly referred to as </a:t>
            </a:r>
            <a:r>
              <a:rPr lang="en-CA" dirty="0">
                <a:solidFill>
                  <a:srgbClr val="66FF33"/>
                </a:solidFill>
              </a:rPr>
              <a:t>the Church Order of Dort, after the Synod of Dort 1618-19, which adopted it</a:t>
            </a:r>
            <a:r>
              <a:rPr lang="en-CA" dirty="0"/>
              <a:t>.</a:t>
            </a:r>
          </a:p>
          <a:p>
            <a:pPr marL="0" indent="0">
              <a:buFontTx/>
              <a:buNone/>
            </a:pPr>
            <a:r>
              <a:rPr lang="en-CA" dirty="0"/>
              <a:t>The Church Order can be found in </a:t>
            </a:r>
            <a:r>
              <a:rPr lang="en-CA" dirty="0">
                <a:solidFill>
                  <a:srgbClr val="66FF33"/>
                </a:solidFill>
              </a:rPr>
              <a:t>the back of a Book of Praise</a:t>
            </a:r>
            <a:r>
              <a:rPr lang="en-CA" dirty="0"/>
              <a:t>. It can also be viewed at </a:t>
            </a:r>
            <a:r>
              <a:rPr lang="en-CA" dirty="0">
                <a:solidFill>
                  <a:srgbClr val="66FF33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www.canrc.org</a:t>
            </a:r>
            <a:r>
              <a:rPr lang="en-CA" dirty="0">
                <a:solidFill>
                  <a:srgbClr val="66FF33"/>
                </a:solidFill>
              </a:rPr>
              <a:t>  </a:t>
            </a:r>
            <a:r>
              <a:rPr lang="en-CA" dirty="0"/>
              <a:t>&amp;</a:t>
            </a:r>
            <a:r>
              <a:rPr lang="en-CA" dirty="0">
                <a:solidFill>
                  <a:srgbClr val="3399FF"/>
                </a:solidFill>
              </a:rPr>
              <a:t> </a:t>
            </a:r>
            <a:r>
              <a:rPr lang="en-CA" dirty="0">
                <a:solidFill>
                  <a:srgbClr val="3399FF"/>
                </a:solidFill>
                <a:hlinkClick r:id="rId4"/>
              </a:rPr>
              <a:t>www.officebearers.com</a:t>
            </a:r>
            <a:r>
              <a:rPr lang="en-CA" dirty="0"/>
              <a:t>.</a:t>
            </a:r>
            <a:r>
              <a:rPr lang="en-CA" dirty="0">
                <a:solidFill>
                  <a:srgbClr val="3399FF"/>
                </a:solidFill>
              </a:rPr>
              <a:t> </a:t>
            </a:r>
            <a:r>
              <a:rPr lang="en-CA" dirty="0"/>
              <a:t>As it can change every general synod (once every 3 years), the ones published at the end of the Acts of General Synod and on the web-sites will be the most up-to-date version.</a:t>
            </a:r>
          </a:p>
          <a:p>
            <a:pPr marL="0" indent="0">
              <a:buFontTx/>
              <a:buNone/>
            </a:pPr>
            <a:endParaRPr lang="en-CA" dirty="0"/>
          </a:p>
        </p:txBody>
      </p:sp>
      <p:sp>
        <p:nvSpPr>
          <p:cNvPr id="22532" name="Action Button: Forward or Next 3">
            <a:hlinkClick r:id="rId3" highlightClick="1"/>
          </p:cNvPr>
          <p:cNvSpPr>
            <a:spLocks noChangeArrowheads="1"/>
          </p:cNvSpPr>
          <p:nvPr/>
        </p:nvSpPr>
        <p:spPr bwMode="auto">
          <a:xfrm>
            <a:off x="5795963" y="4508500"/>
            <a:ext cx="2447925" cy="360363"/>
          </a:xfrm>
          <a:prstGeom prst="actionButtonForwardNex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426515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 8">
      <a:dk1>
        <a:srgbClr val="C0C0C0"/>
      </a:dk1>
      <a:lt1>
        <a:srgbClr val="FFFFFF"/>
      </a:lt1>
      <a:dk2>
        <a:srgbClr val="000000"/>
      </a:dk2>
      <a:lt2>
        <a:srgbClr val="FFFFFF"/>
      </a:lt2>
      <a:accent1>
        <a:srgbClr val="00CC99"/>
      </a:accent1>
      <a:accent2>
        <a:srgbClr val="3333CC"/>
      </a:accent2>
      <a:accent3>
        <a:srgbClr val="AAAAAA"/>
      </a:accent3>
      <a:accent4>
        <a:srgbClr val="DADADA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1"/>
        </a:solidFill>
        <a:ln w="9525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1"/>
        </a:solidFill>
        <a:ln w="9525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8">
        <a:dk1>
          <a:srgbClr val="C0C0C0"/>
        </a:dk1>
        <a:lt1>
          <a:srgbClr val="FFFFFF"/>
        </a:lt1>
        <a:dk2>
          <a:srgbClr val="000000"/>
        </a:dk2>
        <a:lt2>
          <a:srgbClr val="FFFFFF"/>
        </a:lt2>
        <a:accent1>
          <a:srgbClr val="00CC99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6160</TotalTime>
  <Words>638</Words>
  <Application>Microsoft Office PowerPoint</Application>
  <PresentationFormat>On-screen Show (4:3)</PresentationFormat>
  <Paragraphs>86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Comic Sans MS</vt:lpstr>
      <vt:lpstr>Times New Roman</vt:lpstr>
      <vt:lpstr>1_Office Theme</vt:lpstr>
      <vt:lpstr>Catechism The Workshop of Faith </vt:lpstr>
      <vt:lpstr>Psalm 115:5</vt:lpstr>
      <vt:lpstr>Three Basic Forms of Government</vt:lpstr>
      <vt:lpstr>Pros &amp; Cons</vt:lpstr>
      <vt:lpstr>Epsicopal, Presbyterial, Congregational  Church Government</vt:lpstr>
      <vt:lpstr>Local Church Government</vt:lpstr>
      <vt:lpstr>Belgic Confession 30-32</vt:lpstr>
      <vt:lpstr>Discussion</vt:lpstr>
      <vt:lpstr>Government organized</vt:lpstr>
      <vt:lpstr>Introducing the Church Order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Hoe gedraagt een christen zich?</dc:title>
  <dc:creator>Roelf Janssen</dc:creator>
  <cp:lastModifiedBy>Roelf Janssen</cp:lastModifiedBy>
  <cp:revision>184</cp:revision>
  <cp:lastPrinted>2013-02-12T17:49:52Z</cp:lastPrinted>
  <dcterms:created xsi:type="dcterms:W3CDTF">2008-08-14T09:20:46Z</dcterms:created>
  <dcterms:modified xsi:type="dcterms:W3CDTF">2024-02-27T19:32:59Z</dcterms:modified>
</cp:coreProperties>
</file>