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19"/>
  </p:notesMasterIdLst>
  <p:handoutMasterIdLst>
    <p:handoutMasterId r:id="rId20"/>
  </p:handoutMasterIdLst>
  <p:sldIdLst>
    <p:sldId id="371" r:id="rId2"/>
    <p:sldId id="1370" r:id="rId3"/>
    <p:sldId id="1373" r:id="rId4"/>
    <p:sldId id="1343" r:id="rId5"/>
    <p:sldId id="1358" r:id="rId6"/>
    <p:sldId id="1308" r:id="rId7"/>
    <p:sldId id="1341" r:id="rId8"/>
    <p:sldId id="1367" r:id="rId9"/>
    <p:sldId id="1369" r:id="rId10"/>
    <p:sldId id="1359" r:id="rId11"/>
    <p:sldId id="1360" r:id="rId12"/>
    <p:sldId id="1361" r:id="rId13"/>
    <p:sldId id="1371" r:id="rId14"/>
    <p:sldId id="1363" r:id="rId15"/>
    <p:sldId id="1374" r:id="rId16"/>
    <p:sldId id="1366" r:id="rId17"/>
    <p:sldId id="1365" r:id="rId18"/>
  </p:sldIdLst>
  <p:sldSz cx="9144000" cy="6858000" type="screen4x3"/>
  <p:notesSz cx="9167813" cy="6950075"/>
  <p:defaultTextStyle>
    <a:defPPr>
      <a:defRPr lang="en-GB"/>
    </a:defPPr>
    <a:lvl1pPr algn="ctr" rtl="0" eaLnBrk="0" fontAlgn="base" hangingPunct="0">
      <a:spcBef>
        <a:spcPct val="0"/>
      </a:spcBef>
      <a:spcAft>
        <a:spcPct val="0"/>
      </a:spcAft>
      <a:defRPr sz="2400" kern="1200">
        <a:solidFill>
          <a:schemeClr val="bg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bg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bg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bg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bg1"/>
        </a:solidFill>
        <a:latin typeface="Times New Roman" pitchFamily="18" charset="0"/>
        <a:ea typeface="+mn-ea"/>
        <a:cs typeface="+mn-cs"/>
      </a:defRPr>
    </a:lvl5pPr>
    <a:lvl6pPr marL="2286000" algn="l" defTabSz="914400" rtl="0" eaLnBrk="1" latinLnBrk="0" hangingPunct="1">
      <a:defRPr sz="2400" kern="1200">
        <a:solidFill>
          <a:schemeClr val="bg1"/>
        </a:solidFill>
        <a:latin typeface="Times New Roman" pitchFamily="18" charset="0"/>
        <a:ea typeface="+mn-ea"/>
        <a:cs typeface="+mn-cs"/>
      </a:defRPr>
    </a:lvl6pPr>
    <a:lvl7pPr marL="2743200" algn="l" defTabSz="914400" rtl="0" eaLnBrk="1" latinLnBrk="0" hangingPunct="1">
      <a:defRPr sz="2400" kern="1200">
        <a:solidFill>
          <a:schemeClr val="bg1"/>
        </a:solidFill>
        <a:latin typeface="Times New Roman" pitchFamily="18" charset="0"/>
        <a:ea typeface="+mn-ea"/>
        <a:cs typeface="+mn-cs"/>
      </a:defRPr>
    </a:lvl7pPr>
    <a:lvl8pPr marL="3200400" algn="l" defTabSz="914400" rtl="0" eaLnBrk="1" latinLnBrk="0" hangingPunct="1">
      <a:defRPr sz="2400" kern="1200">
        <a:solidFill>
          <a:schemeClr val="bg1"/>
        </a:solidFill>
        <a:latin typeface="Times New Roman" pitchFamily="18" charset="0"/>
        <a:ea typeface="+mn-ea"/>
        <a:cs typeface="+mn-cs"/>
      </a:defRPr>
    </a:lvl8pPr>
    <a:lvl9pPr marL="3657600" algn="l" defTabSz="914400" rtl="0" eaLnBrk="1" latinLnBrk="0" hangingPunct="1">
      <a:defRPr sz="2400" kern="1200">
        <a:solidFill>
          <a:schemeClr val="bg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89">
          <p15:clr>
            <a:srgbClr val="A4A3A4"/>
          </p15:clr>
        </p15:guide>
        <p15:guide id="2" pos="288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33CCFF"/>
    <a:srgbClr val="FF0000"/>
    <a:srgbClr val="FFFF00"/>
    <a:srgbClr val="0099FF"/>
    <a:srgbClr val="990000"/>
    <a:srgbClr val="FFFF99"/>
    <a:srgbClr val="FFFF6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1128"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p:cViewPr varScale="1">
        <p:scale>
          <a:sx n="56" d="100"/>
          <a:sy n="56" d="100"/>
        </p:scale>
        <p:origin x="-1650" y="-84"/>
      </p:cViewPr>
      <p:guideLst>
        <p:guide orient="horz" pos="2189"/>
        <p:guide pos="288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1" y="0"/>
            <a:ext cx="400803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smtClean="0">
                <a:solidFill>
                  <a:schemeClr val="tx1"/>
                </a:solidFill>
              </a:defRPr>
            </a:lvl1pPr>
          </a:lstStyle>
          <a:p>
            <a:pPr>
              <a:defRPr/>
            </a:pPr>
            <a:endParaRPr lang="en-GB"/>
          </a:p>
        </p:txBody>
      </p:sp>
      <p:sp>
        <p:nvSpPr>
          <p:cNvPr id="150531" name="Rectangle 3"/>
          <p:cNvSpPr>
            <a:spLocks noGrp="1" noChangeArrowheads="1"/>
          </p:cNvSpPr>
          <p:nvPr>
            <p:ph type="dt" sz="quarter" idx="1"/>
          </p:nvPr>
        </p:nvSpPr>
        <p:spPr bwMode="auto">
          <a:xfrm>
            <a:off x="5237256" y="0"/>
            <a:ext cx="390542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smtClean="0">
                <a:solidFill>
                  <a:schemeClr val="tx1"/>
                </a:solidFill>
              </a:defRPr>
            </a:lvl1pPr>
          </a:lstStyle>
          <a:p>
            <a:pPr>
              <a:defRPr/>
            </a:pPr>
            <a:endParaRPr lang="en-GB"/>
          </a:p>
        </p:txBody>
      </p:sp>
      <p:sp>
        <p:nvSpPr>
          <p:cNvPr id="150532" name="Rectangle 4"/>
          <p:cNvSpPr>
            <a:spLocks noGrp="1" noChangeArrowheads="1"/>
          </p:cNvSpPr>
          <p:nvPr>
            <p:ph type="ftr" sz="quarter" idx="2"/>
          </p:nvPr>
        </p:nvSpPr>
        <p:spPr bwMode="auto">
          <a:xfrm>
            <a:off x="1" y="6611898"/>
            <a:ext cx="400803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smtClean="0">
                <a:solidFill>
                  <a:schemeClr val="tx1"/>
                </a:solidFill>
              </a:defRPr>
            </a:lvl1pPr>
          </a:lstStyle>
          <a:p>
            <a:pPr>
              <a:defRPr/>
            </a:pPr>
            <a:endParaRPr lang="en-GB"/>
          </a:p>
        </p:txBody>
      </p:sp>
      <p:sp>
        <p:nvSpPr>
          <p:cNvPr id="150533" name="Rectangle 5"/>
          <p:cNvSpPr>
            <a:spLocks noGrp="1" noChangeArrowheads="1"/>
          </p:cNvSpPr>
          <p:nvPr>
            <p:ph type="sldNum" sz="quarter" idx="3"/>
          </p:nvPr>
        </p:nvSpPr>
        <p:spPr bwMode="auto">
          <a:xfrm>
            <a:off x="5237256" y="6611898"/>
            <a:ext cx="390542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smtClean="0">
                <a:solidFill>
                  <a:schemeClr val="tx1"/>
                </a:solidFill>
              </a:defRPr>
            </a:lvl1pPr>
          </a:lstStyle>
          <a:p>
            <a:pPr>
              <a:defRPr/>
            </a:pPr>
            <a:fld id="{81C612B4-35CE-4C71-8B9F-FA2A2965C88B}" type="slidenum">
              <a:rPr lang="en-GB"/>
              <a:pPr>
                <a:defRPr/>
              </a:pPr>
              <a:t>‹#›</a:t>
            </a:fld>
            <a:endParaRPr lang="en-GB"/>
          </a:p>
        </p:txBody>
      </p:sp>
    </p:spTree>
    <p:extLst>
      <p:ext uri="{BB962C8B-B14F-4D97-AF65-F5344CB8AC3E}">
        <p14:creationId xmlns:p14="http://schemas.microsoft.com/office/powerpoint/2010/main" val="13710704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hdr" sz="quarter"/>
          </p:nvPr>
        </p:nvSpPr>
        <p:spPr bwMode="auto">
          <a:xfrm>
            <a:off x="1" y="0"/>
            <a:ext cx="400803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smtClean="0">
                <a:solidFill>
                  <a:schemeClr val="tx1"/>
                </a:solidFill>
              </a:defRPr>
            </a:lvl1pPr>
          </a:lstStyle>
          <a:p>
            <a:pPr>
              <a:defRPr/>
            </a:pPr>
            <a:endParaRPr lang="en-GB"/>
          </a:p>
        </p:txBody>
      </p:sp>
      <p:sp>
        <p:nvSpPr>
          <p:cNvPr id="157699" name="Rectangle 3"/>
          <p:cNvSpPr>
            <a:spLocks noGrp="1" noChangeArrowheads="1"/>
          </p:cNvSpPr>
          <p:nvPr>
            <p:ph type="dt" idx="1"/>
          </p:nvPr>
        </p:nvSpPr>
        <p:spPr bwMode="auto">
          <a:xfrm>
            <a:off x="5237256" y="0"/>
            <a:ext cx="390542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smtClean="0">
                <a:solidFill>
                  <a:schemeClr val="tx1"/>
                </a:solidFill>
              </a:defRPr>
            </a:lvl1pPr>
          </a:lstStyle>
          <a:p>
            <a:pPr>
              <a:defRPr/>
            </a:pPr>
            <a:endParaRPr lang="en-GB"/>
          </a:p>
        </p:txBody>
      </p:sp>
      <p:sp>
        <p:nvSpPr>
          <p:cNvPr id="19460" name="Rectangle 4"/>
          <p:cNvSpPr>
            <a:spLocks noGrp="1" noRot="1" noChangeAspect="1" noChangeArrowheads="1" noTextEdit="1"/>
          </p:cNvSpPr>
          <p:nvPr>
            <p:ph type="sldImg" idx="2"/>
          </p:nvPr>
        </p:nvSpPr>
        <p:spPr bwMode="auto">
          <a:xfrm>
            <a:off x="2830513" y="533400"/>
            <a:ext cx="3484562" cy="26130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7701" name="Rectangle 5"/>
          <p:cNvSpPr>
            <a:spLocks noGrp="1" noChangeArrowheads="1"/>
          </p:cNvSpPr>
          <p:nvPr>
            <p:ph type="body" sz="quarter" idx="3"/>
          </p:nvPr>
        </p:nvSpPr>
        <p:spPr bwMode="auto">
          <a:xfrm>
            <a:off x="1233404" y="3305949"/>
            <a:ext cx="6675877" cy="31470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7702" name="Rectangle 6"/>
          <p:cNvSpPr>
            <a:spLocks noGrp="1" noChangeArrowheads="1"/>
          </p:cNvSpPr>
          <p:nvPr>
            <p:ph type="ftr" sz="quarter" idx="4"/>
          </p:nvPr>
        </p:nvSpPr>
        <p:spPr bwMode="auto">
          <a:xfrm>
            <a:off x="1" y="6611898"/>
            <a:ext cx="400803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smtClean="0">
                <a:solidFill>
                  <a:schemeClr val="tx1"/>
                </a:solidFill>
              </a:defRPr>
            </a:lvl1pPr>
          </a:lstStyle>
          <a:p>
            <a:pPr>
              <a:defRPr/>
            </a:pPr>
            <a:endParaRPr lang="en-GB"/>
          </a:p>
        </p:txBody>
      </p:sp>
      <p:sp>
        <p:nvSpPr>
          <p:cNvPr id="157703" name="Rectangle 7"/>
          <p:cNvSpPr>
            <a:spLocks noGrp="1" noChangeArrowheads="1"/>
          </p:cNvSpPr>
          <p:nvPr>
            <p:ph type="sldNum" sz="quarter" idx="5"/>
          </p:nvPr>
        </p:nvSpPr>
        <p:spPr bwMode="auto">
          <a:xfrm>
            <a:off x="5237256" y="6611898"/>
            <a:ext cx="390542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smtClean="0">
                <a:solidFill>
                  <a:schemeClr val="tx1"/>
                </a:solidFill>
              </a:defRPr>
            </a:lvl1pPr>
          </a:lstStyle>
          <a:p>
            <a:pPr>
              <a:defRPr/>
            </a:pPr>
            <a:fld id="{FF9657E4-6670-4BED-B1DB-AF398F375D89}" type="slidenum">
              <a:rPr lang="en-GB"/>
              <a:pPr>
                <a:defRPr/>
              </a:pPr>
              <a:t>‹#›</a:t>
            </a:fld>
            <a:endParaRPr lang="en-GB"/>
          </a:p>
        </p:txBody>
      </p:sp>
    </p:spTree>
    <p:extLst>
      <p:ext uri="{BB962C8B-B14F-4D97-AF65-F5344CB8AC3E}">
        <p14:creationId xmlns:p14="http://schemas.microsoft.com/office/powerpoint/2010/main" val="33492060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28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28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28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28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fld id="{69DC325F-3523-4E43-AF73-DBAAC12363AF}" type="slidenum">
              <a:rPr lang="en-GB" sz="1200">
                <a:solidFill>
                  <a:schemeClr val="tx1"/>
                </a:solidFill>
              </a:rPr>
              <a:pPr/>
              <a:t>1</a:t>
            </a:fld>
            <a:endParaRPr lang="en-GB" sz="1200">
              <a:solidFill>
                <a:schemeClr val="tx1"/>
              </a:solidFill>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1001274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10</a:t>
            </a:fld>
            <a:endParaRPr lang="en-GB"/>
          </a:p>
        </p:txBody>
      </p:sp>
    </p:spTree>
    <p:extLst>
      <p:ext uri="{BB962C8B-B14F-4D97-AF65-F5344CB8AC3E}">
        <p14:creationId xmlns:p14="http://schemas.microsoft.com/office/powerpoint/2010/main" val="742421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11</a:t>
            </a:fld>
            <a:endParaRPr lang="en-GB"/>
          </a:p>
        </p:txBody>
      </p:sp>
    </p:spTree>
    <p:extLst>
      <p:ext uri="{BB962C8B-B14F-4D97-AF65-F5344CB8AC3E}">
        <p14:creationId xmlns:p14="http://schemas.microsoft.com/office/powerpoint/2010/main" val="1663243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12</a:t>
            </a:fld>
            <a:endParaRPr lang="en-GB"/>
          </a:p>
        </p:txBody>
      </p:sp>
    </p:spTree>
    <p:extLst>
      <p:ext uri="{BB962C8B-B14F-4D97-AF65-F5344CB8AC3E}">
        <p14:creationId xmlns:p14="http://schemas.microsoft.com/office/powerpoint/2010/main" val="1330833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13</a:t>
            </a:fld>
            <a:endParaRPr lang="en-GB"/>
          </a:p>
        </p:txBody>
      </p:sp>
    </p:spTree>
    <p:extLst>
      <p:ext uri="{BB962C8B-B14F-4D97-AF65-F5344CB8AC3E}">
        <p14:creationId xmlns:p14="http://schemas.microsoft.com/office/powerpoint/2010/main" val="3807073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14</a:t>
            </a:fld>
            <a:endParaRPr lang="en-GB"/>
          </a:p>
        </p:txBody>
      </p:sp>
    </p:spTree>
    <p:extLst>
      <p:ext uri="{BB962C8B-B14F-4D97-AF65-F5344CB8AC3E}">
        <p14:creationId xmlns:p14="http://schemas.microsoft.com/office/powerpoint/2010/main" val="486447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15</a:t>
            </a:fld>
            <a:endParaRPr lang="en-GB"/>
          </a:p>
        </p:txBody>
      </p:sp>
    </p:spTree>
    <p:extLst>
      <p:ext uri="{BB962C8B-B14F-4D97-AF65-F5344CB8AC3E}">
        <p14:creationId xmlns:p14="http://schemas.microsoft.com/office/powerpoint/2010/main" val="1075503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16</a:t>
            </a:fld>
            <a:endParaRPr lang="en-GB"/>
          </a:p>
        </p:txBody>
      </p:sp>
    </p:spTree>
    <p:extLst>
      <p:ext uri="{BB962C8B-B14F-4D97-AF65-F5344CB8AC3E}">
        <p14:creationId xmlns:p14="http://schemas.microsoft.com/office/powerpoint/2010/main" val="486447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17</a:t>
            </a:fld>
            <a:endParaRPr lang="en-GB"/>
          </a:p>
        </p:txBody>
      </p:sp>
    </p:spTree>
    <p:extLst>
      <p:ext uri="{BB962C8B-B14F-4D97-AF65-F5344CB8AC3E}">
        <p14:creationId xmlns:p14="http://schemas.microsoft.com/office/powerpoint/2010/main" val="3625968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2</a:t>
            </a:fld>
            <a:endParaRPr lang="en-GB"/>
          </a:p>
        </p:txBody>
      </p:sp>
    </p:spTree>
    <p:extLst>
      <p:ext uri="{BB962C8B-B14F-4D97-AF65-F5344CB8AC3E}">
        <p14:creationId xmlns:p14="http://schemas.microsoft.com/office/powerpoint/2010/main" val="301372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91AA98F1-5C31-48C3-A4A7-CCE80C3489CE}" type="slidenum">
              <a:rPr lang="en-GB" smtClean="0"/>
              <a:pPr/>
              <a:t>3</a:t>
            </a:fld>
            <a:endParaRPr lang="en-GB"/>
          </a:p>
        </p:txBody>
      </p:sp>
    </p:spTree>
    <p:extLst>
      <p:ext uri="{BB962C8B-B14F-4D97-AF65-F5344CB8AC3E}">
        <p14:creationId xmlns:p14="http://schemas.microsoft.com/office/powerpoint/2010/main" val="939717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4</a:t>
            </a:fld>
            <a:endParaRPr lang="en-GB"/>
          </a:p>
        </p:txBody>
      </p:sp>
    </p:spTree>
    <p:extLst>
      <p:ext uri="{BB962C8B-B14F-4D97-AF65-F5344CB8AC3E}">
        <p14:creationId xmlns:p14="http://schemas.microsoft.com/office/powerpoint/2010/main" val="4066582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5</a:t>
            </a:fld>
            <a:endParaRPr lang="en-GB"/>
          </a:p>
        </p:txBody>
      </p:sp>
    </p:spTree>
    <p:extLst>
      <p:ext uri="{BB962C8B-B14F-4D97-AF65-F5344CB8AC3E}">
        <p14:creationId xmlns:p14="http://schemas.microsoft.com/office/powerpoint/2010/main" val="4221029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endParaRPr lang="en-CA"/>
          </a:p>
        </p:txBody>
      </p:sp>
      <p:sp>
        <p:nvSpPr>
          <p:cNvPr id="28676" name="Slide Number Placeholder 3"/>
          <p:cNvSpPr>
            <a:spLocks noGrp="1"/>
          </p:cNvSpPr>
          <p:nvPr>
            <p:ph type="sldNum" sz="quarter" idx="5"/>
          </p:nvPr>
        </p:nvSpPr>
        <p:spPr>
          <a:noFill/>
        </p:spPr>
        <p:txBody>
          <a:bodyP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fld id="{DAF14E58-F2B5-422D-8B97-5716B59D65FE}" type="slidenum">
              <a:rPr lang="en-GB" sz="1200">
                <a:solidFill>
                  <a:schemeClr val="tx1"/>
                </a:solidFill>
              </a:rPr>
              <a:pPr/>
              <a:t>6</a:t>
            </a:fld>
            <a:endParaRPr lang="en-GB" sz="1200">
              <a:solidFill>
                <a:schemeClr val="tx1"/>
              </a:solidFill>
            </a:endParaRPr>
          </a:p>
        </p:txBody>
      </p:sp>
    </p:spTree>
    <p:extLst>
      <p:ext uri="{BB962C8B-B14F-4D97-AF65-F5344CB8AC3E}">
        <p14:creationId xmlns:p14="http://schemas.microsoft.com/office/powerpoint/2010/main" val="1949585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endParaRPr lang="en-CA"/>
          </a:p>
        </p:txBody>
      </p:sp>
      <p:sp>
        <p:nvSpPr>
          <p:cNvPr id="28676" name="Slide Number Placeholder 3"/>
          <p:cNvSpPr>
            <a:spLocks noGrp="1"/>
          </p:cNvSpPr>
          <p:nvPr>
            <p:ph type="sldNum" sz="quarter" idx="5"/>
          </p:nvPr>
        </p:nvSpPr>
        <p:spPr>
          <a:noFill/>
        </p:spPr>
        <p:txBody>
          <a:bodyP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fld id="{DAF14E58-F2B5-422D-8B97-5716B59D65FE}" type="slidenum">
              <a:rPr lang="en-GB" sz="1200">
                <a:solidFill>
                  <a:schemeClr val="tx1"/>
                </a:solidFill>
              </a:rPr>
              <a:pPr/>
              <a:t>7</a:t>
            </a:fld>
            <a:endParaRPr lang="en-GB" sz="1200">
              <a:solidFill>
                <a:schemeClr val="tx1"/>
              </a:solidFill>
            </a:endParaRPr>
          </a:p>
        </p:txBody>
      </p:sp>
    </p:spTree>
    <p:extLst>
      <p:ext uri="{BB962C8B-B14F-4D97-AF65-F5344CB8AC3E}">
        <p14:creationId xmlns:p14="http://schemas.microsoft.com/office/powerpoint/2010/main" val="3628233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endParaRPr lang="en-CA"/>
          </a:p>
        </p:txBody>
      </p:sp>
      <p:sp>
        <p:nvSpPr>
          <p:cNvPr id="28676" name="Slide Number Placeholder 3"/>
          <p:cNvSpPr>
            <a:spLocks noGrp="1"/>
          </p:cNvSpPr>
          <p:nvPr>
            <p:ph type="sldNum" sz="quarter" idx="5"/>
          </p:nvPr>
        </p:nvSpPr>
        <p:spPr>
          <a:noFill/>
        </p:spPr>
        <p:txBody>
          <a:bodyP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fld id="{DAF14E58-F2B5-422D-8B97-5716B59D65FE}" type="slidenum">
              <a:rPr lang="en-GB" sz="1200">
                <a:solidFill>
                  <a:schemeClr val="tx1"/>
                </a:solidFill>
              </a:rPr>
              <a:pPr/>
              <a:t>8</a:t>
            </a:fld>
            <a:endParaRPr lang="en-GB" sz="1200">
              <a:solidFill>
                <a:schemeClr val="tx1"/>
              </a:solidFill>
            </a:endParaRPr>
          </a:p>
        </p:txBody>
      </p:sp>
    </p:spTree>
    <p:extLst>
      <p:ext uri="{BB962C8B-B14F-4D97-AF65-F5344CB8AC3E}">
        <p14:creationId xmlns:p14="http://schemas.microsoft.com/office/powerpoint/2010/main" val="2470403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9</a:t>
            </a:fld>
            <a:endParaRPr lang="en-GB"/>
          </a:p>
        </p:txBody>
      </p:sp>
    </p:spTree>
    <p:extLst>
      <p:ext uri="{BB962C8B-B14F-4D97-AF65-F5344CB8AC3E}">
        <p14:creationId xmlns:p14="http://schemas.microsoft.com/office/powerpoint/2010/main" val="4132740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961407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15942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8580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0" y="0"/>
            <a:ext cx="6705600"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6297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77803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39881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53411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302886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291994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654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8089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61604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0" y="1219200"/>
            <a:ext cx="91440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Tree>
    <p:extLst>
      <p:ext uri="{BB962C8B-B14F-4D97-AF65-F5344CB8AC3E}">
        <p14:creationId xmlns:p14="http://schemas.microsoft.com/office/powerpoint/2010/main" val="3193382399"/>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0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000">
          <a:solidFill>
            <a:schemeClr val="tx2"/>
          </a:solidFill>
          <a:latin typeface="Comic Sans MS" panose="030F0702030302020204" pitchFamily="66" charset="0"/>
        </a:defRPr>
      </a:lvl2pPr>
      <a:lvl3pPr algn="ctr" rtl="0" eaLnBrk="0" fontAlgn="base" hangingPunct="0">
        <a:spcBef>
          <a:spcPct val="0"/>
        </a:spcBef>
        <a:spcAft>
          <a:spcPct val="0"/>
        </a:spcAft>
        <a:defRPr sz="4000">
          <a:solidFill>
            <a:schemeClr val="tx2"/>
          </a:solidFill>
          <a:latin typeface="Comic Sans MS" panose="030F0702030302020204" pitchFamily="66" charset="0"/>
        </a:defRPr>
      </a:lvl3pPr>
      <a:lvl4pPr algn="ctr" rtl="0" eaLnBrk="0" fontAlgn="base" hangingPunct="0">
        <a:spcBef>
          <a:spcPct val="0"/>
        </a:spcBef>
        <a:spcAft>
          <a:spcPct val="0"/>
        </a:spcAft>
        <a:defRPr sz="4000">
          <a:solidFill>
            <a:schemeClr val="tx2"/>
          </a:solidFill>
          <a:latin typeface="Comic Sans MS" panose="030F0702030302020204" pitchFamily="66" charset="0"/>
        </a:defRPr>
      </a:lvl4pPr>
      <a:lvl5pPr algn="ctr" rtl="0" eaLnBrk="0" fontAlgn="base" hangingPunct="0">
        <a:spcBef>
          <a:spcPct val="0"/>
        </a:spcBef>
        <a:spcAft>
          <a:spcPct val="0"/>
        </a:spcAft>
        <a:defRPr sz="4000">
          <a:solidFill>
            <a:schemeClr val="tx2"/>
          </a:solidFill>
          <a:latin typeface="Comic Sans MS" panose="030F0702030302020204" pitchFamily="66" charset="0"/>
        </a:defRPr>
      </a:lvl5pPr>
      <a:lvl6pPr marL="457200" algn="ctr" rtl="0" eaLnBrk="0" fontAlgn="base" hangingPunct="0">
        <a:spcBef>
          <a:spcPct val="0"/>
        </a:spcBef>
        <a:spcAft>
          <a:spcPct val="0"/>
        </a:spcAft>
        <a:defRPr sz="4000">
          <a:solidFill>
            <a:schemeClr val="tx2"/>
          </a:solidFill>
          <a:latin typeface="Comic Sans MS" panose="030F0702030302020204" pitchFamily="66" charset="0"/>
        </a:defRPr>
      </a:lvl6pPr>
      <a:lvl7pPr marL="914400" algn="ctr" rtl="0" eaLnBrk="0" fontAlgn="base" hangingPunct="0">
        <a:spcBef>
          <a:spcPct val="0"/>
        </a:spcBef>
        <a:spcAft>
          <a:spcPct val="0"/>
        </a:spcAft>
        <a:defRPr sz="4000">
          <a:solidFill>
            <a:schemeClr val="tx2"/>
          </a:solidFill>
          <a:latin typeface="Comic Sans MS" panose="030F0702030302020204" pitchFamily="66" charset="0"/>
        </a:defRPr>
      </a:lvl7pPr>
      <a:lvl8pPr marL="1371600" algn="ctr" rtl="0" eaLnBrk="0" fontAlgn="base" hangingPunct="0">
        <a:spcBef>
          <a:spcPct val="0"/>
        </a:spcBef>
        <a:spcAft>
          <a:spcPct val="0"/>
        </a:spcAft>
        <a:defRPr sz="4000">
          <a:solidFill>
            <a:schemeClr val="tx2"/>
          </a:solidFill>
          <a:latin typeface="Comic Sans MS" panose="030F0702030302020204" pitchFamily="66" charset="0"/>
        </a:defRPr>
      </a:lvl8pPr>
      <a:lvl9pPr marL="1828800" algn="ctr" rtl="0" eaLnBrk="0" fontAlgn="base" hangingPunct="0">
        <a:spcBef>
          <a:spcPct val="0"/>
        </a:spcBef>
        <a:spcAft>
          <a:spcPct val="0"/>
        </a:spcAft>
        <a:defRPr sz="4000">
          <a:solidFill>
            <a:schemeClr val="tx2"/>
          </a:solidFill>
          <a:latin typeface="Comic Sans MS" panose="030F0702030302020204" pitchFamily="66" charset="0"/>
        </a:defRPr>
      </a:lvl9pPr>
    </p:titleStyle>
    <p:bodyStyle>
      <a:lvl1pPr marL="342900" indent="-342900" algn="l" rtl="0" eaLnBrk="0" fontAlgn="base" hangingPunct="0">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hyperlink" Target="http://www.google.ca/url?sa=i&amp;rct=j&amp;q=&amp;esrc=s&amp;frm=1&amp;source=images&amp;cd=&amp;cad=rja&amp;docid=ImHYAbuEvAj87M&amp;tbnid=AawnT80B-zgR2M:&amp;ved=0CAUQjRw&amp;url=http://www.freeclipartnow.com/holidays/easter/religious/tomb-empty.jpg.html&amp;ei=WeIwUfbQOM3KiALez4CwAg&amp;bvm=bv.43148975,d.cGE&amp;psig=AFQjCNFEFYHSRwjhj0GahJNbK7vgwxV8Cg&amp;ust=1362244556176266" TargetMode="External"/><Relationship Id="rId4" Type="http://schemas.openxmlformats.org/officeDocument/2006/relationships/image" Target="../media/image2.gif"/></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981200"/>
            <a:ext cx="7772400" cy="1447800"/>
          </a:xfrm>
        </p:spPr>
        <p:txBody>
          <a:bodyPr/>
          <a:lstStyle/>
          <a:p>
            <a:r>
              <a:rPr lang="en-GB" dirty="0"/>
              <a:t>Catechism </a:t>
            </a:r>
            <a:br>
              <a:rPr lang="en-GB" dirty="0"/>
            </a:br>
            <a:r>
              <a:rPr lang="en-GB" dirty="0"/>
              <a:t>The Substance of Faith</a:t>
            </a:r>
          </a:p>
        </p:txBody>
      </p:sp>
      <p:sp>
        <p:nvSpPr>
          <p:cNvPr id="2051" name="Rectangle 3"/>
          <p:cNvSpPr>
            <a:spLocks noGrp="1" noChangeArrowheads="1"/>
          </p:cNvSpPr>
          <p:nvPr>
            <p:ph type="subTitle" idx="1"/>
          </p:nvPr>
        </p:nvSpPr>
        <p:spPr>
          <a:xfrm>
            <a:off x="457200" y="3886200"/>
            <a:ext cx="8305800" cy="1752600"/>
          </a:xfrm>
        </p:spPr>
        <p:txBody>
          <a:bodyPr/>
          <a:lstStyle/>
          <a:p>
            <a:r>
              <a:rPr lang="en-GB" dirty="0"/>
              <a:t>Lesson 23 – LD 17</a:t>
            </a:r>
          </a:p>
          <a:p>
            <a:r>
              <a:rPr lang="en-GB" dirty="0"/>
              <a:t>The Christ Lives!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Not the first…</a:t>
            </a:r>
          </a:p>
        </p:txBody>
      </p:sp>
      <p:sp>
        <p:nvSpPr>
          <p:cNvPr id="3" name="Content Placeholder 2"/>
          <p:cNvSpPr>
            <a:spLocks noGrp="1"/>
          </p:cNvSpPr>
          <p:nvPr>
            <p:ph idx="1"/>
          </p:nvPr>
        </p:nvSpPr>
        <p:spPr>
          <a:xfrm>
            <a:off x="0" y="1219200"/>
            <a:ext cx="9122200" cy="5638800"/>
          </a:xfrm>
        </p:spPr>
        <p:txBody>
          <a:bodyPr/>
          <a:lstStyle/>
          <a:p>
            <a:pPr marL="0" indent="0">
              <a:buNone/>
            </a:pPr>
            <a:r>
              <a:rPr lang="en-CA" dirty="0"/>
              <a:t>Jesus was not the first to resurrect </a:t>
            </a:r>
            <a:br>
              <a:rPr lang="en-CA" dirty="0"/>
            </a:br>
            <a:r>
              <a:rPr lang="en-CA" dirty="0"/>
              <a:t>from the dead.</a:t>
            </a:r>
          </a:p>
          <a:p>
            <a:pPr marL="0" indent="0">
              <a:buNone/>
            </a:pPr>
            <a:r>
              <a:rPr lang="en-CA" dirty="0"/>
              <a:t>In the Old Testament it happened to:</a:t>
            </a:r>
          </a:p>
          <a:p>
            <a:pPr marL="0" indent="0">
              <a:buNone/>
            </a:pPr>
            <a:r>
              <a:rPr lang="en-CA" dirty="0"/>
              <a:t>	</a:t>
            </a:r>
            <a:r>
              <a:rPr lang="en-CA" dirty="0">
                <a:solidFill>
                  <a:srgbClr val="00FF00"/>
                </a:solidFill>
              </a:rPr>
              <a:t>- the boy of Zarephath (Elijah)</a:t>
            </a:r>
          </a:p>
          <a:p>
            <a:pPr marL="0" indent="0">
              <a:buNone/>
            </a:pPr>
            <a:r>
              <a:rPr lang="en-CA" dirty="0">
                <a:solidFill>
                  <a:srgbClr val="00FF00"/>
                </a:solidFill>
              </a:rPr>
              <a:t>	- the son of </a:t>
            </a:r>
            <a:r>
              <a:rPr lang="en-CA" dirty="0" err="1">
                <a:solidFill>
                  <a:srgbClr val="00FF00"/>
                </a:solidFill>
              </a:rPr>
              <a:t>Shunammite</a:t>
            </a:r>
            <a:r>
              <a:rPr lang="en-CA" dirty="0">
                <a:solidFill>
                  <a:srgbClr val="00FF00"/>
                </a:solidFill>
              </a:rPr>
              <a:t> woman (Elisha)</a:t>
            </a:r>
          </a:p>
          <a:p>
            <a:pPr marL="0" indent="0">
              <a:buNone/>
            </a:pPr>
            <a:r>
              <a:rPr lang="en-CA" dirty="0">
                <a:solidFill>
                  <a:srgbClr val="00FF00"/>
                </a:solidFill>
              </a:rPr>
              <a:t>	- the man thrown in Elisha’s grave</a:t>
            </a:r>
          </a:p>
          <a:p>
            <a:pPr marL="0" indent="0">
              <a:buNone/>
            </a:pPr>
            <a:r>
              <a:rPr lang="en-CA" dirty="0"/>
              <a:t>In the New Testament it had already happened to:</a:t>
            </a:r>
          </a:p>
          <a:p>
            <a:pPr marL="0" indent="0">
              <a:buNone/>
            </a:pPr>
            <a:r>
              <a:rPr lang="en-CA" dirty="0"/>
              <a:t>	</a:t>
            </a:r>
            <a:r>
              <a:rPr lang="en-CA" dirty="0">
                <a:solidFill>
                  <a:srgbClr val="00FF00"/>
                </a:solidFill>
              </a:rPr>
              <a:t>- the daughter of </a:t>
            </a:r>
            <a:r>
              <a:rPr lang="en-CA" dirty="0" err="1">
                <a:solidFill>
                  <a:srgbClr val="00FF00"/>
                </a:solidFill>
              </a:rPr>
              <a:t>Jairus</a:t>
            </a:r>
            <a:endParaRPr lang="en-CA" dirty="0">
              <a:solidFill>
                <a:srgbClr val="00FF00"/>
              </a:solidFill>
            </a:endParaRPr>
          </a:p>
          <a:p>
            <a:pPr marL="0" indent="0">
              <a:buNone/>
            </a:pPr>
            <a:r>
              <a:rPr lang="en-CA" dirty="0">
                <a:solidFill>
                  <a:srgbClr val="00FF00"/>
                </a:solidFill>
              </a:rPr>
              <a:t>	- the widow’s son of Nain</a:t>
            </a:r>
          </a:p>
          <a:p>
            <a:pPr marL="0" indent="0">
              <a:buNone/>
            </a:pPr>
            <a:r>
              <a:rPr lang="en-CA" dirty="0">
                <a:solidFill>
                  <a:srgbClr val="00FF00"/>
                </a:solidFill>
              </a:rPr>
              <a:t>	- Lazarus, the friend of Jesus</a:t>
            </a:r>
          </a:p>
        </p:txBody>
      </p:sp>
      <p:pic>
        <p:nvPicPr>
          <p:cNvPr id="4098" name="Picture 2" descr="http://www.sermonsfromseattle.com/images/elijah_0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7868" y="836712"/>
            <a:ext cx="2584332" cy="212561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swordofthespirit.net/bulwark/widowsonatnai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7868" y="4757718"/>
            <a:ext cx="2381984" cy="1952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55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750"/>
                                  </p:stCondLst>
                                  <p:childTnLst>
                                    <p:set>
                                      <p:cBhvr>
                                        <p:cTn id="23"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Not the first, yet different</a:t>
            </a:r>
          </a:p>
        </p:txBody>
      </p:sp>
      <p:sp>
        <p:nvSpPr>
          <p:cNvPr id="3" name="Content Placeholder 2"/>
          <p:cNvSpPr>
            <a:spLocks noGrp="1"/>
          </p:cNvSpPr>
          <p:nvPr>
            <p:ph idx="1"/>
          </p:nvPr>
        </p:nvSpPr>
        <p:spPr/>
        <p:txBody>
          <a:bodyPr/>
          <a:lstStyle/>
          <a:p>
            <a:pPr marL="0" indent="0">
              <a:buNone/>
            </a:pPr>
            <a:r>
              <a:rPr lang="en-CA" dirty="0"/>
              <a:t>There are at least three differences between other resurrections and that of Jesus on the third day.</a:t>
            </a:r>
          </a:p>
          <a:p>
            <a:pPr marL="0" indent="0">
              <a:buNone/>
            </a:pPr>
            <a:endParaRPr lang="en-CA" dirty="0"/>
          </a:p>
          <a:p>
            <a:pPr marL="0" indent="-360000">
              <a:buNone/>
            </a:pPr>
            <a:r>
              <a:rPr lang="en-CA" dirty="0"/>
              <a:t>1. 1Cor 15:42-44: </a:t>
            </a:r>
            <a:r>
              <a:rPr lang="en-CA" dirty="0">
                <a:solidFill>
                  <a:srgbClr val="00FF00"/>
                </a:solidFill>
              </a:rPr>
              <a:t>Jesus was raised with an immortal</a:t>
            </a:r>
            <a:br>
              <a:rPr lang="en-CA" dirty="0">
                <a:solidFill>
                  <a:srgbClr val="00FF00"/>
                </a:solidFill>
              </a:rPr>
            </a:br>
            <a:r>
              <a:rPr lang="en-CA" dirty="0">
                <a:solidFill>
                  <a:srgbClr val="00FF00"/>
                </a:solidFill>
              </a:rPr>
              <a:t>	body. While the others died again, He did not.</a:t>
            </a:r>
          </a:p>
          <a:p>
            <a:pPr marL="0" indent="-360000">
              <a:buNone/>
            </a:pPr>
            <a:r>
              <a:rPr lang="en-CA" dirty="0"/>
              <a:t>2. 1Cor 15:15: </a:t>
            </a:r>
            <a:r>
              <a:rPr lang="en-CA" dirty="0">
                <a:solidFill>
                  <a:srgbClr val="00FF00"/>
                </a:solidFill>
              </a:rPr>
              <a:t>Jesus was raised by God, not by </a:t>
            </a:r>
            <a:br>
              <a:rPr lang="en-CA" dirty="0">
                <a:solidFill>
                  <a:srgbClr val="00FF00"/>
                </a:solidFill>
              </a:rPr>
            </a:br>
            <a:r>
              <a:rPr lang="en-CA" dirty="0">
                <a:solidFill>
                  <a:srgbClr val="00FF00"/>
                </a:solidFill>
              </a:rPr>
              <a:t>	someone on behalf of God.</a:t>
            </a:r>
          </a:p>
          <a:p>
            <a:pPr marL="0" indent="-360000">
              <a:buNone/>
            </a:pPr>
            <a:r>
              <a:rPr lang="en-CA" dirty="0"/>
              <a:t>3. Mark 16:9: </a:t>
            </a:r>
            <a:r>
              <a:rPr lang="en-CA" dirty="0">
                <a:solidFill>
                  <a:srgbClr val="00FF00"/>
                </a:solidFill>
              </a:rPr>
              <a:t>Jesus rose by His own power.</a:t>
            </a:r>
          </a:p>
          <a:p>
            <a:pPr marL="0" indent="-360000" algn="ctr">
              <a:buNone/>
            </a:pPr>
            <a:endParaRPr lang="en-CA" dirty="0"/>
          </a:p>
          <a:p>
            <a:pPr marL="0" indent="-360000" algn="ctr">
              <a:buNone/>
            </a:pPr>
            <a:r>
              <a:rPr lang="en-CA" dirty="0"/>
              <a:t>Thus it is clear: </a:t>
            </a:r>
            <a:r>
              <a:rPr lang="en-CA" dirty="0">
                <a:solidFill>
                  <a:srgbClr val="00FF00"/>
                </a:solidFill>
              </a:rPr>
              <a:t>Jesus Christ conquered death</a:t>
            </a:r>
          </a:p>
        </p:txBody>
      </p:sp>
    </p:spTree>
    <p:extLst>
      <p:ext uri="{BB962C8B-B14F-4D97-AF65-F5344CB8AC3E}">
        <p14:creationId xmlns:p14="http://schemas.microsoft.com/office/powerpoint/2010/main" val="8026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Hence, for us…</a:t>
            </a:r>
          </a:p>
        </p:txBody>
      </p:sp>
      <p:sp>
        <p:nvSpPr>
          <p:cNvPr id="3" name="Content Placeholder 2"/>
          <p:cNvSpPr>
            <a:spLocks noGrp="1"/>
          </p:cNvSpPr>
          <p:nvPr>
            <p:ph idx="1"/>
          </p:nvPr>
        </p:nvSpPr>
        <p:spPr/>
        <p:txBody>
          <a:bodyPr/>
          <a:lstStyle/>
          <a:p>
            <a:pPr marL="0" indent="0">
              <a:buNone/>
            </a:pPr>
            <a:r>
              <a:rPr lang="en-CA" dirty="0"/>
              <a:t>In regard to death</a:t>
            </a:r>
          </a:p>
          <a:p>
            <a:pPr marL="0" indent="0">
              <a:buNone/>
            </a:pPr>
            <a:r>
              <a:rPr lang="en-CA" dirty="0"/>
              <a:t>	</a:t>
            </a:r>
            <a:r>
              <a:rPr lang="en-CA" dirty="0">
                <a:solidFill>
                  <a:srgbClr val="00FF00"/>
                </a:solidFill>
              </a:rPr>
              <a:t>There is no need to be afraid of it</a:t>
            </a:r>
          </a:p>
          <a:p>
            <a:pPr marL="0" indent="0">
              <a:buNone/>
            </a:pPr>
            <a:r>
              <a:rPr lang="en-CA" dirty="0"/>
              <a:t>In regard to hell</a:t>
            </a:r>
          </a:p>
          <a:p>
            <a:pPr marL="0" indent="0">
              <a:buNone/>
            </a:pPr>
            <a:r>
              <a:rPr lang="en-CA" dirty="0"/>
              <a:t>	</a:t>
            </a:r>
            <a:r>
              <a:rPr lang="en-CA" dirty="0">
                <a:solidFill>
                  <a:srgbClr val="00FF00"/>
                </a:solidFill>
              </a:rPr>
              <a:t>We won’t have to go there</a:t>
            </a:r>
          </a:p>
          <a:p>
            <a:pPr marL="0" indent="0">
              <a:buNone/>
            </a:pPr>
            <a:r>
              <a:rPr lang="en-CA" dirty="0"/>
              <a:t>In regard to God and sin</a:t>
            </a:r>
          </a:p>
          <a:p>
            <a:pPr marL="0" indent="0">
              <a:buNone/>
            </a:pPr>
            <a:r>
              <a:rPr lang="en-CA" dirty="0"/>
              <a:t>	</a:t>
            </a:r>
            <a:r>
              <a:rPr lang="en-CA" dirty="0">
                <a:solidFill>
                  <a:srgbClr val="00FF00"/>
                </a:solidFill>
              </a:rPr>
              <a:t>Christ can tell the Father to forgive us</a:t>
            </a:r>
          </a:p>
          <a:p>
            <a:pPr marL="0" indent="0">
              <a:buNone/>
            </a:pPr>
            <a:endParaRPr lang="en-CA" dirty="0"/>
          </a:p>
          <a:p>
            <a:pPr marL="0" indent="0">
              <a:buNone/>
            </a:pPr>
            <a:r>
              <a:rPr lang="en-CA" i="1" dirty="0"/>
              <a:t>Discuss: If Christ paid for our sins with </a:t>
            </a:r>
            <a:r>
              <a:rPr lang="en-CA" i="1" u="sng" dirty="0"/>
              <a:t>His death</a:t>
            </a:r>
            <a:r>
              <a:rPr lang="en-CA" i="1" dirty="0"/>
              <a:t>, why does Paul say that if Christ had not arisen, we would still be in our sins?</a:t>
            </a:r>
          </a:p>
          <a:p>
            <a:pPr marL="0" indent="0">
              <a:buNone/>
            </a:pPr>
            <a:endParaRPr lang="en-CA" dirty="0"/>
          </a:p>
        </p:txBody>
      </p:sp>
      <p:pic>
        <p:nvPicPr>
          <p:cNvPr id="4" name="Picture 2" descr="http://www.propheticministryiowa.com/UserFiles/Image/iStock_000004144425XSmall-Easter%20tom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35432"/>
            <a:ext cx="2483768" cy="1695365"/>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dirty="0">
                <a:solidFill>
                  <a:srgbClr val="00FF00"/>
                </a:solidFill>
                <a:sym typeface="Wingdings" pitchFamily="2" charset="2"/>
              </a:rPr>
              <a:t></a:t>
            </a:r>
            <a:endParaRPr lang="en-US" dirty="0">
              <a:solidFill>
                <a:schemeClr val="tx1"/>
              </a:solidFill>
            </a:endParaRPr>
          </a:p>
        </p:txBody>
      </p:sp>
    </p:spTree>
    <p:extLst>
      <p:ext uri="{BB962C8B-B14F-4D97-AF65-F5344CB8AC3E}">
        <p14:creationId xmlns:p14="http://schemas.microsoft.com/office/powerpoint/2010/main" val="1185585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Love Crucified Arose</a:t>
            </a:r>
          </a:p>
        </p:txBody>
      </p:sp>
      <p:pic>
        <p:nvPicPr>
          <p:cNvPr id="4" name="Micahel Card Love Crucified Arose by Michael Car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7504" y="945474"/>
            <a:ext cx="8832981" cy="4968552"/>
          </a:xfrm>
          <a:prstGeom prst="rect">
            <a:avLst/>
          </a:prstGeom>
        </p:spPr>
      </p:pic>
    </p:spTree>
    <p:extLst>
      <p:ext uri="{BB962C8B-B14F-4D97-AF65-F5344CB8AC3E}">
        <p14:creationId xmlns:p14="http://schemas.microsoft.com/office/powerpoint/2010/main" val="24893048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Catechism</a:t>
            </a:r>
          </a:p>
        </p:txBody>
      </p:sp>
      <p:sp>
        <p:nvSpPr>
          <p:cNvPr id="3" name="Content Placeholder 2"/>
          <p:cNvSpPr>
            <a:spLocks noGrp="1"/>
          </p:cNvSpPr>
          <p:nvPr>
            <p:ph idx="1"/>
          </p:nvPr>
        </p:nvSpPr>
        <p:spPr/>
        <p:txBody>
          <a:bodyPr/>
          <a:lstStyle/>
          <a:p>
            <a:pPr marL="0" indent="0">
              <a:buNone/>
            </a:pPr>
            <a:r>
              <a:rPr lang="en-CA" i="1" dirty="0">
                <a:solidFill>
                  <a:srgbClr val="FFFF00"/>
                </a:solidFill>
              </a:rPr>
              <a:t>42. Q. Since Christ has died for us, why do we still have to die?</a:t>
            </a:r>
          </a:p>
          <a:p>
            <a:pPr marL="0" indent="0">
              <a:buNone/>
            </a:pPr>
            <a:endParaRPr lang="en-CA" i="1" dirty="0">
              <a:solidFill>
                <a:srgbClr val="FFFF00"/>
              </a:solidFill>
            </a:endParaRPr>
          </a:p>
          <a:p>
            <a:pPr marL="0" indent="0">
              <a:buNone/>
            </a:pPr>
            <a:r>
              <a:rPr lang="en-CA" i="1" dirty="0">
                <a:solidFill>
                  <a:srgbClr val="FFFF00"/>
                </a:solidFill>
              </a:rPr>
              <a:t>A. Our death is not a payment for our sins,</a:t>
            </a:r>
          </a:p>
          <a:p>
            <a:pPr marL="0" indent="0">
              <a:buNone/>
            </a:pPr>
            <a:r>
              <a:rPr lang="en-CA" i="1" dirty="0">
                <a:solidFill>
                  <a:srgbClr val="FFFF00"/>
                </a:solidFill>
              </a:rPr>
              <a:t>	but it puts an end to sin</a:t>
            </a:r>
          </a:p>
          <a:p>
            <a:pPr marL="0" indent="0">
              <a:buNone/>
            </a:pPr>
            <a:r>
              <a:rPr lang="en-CA" i="1" dirty="0">
                <a:solidFill>
                  <a:srgbClr val="FFFF00"/>
                </a:solidFill>
              </a:rPr>
              <a:t>	and is an entrance into eternal life.</a:t>
            </a:r>
          </a:p>
        </p:txBody>
      </p:sp>
      <p:pic>
        <p:nvPicPr>
          <p:cNvPr id="1026" name="Picture 2" descr="http://blankbaby.typepad.com/photos/freedom_trail/old_tombstones_are_kinda_cree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4293096"/>
            <a:ext cx="3312368" cy="2484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113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New life</a:t>
            </a:r>
          </a:p>
        </p:txBody>
      </p:sp>
      <p:sp>
        <p:nvSpPr>
          <p:cNvPr id="3" name="Content Placeholder 2"/>
          <p:cNvSpPr>
            <a:spLocks noGrp="1"/>
          </p:cNvSpPr>
          <p:nvPr>
            <p:ph idx="1"/>
          </p:nvPr>
        </p:nvSpPr>
        <p:spPr>
          <a:xfrm>
            <a:off x="0" y="4293096"/>
            <a:ext cx="9144000" cy="2564904"/>
          </a:xfrm>
        </p:spPr>
        <p:txBody>
          <a:bodyPr/>
          <a:lstStyle/>
          <a:p>
            <a:pPr marL="0" indent="0">
              <a:buNone/>
            </a:pPr>
            <a:r>
              <a:rPr lang="en-CA" dirty="0"/>
              <a:t>The new life we are to live is </a:t>
            </a:r>
            <a:r>
              <a:rPr lang="en-CA" dirty="0">
                <a:solidFill>
                  <a:srgbClr val="00FF00"/>
                </a:solidFill>
              </a:rPr>
              <a:t>a life free from the influence of sin.</a:t>
            </a:r>
          </a:p>
          <a:p>
            <a:pPr marL="0" indent="0">
              <a:buNone/>
            </a:pPr>
            <a:r>
              <a:rPr lang="en-CA" dirty="0"/>
              <a:t>And we have </a:t>
            </a:r>
            <a:r>
              <a:rPr lang="en-CA" dirty="0">
                <a:solidFill>
                  <a:srgbClr val="00FF00"/>
                </a:solidFill>
              </a:rPr>
              <a:t>the promise of eternal life</a:t>
            </a:r>
          </a:p>
          <a:p>
            <a:pPr marL="0" indent="0">
              <a:buNone/>
            </a:pPr>
            <a:r>
              <a:rPr lang="en-CA" dirty="0">
                <a:solidFill>
                  <a:srgbClr val="00FF00"/>
                </a:solidFill>
              </a:rPr>
              <a:t>	- no more sin whatsoever!</a:t>
            </a:r>
          </a:p>
          <a:p>
            <a:pPr marL="0" indent="0">
              <a:buNone/>
            </a:pPr>
            <a:r>
              <a:rPr lang="en-CA" dirty="0">
                <a:solidFill>
                  <a:srgbClr val="00FF00"/>
                </a:solidFill>
              </a:rPr>
              <a:t>	- immortality, we’ll never die!</a:t>
            </a:r>
          </a:p>
        </p:txBody>
      </p:sp>
      <p:sp>
        <p:nvSpPr>
          <p:cNvPr id="5" name="AutoShape 4"/>
          <p:cNvSpPr>
            <a:spLocks noChangeArrowheads="1"/>
          </p:cNvSpPr>
          <p:nvPr/>
        </p:nvSpPr>
        <p:spPr bwMode="auto">
          <a:xfrm>
            <a:off x="277816" y="1052736"/>
            <a:ext cx="8472952" cy="3117890"/>
          </a:xfrm>
          <a:prstGeom prst="horizontalScroll">
            <a:avLst>
              <a:gd name="adj" fmla="val 7194"/>
            </a:avLst>
          </a:prstGeom>
          <a:solidFill>
            <a:srgbClr val="FF99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en-CA" i="1" dirty="0"/>
              <a:t>We were buried therefore with him by baptism into death, in order that, just as Christ was raised from the dead by the glory of the Father, we too might walk in newness of life. …</a:t>
            </a:r>
          </a:p>
          <a:p>
            <a:pPr algn="l"/>
            <a:r>
              <a:rPr lang="en-CA" i="1" dirty="0"/>
              <a:t>But now that you have been set free from sin and have become slaves of God, the fruit you get leads to sanctification and its end, eternal life.</a:t>
            </a:r>
          </a:p>
          <a:p>
            <a:pPr algn="r"/>
            <a:r>
              <a:rPr lang="en-US" dirty="0"/>
              <a:t>Romans 6:4,22</a:t>
            </a:r>
          </a:p>
        </p:txBody>
      </p:sp>
    </p:spTree>
    <p:extLst>
      <p:ext uri="{BB962C8B-B14F-4D97-AF65-F5344CB8AC3E}">
        <p14:creationId xmlns:p14="http://schemas.microsoft.com/office/powerpoint/2010/main" val="252149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Catechism</a:t>
            </a:r>
          </a:p>
        </p:txBody>
      </p:sp>
      <p:sp>
        <p:nvSpPr>
          <p:cNvPr id="3" name="Content Placeholder 2"/>
          <p:cNvSpPr>
            <a:spLocks noGrp="1"/>
          </p:cNvSpPr>
          <p:nvPr>
            <p:ph idx="1"/>
          </p:nvPr>
        </p:nvSpPr>
        <p:spPr/>
        <p:txBody>
          <a:bodyPr/>
          <a:lstStyle/>
          <a:p>
            <a:pPr marL="0" indent="0">
              <a:buNone/>
            </a:pPr>
            <a:r>
              <a:rPr lang="en-CA" i="1" dirty="0">
                <a:solidFill>
                  <a:srgbClr val="FFFF00"/>
                </a:solidFill>
              </a:rPr>
              <a:t>45. Q. How does Christ’s resurrection benefit us?</a:t>
            </a:r>
          </a:p>
          <a:p>
            <a:pPr marL="0" indent="0">
              <a:buNone/>
            </a:pPr>
            <a:endParaRPr lang="en-CA" i="1" dirty="0">
              <a:solidFill>
                <a:srgbClr val="FFFF00"/>
              </a:solidFill>
            </a:endParaRPr>
          </a:p>
          <a:p>
            <a:pPr marL="0" indent="0">
              <a:buNone/>
            </a:pPr>
            <a:r>
              <a:rPr lang="en-CA" i="1" dirty="0">
                <a:solidFill>
                  <a:srgbClr val="FFFF00"/>
                </a:solidFill>
              </a:rPr>
              <a:t>A. First, by His resurrection He has overcome death, </a:t>
            </a:r>
            <a:br>
              <a:rPr lang="en-CA" i="1" dirty="0">
                <a:solidFill>
                  <a:srgbClr val="FFFF00"/>
                </a:solidFill>
              </a:rPr>
            </a:br>
            <a:r>
              <a:rPr lang="en-CA" i="1" dirty="0">
                <a:solidFill>
                  <a:srgbClr val="FFFF00"/>
                </a:solidFill>
              </a:rPr>
              <a:t>	so that He could make us share in the </a:t>
            </a:r>
            <a:br>
              <a:rPr lang="en-CA" i="1" dirty="0">
                <a:solidFill>
                  <a:srgbClr val="FFFF00"/>
                </a:solidFill>
              </a:rPr>
            </a:br>
            <a:r>
              <a:rPr lang="en-CA" i="1" dirty="0">
                <a:solidFill>
                  <a:srgbClr val="FFFF00"/>
                </a:solidFill>
              </a:rPr>
              <a:t>	righteousness which He had obtained for us by </a:t>
            </a:r>
            <a:br>
              <a:rPr lang="en-CA" i="1" dirty="0">
                <a:solidFill>
                  <a:srgbClr val="FFFF00"/>
                </a:solidFill>
              </a:rPr>
            </a:br>
            <a:r>
              <a:rPr lang="en-CA" i="1" dirty="0">
                <a:solidFill>
                  <a:srgbClr val="FFFF00"/>
                </a:solidFill>
              </a:rPr>
              <a:t>	His death.</a:t>
            </a:r>
          </a:p>
          <a:p>
            <a:pPr marL="0" indent="0">
              <a:buNone/>
            </a:pPr>
            <a:r>
              <a:rPr lang="en-CA" i="1" dirty="0">
                <a:solidFill>
                  <a:srgbClr val="FFFF00"/>
                </a:solidFill>
              </a:rPr>
              <a:t>Second, by His power we too are raised up to a new </a:t>
            </a:r>
            <a:br>
              <a:rPr lang="en-CA" i="1" dirty="0">
                <a:solidFill>
                  <a:srgbClr val="FFFF00"/>
                </a:solidFill>
              </a:rPr>
            </a:br>
            <a:r>
              <a:rPr lang="en-CA" i="1" dirty="0">
                <a:solidFill>
                  <a:srgbClr val="FFFF00"/>
                </a:solidFill>
              </a:rPr>
              <a:t>	life.</a:t>
            </a:r>
          </a:p>
          <a:p>
            <a:pPr marL="0" indent="0">
              <a:buNone/>
            </a:pPr>
            <a:r>
              <a:rPr lang="en-CA" i="1" dirty="0">
                <a:solidFill>
                  <a:srgbClr val="FFFF00"/>
                </a:solidFill>
              </a:rPr>
              <a:t>Third, Christ’s resurrection is to us a sure pledge</a:t>
            </a:r>
            <a:br>
              <a:rPr lang="en-CA" i="1" dirty="0">
                <a:solidFill>
                  <a:srgbClr val="FFFF00"/>
                </a:solidFill>
              </a:rPr>
            </a:br>
            <a:r>
              <a:rPr lang="en-CA" i="1" dirty="0">
                <a:solidFill>
                  <a:srgbClr val="FFFF00"/>
                </a:solidFill>
              </a:rPr>
              <a:t>	of our glorious resurrection.</a:t>
            </a:r>
          </a:p>
        </p:txBody>
      </p:sp>
      <p:sp>
        <p:nvSpPr>
          <p:cNvPr id="4" name="Rectangle 3"/>
          <p:cNvSpPr/>
          <p:nvPr/>
        </p:nvSpPr>
        <p:spPr bwMode="auto">
          <a:xfrm>
            <a:off x="2411760" y="2492896"/>
            <a:ext cx="3943708" cy="1015663"/>
          </a:xfrm>
          <a:prstGeom prst="rect">
            <a:avLst/>
          </a:prstGeom>
          <a:solidFill>
            <a:srgbClr val="33CCFF">
              <a:alpha val="74902"/>
            </a:srgbClr>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6000" b="0" i="0" u="none" strike="noStrike" cap="none" normalizeH="0" baseline="0" dirty="0">
                <a:ln>
                  <a:noFill/>
                </a:ln>
                <a:solidFill>
                  <a:srgbClr val="C00000"/>
                </a:solidFill>
                <a:effectLst/>
                <a:latin typeface="Times New Roman" pitchFamily="18" charset="0"/>
              </a:rPr>
              <a:t>Justification</a:t>
            </a:r>
          </a:p>
        </p:txBody>
      </p:sp>
      <p:sp>
        <p:nvSpPr>
          <p:cNvPr id="5" name="Rectangle 4"/>
          <p:cNvSpPr/>
          <p:nvPr/>
        </p:nvSpPr>
        <p:spPr bwMode="auto">
          <a:xfrm>
            <a:off x="2411760" y="4005063"/>
            <a:ext cx="4455066" cy="1015663"/>
          </a:xfrm>
          <a:prstGeom prst="rect">
            <a:avLst/>
          </a:prstGeom>
          <a:solidFill>
            <a:srgbClr val="33CCFF">
              <a:alpha val="74902"/>
            </a:srgbClr>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6000" b="0" i="0" u="none" strike="noStrike" cap="none" normalizeH="0" baseline="0" dirty="0">
                <a:ln>
                  <a:noFill/>
                </a:ln>
                <a:solidFill>
                  <a:srgbClr val="C00000"/>
                </a:solidFill>
                <a:effectLst/>
                <a:latin typeface="Times New Roman" pitchFamily="18" charset="0"/>
              </a:rPr>
              <a:t>Sanctification</a:t>
            </a:r>
          </a:p>
        </p:txBody>
      </p:sp>
      <p:sp>
        <p:nvSpPr>
          <p:cNvPr id="6" name="Rectangle 5"/>
          <p:cNvSpPr/>
          <p:nvPr/>
        </p:nvSpPr>
        <p:spPr bwMode="auto">
          <a:xfrm>
            <a:off x="2560842" y="5092735"/>
            <a:ext cx="4156908" cy="1015663"/>
          </a:xfrm>
          <a:prstGeom prst="rect">
            <a:avLst/>
          </a:prstGeom>
          <a:solidFill>
            <a:srgbClr val="33CCFF">
              <a:alpha val="74902"/>
            </a:srgbClr>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6000" b="0" i="0" u="none" strike="noStrike" cap="none" normalizeH="0" baseline="0" dirty="0">
                <a:ln>
                  <a:noFill/>
                </a:ln>
                <a:solidFill>
                  <a:srgbClr val="C00000"/>
                </a:solidFill>
                <a:effectLst/>
                <a:latin typeface="Times New Roman" pitchFamily="18" charset="0"/>
              </a:rPr>
              <a:t>Glorification</a:t>
            </a:r>
          </a:p>
        </p:txBody>
      </p:sp>
    </p:spTree>
    <p:extLst>
      <p:ext uri="{BB962C8B-B14F-4D97-AF65-F5344CB8AC3E}">
        <p14:creationId xmlns:p14="http://schemas.microsoft.com/office/powerpoint/2010/main" val="330340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benefits of the resurrection</a:t>
            </a:r>
          </a:p>
        </p:txBody>
      </p:sp>
      <p:sp>
        <p:nvSpPr>
          <p:cNvPr id="3" name="Content Placeholder 2"/>
          <p:cNvSpPr>
            <a:spLocks noGrp="1"/>
          </p:cNvSpPr>
          <p:nvPr>
            <p:ph idx="1"/>
          </p:nvPr>
        </p:nvSpPr>
        <p:spPr>
          <a:xfrm>
            <a:off x="0" y="1219200"/>
            <a:ext cx="5652120" cy="1659409"/>
          </a:xfrm>
        </p:spPr>
        <p:txBody>
          <a:bodyPr/>
          <a:lstStyle/>
          <a:p>
            <a:pPr marL="0" indent="0">
              <a:buNone/>
            </a:pPr>
            <a:r>
              <a:rPr lang="en-CA" dirty="0">
                <a:solidFill>
                  <a:srgbClr val="00FF00"/>
                </a:solidFill>
              </a:rPr>
              <a:t>1. Christ can make sure we are forgiven.</a:t>
            </a:r>
          </a:p>
          <a:p>
            <a:pPr marL="0" indent="0">
              <a:buNone/>
            </a:pPr>
            <a:r>
              <a:rPr lang="en-CA" dirty="0">
                <a:solidFill>
                  <a:srgbClr val="00FF00"/>
                </a:solidFill>
              </a:rPr>
              <a:t>	Justification.</a:t>
            </a: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0213" y="3060725"/>
            <a:ext cx="1447800" cy="14478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3513" y="1393257"/>
            <a:ext cx="1981200" cy="13938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http://www.bmfib.com/PIC_02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8321" y="4860136"/>
            <a:ext cx="2351584" cy="176368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bwMode="auto">
          <a:xfrm>
            <a:off x="14908" y="3031009"/>
            <a:ext cx="5652120" cy="1659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buFontTx/>
              <a:buNone/>
            </a:pPr>
            <a:r>
              <a:rPr lang="en-CA" dirty="0">
                <a:solidFill>
                  <a:srgbClr val="00FF00"/>
                </a:solidFill>
                <a:latin typeface="Calibri" panose="020F0502020204030204" pitchFamily="34" charset="0"/>
                <a:cs typeface="Calibri" panose="020F0502020204030204" pitchFamily="34" charset="0"/>
              </a:rPr>
              <a:t>2. Christ raises us to a life in which we conquer sin.</a:t>
            </a:r>
          </a:p>
          <a:p>
            <a:pPr marL="0" indent="0">
              <a:buFontTx/>
              <a:buNone/>
            </a:pPr>
            <a:r>
              <a:rPr lang="en-CA" dirty="0">
                <a:solidFill>
                  <a:srgbClr val="00FF00"/>
                </a:solidFill>
                <a:latin typeface="Calibri" panose="020F0502020204030204" pitchFamily="34" charset="0"/>
                <a:cs typeface="Calibri" panose="020F0502020204030204" pitchFamily="34" charset="0"/>
              </a:rPr>
              <a:t>	Sanctification.</a:t>
            </a:r>
          </a:p>
        </p:txBody>
      </p:sp>
      <p:sp>
        <p:nvSpPr>
          <p:cNvPr id="8" name="Content Placeholder 2"/>
          <p:cNvSpPr txBox="1">
            <a:spLocks/>
          </p:cNvSpPr>
          <p:nvPr/>
        </p:nvSpPr>
        <p:spPr bwMode="auto">
          <a:xfrm>
            <a:off x="14908" y="4980366"/>
            <a:ext cx="5652120" cy="1659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buFontTx/>
              <a:buNone/>
            </a:pPr>
            <a:r>
              <a:rPr lang="en-CA" dirty="0">
                <a:solidFill>
                  <a:srgbClr val="00FF00"/>
                </a:solidFill>
                <a:latin typeface="Calibri" panose="020F0502020204030204" pitchFamily="34" charset="0"/>
                <a:cs typeface="Calibri" panose="020F0502020204030204" pitchFamily="34" charset="0"/>
              </a:rPr>
              <a:t>3. We know for sure that one day we will live forever</a:t>
            </a:r>
          </a:p>
          <a:p>
            <a:pPr marL="0" indent="0">
              <a:buFontTx/>
              <a:buNone/>
            </a:pPr>
            <a:r>
              <a:rPr lang="en-CA" dirty="0">
                <a:solidFill>
                  <a:srgbClr val="00FF00"/>
                </a:solidFill>
                <a:latin typeface="Calibri" panose="020F0502020204030204" pitchFamily="34" charset="0"/>
                <a:cs typeface="Calibri" panose="020F0502020204030204" pitchFamily="34" charset="0"/>
              </a:rPr>
              <a:t>	Glorification.</a:t>
            </a:r>
          </a:p>
        </p:txBody>
      </p:sp>
    </p:spTree>
    <p:extLst>
      <p:ext uri="{BB962C8B-B14F-4D97-AF65-F5344CB8AC3E}">
        <p14:creationId xmlns:p14="http://schemas.microsoft.com/office/powerpoint/2010/main" val="13301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Hymn 32:1 &amp; 3</a:t>
            </a:r>
          </a:p>
        </p:txBody>
      </p:sp>
      <p:sp>
        <p:nvSpPr>
          <p:cNvPr id="3" name="Content Placeholder 2"/>
          <p:cNvSpPr>
            <a:spLocks noGrp="1"/>
          </p:cNvSpPr>
          <p:nvPr>
            <p:ph idx="1"/>
          </p:nvPr>
        </p:nvSpPr>
        <p:spPr>
          <a:xfrm>
            <a:off x="755576" y="1219200"/>
            <a:ext cx="8388424" cy="5638800"/>
          </a:xfrm>
        </p:spPr>
        <p:txBody>
          <a:bodyPr/>
          <a:lstStyle/>
          <a:p>
            <a:pPr marL="0" indent="0">
              <a:buNone/>
            </a:pPr>
            <a:r>
              <a:rPr lang="en-US" dirty="0"/>
              <a:t>Christ the Lord is </a:t>
            </a:r>
            <a:r>
              <a:rPr lang="en-US" dirty="0" err="1"/>
              <a:t>ris’n</a:t>
            </a:r>
            <a:r>
              <a:rPr lang="en-US" dirty="0"/>
              <a:t> today, Alleluia!</a:t>
            </a:r>
            <a:endParaRPr lang="en-CA" dirty="0"/>
          </a:p>
          <a:p>
            <a:pPr marL="0" indent="0">
              <a:buNone/>
            </a:pPr>
            <a:r>
              <a:rPr lang="en-US" dirty="0"/>
              <a:t>All creation join to say, Alleluia!</a:t>
            </a:r>
            <a:endParaRPr lang="en-CA" dirty="0"/>
          </a:p>
          <a:p>
            <a:pPr marL="0" indent="0">
              <a:buNone/>
            </a:pPr>
            <a:r>
              <a:rPr lang="en-US" dirty="0"/>
              <a:t>Raise your joys and triumphs high, Alleluia!</a:t>
            </a:r>
            <a:endParaRPr lang="en-CA" dirty="0"/>
          </a:p>
          <a:p>
            <a:pPr marL="0" indent="0">
              <a:buNone/>
            </a:pPr>
            <a:r>
              <a:rPr lang="en-US" dirty="0"/>
              <a:t>Sing, you </a:t>
            </a:r>
            <a:r>
              <a:rPr lang="en-US" dirty="0" err="1"/>
              <a:t>heav’ns</a:t>
            </a:r>
            <a:r>
              <a:rPr lang="en-US" dirty="0"/>
              <a:t>, and earth, reply, Alleluia!</a:t>
            </a:r>
            <a:endParaRPr lang="en-CA" dirty="0"/>
          </a:p>
          <a:p>
            <a:pPr marL="0" indent="0">
              <a:buNone/>
            </a:pPr>
            <a:endParaRPr lang="en-CA" dirty="0"/>
          </a:p>
          <a:p>
            <a:pPr marL="0" indent="0">
              <a:buNone/>
            </a:pPr>
            <a:r>
              <a:rPr lang="en-US" dirty="0"/>
              <a:t>Christ’s redeeming work is done, Alleluia!</a:t>
            </a:r>
            <a:endParaRPr lang="en-CA" dirty="0"/>
          </a:p>
          <a:p>
            <a:pPr marL="0" indent="0">
              <a:buNone/>
            </a:pPr>
            <a:r>
              <a:rPr lang="en-US" dirty="0"/>
              <a:t>Fought the fight, the battle won, Alleluia!</a:t>
            </a:r>
            <a:endParaRPr lang="en-CA" dirty="0"/>
          </a:p>
          <a:p>
            <a:pPr marL="0" indent="0">
              <a:buNone/>
            </a:pPr>
            <a:r>
              <a:rPr lang="en-US" dirty="0"/>
              <a:t>Death in vain forbids him rise, Alleluia!</a:t>
            </a:r>
            <a:endParaRPr lang="en-CA" dirty="0"/>
          </a:p>
          <a:p>
            <a:pPr marL="0" indent="0">
              <a:buNone/>
            </a:pPr>
            <a:r>
              <a:rPr lang="en-US" dirty="0"/>
              <a:t>Christ has opened paradise, Alleluia!</a:t>
            </a:r>
            <a:endParaRPr lang="en-CA" dirty="0"/>
          </a:p>
          <a:p>
            <a:pPr marL="0" indent="0">
              <a:buNone/>
            </a:pPr>
            <a:endParaRPr lang="en-CA" dirty="0"/>
          </a:p>
        </p:txBody>
      </p:sp>
    </p:spTree>
    <p:extLst>
      <p:ext uri="{BB962C8B-B14F-4D97-AF65-F5344CB8AC3E}">
        <p14:creationId xmlns:p14="http://schemas.microsoft.com/office/powerpoint/2010/main" val="2834589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ardrop 17"/>
          <p:cNvSpPr/>
          <p:nvPr/>
        </p:nvSpPr>
        <p:spPr bwMode="auto">
          <a:xfrm rot="18922927">
            <a:off x="2623435" y="5078962"/>
            <a:ext cx="383934" cy="368997"/>
          </a:xfrm>
          <a:prstGeom prst="teardrop">
            <a:avLst>
              <a:gd name="adj" fmla="val 200000"/>
            </a:avLst>
          </a:prstGeom>
          <a:solidFill>
            <a:srgbClr val="FF0000"/>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bg1"/>
              </a:solidFill>
              <a:effectLst/>
              <a:latin typeface="Times New Roman" pitchFamily="18" charset="0"/>
            </a:endParaRPr>
          </a:p>
        </p:txBody>
      </p:sp>
      <p:sp>
        <p:nvSpPr>
          <p:cNvPr id="2" name="Title 1"/>
          <p:cNvSpPr>
            <a:spLocks noGrp="1"/>
          </p:cNvSpPr>
          <p:nvPr>
            <p:ph type="title"/>
          </p:nvPr>
        </p:nvSpPr>
        <p:spPr/>
        <p:txBody>
          <a:bodyPr/>
          <a:lstStyle/>
          <a:p>
            <a:r>
              <a:rPr lang="en-CA" dirty="0"/>
              <a:t>Humiliation - Exaltation</a:t>
            </a:r>
          </a:p>
        </p:txBody>
      </p:sp>
      <p:sp>
        <p:nvSpPr>
          <p:cNvPr id="8" name="Rectangle 7"/>
          <p:cNvSpPr/>
          <p:nvPr/>
        </p:nvSpPr>
        <p:spPr bwMode="auto">
          <a:xfrm>
            <a:off x="2327785" y="4691231"/>
            <a:ext cx="828600" cy="104917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bg1"/>
              </a:solidFill>
              <a:effectLst/>
              <a:latin typeface="Times New Roman" pitchFamily="18" charset="0"/>
            </a:endParaRPr>
          </a:p>
        </p:txBody>
      </p:sp>
      <p:sp>
        <p:nvSpPr>
          <p:cNvPr id="5" name="Sun 4"/>
          <p:cNvSpPr/>
          <p:nvPr/>
        </p:nvSpPr>
        <p:spPr bwMode="auto">
          <a:xfrm>
            <a:off x="0" y="764704"/>
            <a:ext cx="2304256" cy="1944216"/>
          </a:xfrm>
          <a:prstGeom prst="sun">
            <a:avLst/>
          </a:prstGeom>
          <a:solidFill>
            <a:srgbClr val="FFFF00"/>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2400" b="0" i="0" u="none" strike="noStrike" cap="none" normalizeH="0" baseline="0" dirty="0">
                <a:ln>
                  <a:noFill/>
                </a:ln>
                <a:solidFill>
                  <a:schemeClr val="bg1"/>
                </a:solidFill>
                <a:effectLst/>
                <a:latin typeface="Times New Roman" pitchFamily="18" charset="0"/>
              </a:rPr>
              <a:t>Divine </a:t>
            </a:r>
            <a:br>
              <a:rPr kumimoji="0" lang="en-CA" sz="2400" b="0" i="0" u="none" strike="noStrike" cap="none" normalizeH="0" baseline="0" dirty="0">
                <a:ln>
                  <a:noFill/>
                </a:ln>
                <a:solidFill>
                  <a:schemeClr val="bg1"/>
                </a:solidFill>
                <a:effectLst/>
                <a:latin typeface="Times New Roman" pitchFamily="18" charset="0"/>
              </a:rPr>
            </a:br>
            <a:r>
              <a:rPr kumimoji="0" lang="en-CA" sz="2400" b="0" i="0" u="none" strike="noStrike" cap="none" normalizeH="0" baseline="0" dirty="0">
                <a:ln>
                  <a:noFill/>
                </a:ln>
                <a:solidFill>
                  <a:schemeClr val="bg1"/>
                </a:solidFill>
                <a:effectLst/>
                <a:latin typeface="Times New Roman" pitchFamily="18" charset="0"/>
              </a:rPr>
              <a:t>glory</a:t>
            </a:r>
          </a:p>
        </p:txBody>
      </p:sp>
      <p:pic>
        <p:nvPicPr>
          <p:cNvPr id="1026" name="Picture 2" descr="http://www.lessons4sundayschool.com/images/Manger_Clipar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5164" b="27468"/>
          <a:stretch/>
        </p:blipFill>
        <p:spPr bwMode="auto">
          <a:xfrm>
            <a:off x="611761" y="2825674"/>
            <a:ext cx="1991661" cy="12204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15547" y="3205058"/>
            <a:ext cx="1584088" cy="461665"/>
          </a:xfrm>
          <a:prstGeom prst="rect">
            <a:avLst/>
          </a:prstGeom>
          <a:noFill/>
        </p:spPr>
        <p:txBody>
          <a:bodyPr wrap="none" rtlCol="0">
            <a:spAutoFit/>
          </a:bodyPr>
          <a:lstStyle/>
          <a:p>
            <a:r>
              <a:rPr lang="en-CA" dirty="0"/>
              <a:t>Incarnation</a:t>
            </a:r>
          </a:p>
        </p:txBody>
      </p:sp>
      <p:cxnSp>
        <p:nvCxnSpPr>
          <p:cNvPr id="10" name="Straight Arrow Connector 9"/>
          <p:cNvCxnSpPr/>
          <p:nvPr/>
        </p:nvCxnSpPr>
        <p:spPr bwMode="auto">
          <a:xfrm>
            <a:off x="2838994" y="1276668"/>
            <a:ext cx="11283" cy="280124"/>
          </a:xfrm>
          <a:prstGeom prst="straightConnector1">
            <a:avLst/>
          </a:prstGeom>
          <a:solidFill>
            <a:schemeClr val="tx1"/>
          </a:solidFill>
          <a:ln w="38100" cap="flat" cmpd="sng" algn="ctr">
            <a:solidFill>
              <a:srgbClr val="00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Arrow Connector 21"/>
          <p:cNvCxnSpPr/>
          <p:nvPr/>
        </p:nvCxnSpPr>
        <p:spPr bwMode="auto">
          <a:xfrm>
            <a:off x="3275856" y="3411744"/>
            <a:ext cx="144016" cy="219988"/>
          </a:xfrm>
          <a:prstGeom prst="straightConnector1">
            <a:avLst/>
          </a:prstGeom>
          <a:solidFill>
            <a:schemeClr val="tx1"/>
          </a:solidFill>
          <a:ln w="38100" cap="flat" cmpd="sng" algn="ctr">
            <a:solidFill>
              <a:srgbClr val="00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p:cNvCxnSpPr/>
          <p:nvPr/>
        </p:nvCxnSpPr>
        <p:spPr bwMode="auto">
          <a:xfrm>
            <a:off x="3833786" y="4172005"/>
            <a:ext cx="234158" cy="193099"/>
          </a:xfrm>
          <a:prstGeom prst="straightConnector1">
            <a:avLst/>
          </a:prstGeom>
          <a:solidFill>
            <a:schemeClr val="tx1"/>
          </a:solidFill>
          <a:ln w="38100" cap="flat" cmpd="sng" algn="ctr">
            <a:solidFill>
              <a:srgbClr val="00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Arrow Connector 27"/>
          <p:cNvCxnSpPr/>
          <p:nvPr/>
        </p:nvCxnSpPr>
        <p:spPr bwMode="auto">
          <a:xfrm>
            <a:off x="4672215" y="4581116"/>
            <a:ext cx="163180" cy="11020"/>
          </a:xfrm>
          <a:prstGeom prst="straightConnector1">
            <a:avLst/>
          </a:prstGeom>
          <a:solidFill>
            <a:schemeClr val="tx1"/>
          </a:solidFill>
          <a:ln w="38100" cap="flat" cmpd="sng" algn="ctr">
            <a:solidFill>
              <a:srgbClr val="00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5" name="Picture 4" descr="http://www.travelingsalescrews.info/images/cross_white_black.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5794" y="4725144"/>
            <a:ext cx="1494599" cy="212980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330616" y="5241435"/>
            <a:ext cx="683200" cy="400110"/>
          </a:xfrm>
          <a:prstGeom prst="rect">
            <a:avLst/>
          </a:prstGeom>
          <a:noFill/>
        </p:spPr>
        <p:txBody>
          <a:bodyPr wrap="none" rtlCol="0">
            <a:spAutoFit/>
          </a:bodyPr>
          <a:lstStyle/>
          <a:p>
            <a:r>
              <a:rPr lang="en-CA" sz="2000" dirty="0"/>
              <a:t>Died</a:t>
            </a:r>
            <a:endParaRPr lang="en-CA" dirty="0"/>
          </a:p>
        </p:txBody>
      </p:sp>
      <p:sp>
        <p:nvSpPr>
          <p:cNvPr id="20" name="TextBox 19"/>
          <p:cNvSpPr txBox="1"/>
          <p:nvPr/>
        </p:nvSpPr>
        <p:spPr>
          <a:xfrm>
            <a:off x="5736522" y="5741677"/>
            <a:ext cx="1755610" cy="461665"/>
          </a:xfrm>
          <a:prstGeom prst="rect">
            <a:avLst/>
          </a:prstGeom>
          <a:noFill/>
        </p:spPr>
        <p:txBody>
          <a:bodyPr wrap="none" rtlCol="0">
            <a:spAutoFit/>
          </a:bodyPr>
          <a:lstStyle/>
          <a:p>
            <a:r>
              <a:rPr lang="en-CA" dirty="0">
                <a:solidFill>
                  <a:schemeClr val="tx1"/>
                </a:solidFill>
              </a:rPr>
              <a:t>Resurrection</a:t>
            </a:r>
          </a:p>
        </p:txBody>
      </p:sp>
      <p:sp>
        <p:nvSpPr>
          <p:cNvPr id="3" name="Cloud 2"/>
          <p:cNvSpPr/>
          <p:nvPr/>
        </p:nvSpPr>
        <p:spPr bwMode="auto">
          <a:xfrm>
            <a:off x="864297" y="4725144"/>
            <a:ext cx="2411559" cy="1015259"/>
          </a:xfrm>
          <a:prstGeom prst="cloud">
            <a:avLst/>
          </a:prstGeom>
          <a:solidFill>
            <a:schemeClr val="tx1">
              <a:lumMod val="50000"/>
            </a:schemeClr>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2400" b="0" i="0" u="none" strike="noStrike" cap="none" normalizeH="0" baseline="0" dirty="0">
                <a:ln>
                  <a:noFill/>
                </a:ln>
                <a:solidFill>
                  <a:schemeClr val="tx1"/>
                </a:solidFill>
                <a:effectLst/>
                <a:latin typeface="Times New Roman" pitchFamily="18" charset="0"/>
              </a:rPr>
              <a:t>Suffering</a:t>
            </a:r>
          </a:p>
        </p:txBody>
      </p:sp>
      <p:pic>
        <p:nvPicPr>
          <p:cNvPr id="4" name="Picture 2" descr="http://cdn.freeclipartnow.com/d/24269-1/tomb-empty.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6539" y="4592136"/>
            <a:ext cx="1845593" cy="1149541"/>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Straight Arrow Connector 39"/>
          <p:cNvCxnSpPr/>
          <p:nvPr/>
        </p:nvCxnSpPr>
        <p:spPr bwMode="auto">
          <a:xfrm flipV="1">
            <a:off x="6084168" y="3521738"/>
            <a:ext cx="81590" cy="133965"/>
          </a:xfrm>
          <a:prstGeom prst="straightConnector1">
            <a:avLst/>
          </a:prstGeom>
          <a:solidFill>
            <a:schemeClr val="tx1"/>
          </a:solidFill>
          <a:ln w="38100" cap="flat" cmpd="sng" algn="ctr">
            <a:solidFill>
              <a:srgbClr val="00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Arrow Connector 41"/>
          <p:cNvCxnSpPr/>
          <p:nvPr/>
        </p:nvCxnSpPr>
        <p:spPr bwMode="auto">
          <a:xfrm flipV="1">
            <a:off x="6444208" y="2716608"/>
            <a:ext cx="40795" cy="133966"/>
          </a:xfrm>
          <a:prstGeom prst="straightConnector1">
            <a:avLst/>
          </a:prstGeom>
          <a:solidFill>
            <a:schemeClr val="tx1"/>
          </a:solidFill>
          <a:ln w="38100" cap="flat" cmpd="sng" algn="ctr">
            <a:solidFill>
              <a:srgbClr val="00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Arc 6"/>
          <p:cNvSpPr/>
          <p:nvPr/>
        </p:nvSpPr>
        <p:spPr bwMode="auto">
          <a:xfrm>
            <a:off x="2843808" y="-1971600"/>
            <a:ext cx="3819994" cy="6547672"/>
          </a:xfrm>
          <a:prstGeom prst="arc">
            <a:avLst>
              <a:gd name="adj1" fmla="val 90447"/>
              <a:gd name="adj2" fmla="val 10922176"/>
            </a:avLst>
          </a:prstGeom>
          <a:noFill/>
          <a:ln w="57150" cap="flat" cmpd="sng" algn="ctr">
            <a:solidFill>
              <a:srgbClr val="00FF00"/>
            </a:solidFill>
            <a:prstDash val="solid"/>
            <a:round/>
            <a:headEnd type="arrow"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bg1"/>
              </a:solidFill>
              <a:effectLst/>
              <a:latin typeface="Times New Roman" pitchFamily="18" charset="0"/>
            </a:endParaRPr>
          </a:p>
        </p:txBody>
      </p:sp>
      <p:cxnSp>
        <p:nvCxnSpPr>
          <p:cNvPr id="36" name="Straight Arrow Connector 35"/>
          <p:cNvCxnSpPr/>
          <p:nvPr/>
        </p:nvCxnSpPr>
        <p:spPr bwMode="auto">
          <a:xfrm flipV="1">
            <a:off x="5514765" y="4172005"/>
            <a:ext cx="163180" cy="136220"/>
          </a:xfrm>
          <a:prstGeom prst="straightConnector1">
            <a:avLst/>
          </a:prstGeom>
          <a:solidFill>
            <a:schemeClr val="tx1"/>
          </a:solidFill>
          <a:ln w="38100" cap="flat" cmpd="sng" algn="ctr">
            <a:solidFill>
              <a:srgbClr val="00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35793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up)">
                                      <p:cBhvr>
                                        <p:cTn id="12" dur="1000"/>
                                        <p:tgtEl>
                                          <p:spTgt spid="1026"/>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750"/>
                                        <p:tgtEl>
                                          <p:spTgt spid="3"/>
                                        </p:tgtEl>
                                      </p:cBhvr>
                                    </p:animEffect>
                                  </p:childTnLst>
                                </p:cTn>
                              </p:par>
                            </p:childTnLst>
                          </p:cTn>
                        </p:par>
                        <p:par>
                          <p:cTn id="20" fill="hold">
                            <p:stCondLst>
                              <p:cond delay="750"/>
                            </p:stCondLst>
                            <p:childTnLst>
                              <p:par>
                                <p:cTn id="21" presetID="1" presetClass="exit"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par>
                          <p:cTn id="23" fill="hold">
                            <p:stCondLst>
                              <p:cond delay="750"/>
                            </p:stCondLst>
                            <p:childTnLst>
                              <p:par>
                                <p:cTn id="24" presetID="2" presetClass="exit" presetSubtype="4" repeatCount="indefinite" fill="hold" grpId="0" nodeType="afterEffect">
                                  <p:stCondLst>
                                    <p:cond delay="0"/>
                                  </p:stCondLst>
                                  <p:childTnLst>
                                    <p:anim calcmode="lin" valueType="num">
                                      <p:cBhvr additive="base">
                                        <p:cTn id="25" dur="2500"/>
                                        <p:tgtEl>
                                          <p:spTgt spid="18"/>
                                        </p:tgtEl>
                                        <p:attrNameLst>
                                          <p:attrName>ppt_x</p:attrName>
                                        </p:attrNameLst>
                                      </p:cBhvr>
                                      <p:tavLst>
                                        <p:tav tm="0">
                                          <p:val>
                                            <p:strVal val="ppt_x"/>
                                          </p:val>
                                        </p:tav>
                                        <p:tav tm="100000">
                                          <p:val>
                                            <p:strVal val="ppt_x"/>
                                          </p:val>
                                        </p:tav>
                                      </p:tavLst>
                                    </p:anim>
                                    <p:anim calcmode="lin" valueType="num">
                                      <p:cBhvr additive="base">
                                        <p:cTn id="26" dur="2500"/>
                                        <p:tgtEl>
                                          <p:spTgt spid="18"/>
                                        </p:tgtEl>
                                        <p:attrNameLst>
                                          <p:attrName>ppt_y</p:attrName>
                                        </p:attrNameLst>
                                      </p:cBhvr>
                                      <p:tavLst>
                                        <p:tav tm="0">
                                          <p:val>
                                            <p:strVal val="ppt_y"/>
                                          </p:val>
                                        </p:tav>
                                        <p:tav tm="100000">
                                          <p:val>
                                            <p:strVal val="1+ppt_h/2"/>
                                          </p:val>
                                        </p:tav>
                                      </p:tavLst>
                                    </p:anim>
                                    <p:set>
                                      <p:cBhvr>
                                        <p:cTn id="27" dur="1" fill="hold">
                                          <p:stCondLst>
                                            <p:cond delay="2499"/>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1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750"/>
                                        <p:tgtEl>
                                          <p:spTgt spid="4"/>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animBg="1"/>
      <p:bldP spid="5" grpId="0" animBg="1"/>
      <p:bldP spid="6" grpId="0"/>
      <p:bldP spid="20"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Unexpected?!</a:t>
            </a:r>
          </a:p>
        </p:txBody>
      </p:sp>
      <p:sp>
        <p:nvSpPr>
          <p:cNvPr id="3" name="Content Placeholder 2"/>
          <p:cNvSpPr>
            <a:spLocks noGrp="1"/>
          </p:cNvSpPr>
          <p:nvPr>
            <p:ph idx="1"/>
          </p:nvPr>
        </p:nvSpPr>
        <p:spPr>
          <a:xfrm>
            <a:off x="0" y="1219200"/>
            <a:ext cx="6732240" cy="5638800"/>
          </a:xfrm>
        </p:spPr>
        <p:txBody>
          <a:bodyPr/>
          <a:lstStyle/>
          <a:p>
            <a:pPr marL="0" indent="0">
              <a:buNone/>
            </a:pPr>
            <a:r>
              <a:rPr lang="en-CA" dirty="0"/>
              <a:t>The Jews were aware that Jesus had claimed to come to life once he had died. That’s why they posted the Roman soldiers at the grave and had it sealed.</a:t>
            </a:r>
          </a:p>
          <a:p>
            <a:pPr marL="0" indent="0">
              <a:buNone/>
            </a:pPr>
            <a:r>
              <a:rPr lang="en-CA" dirty="0">
                <a:solidFill>
                  <a:srgbClr val="00FF00"/>
                </a:solidFill>
              </a:rPr>
              <a:t>The followers </a:t>
            </a:r>
            <a:r>
              <a:rPr lang="en-CA" dirty="0"/>
              <a:t>of Jesus did not take the resurrection into account at all. They figured it was all over. They </a:t>
            </a:r>
            <a:r>
              <a:rPr lang="en-CA" dirty="0">
                <a:solidFill>
                  <a:srgbClr val="00FF00"/>
                </a:solidFill>
              </a:rPr>
              <a:t>did not expect a resurrection.</a:t>
            </a:r>
          </a:p>
          <a:p>
            <a:pPr marL="0" indent="0">
              <a:buNone/>
            </a:pPr>
            <a:r>
              <a:rPr lang="en-CA" dirty="0"/>
              <a:t>The</a:t>
            </a:r>
            <a:r>
              <a:rPr lang="en-CA" dirty="0">
                <a:solidFill>
                  <a:srgbClr val="00FF00"/>
                </a:solidFill>
              </a:rPr>
              <a:t> two travelers to Emmaus should not have been confused.</a:t>
            </a:r>
          </a:p>
        </p:txBody>
      </p:sp>
      <p:pic>
        <p:nvPicPr>
          <p:cNvPr id="1026" name="Picture 2" descr="http://www.bible-codes.org/images/guarded-tomb-Jesu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980728"/>
            <a:ext cx="1800200" cy="22352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buddymartin.net/blog/wp-content/uploads/2010/07/emmau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9700" y="3717032"/>
            <a:ext cx="2083644" cy="2774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8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Should they have expected it?</a:t>
            </a:r>
          </a:p>
        </p:txBody>
      </p:sp>
      <p:sp>
        <p:nvSpPr>
          <p:cNvPr id="3" name="Content Placeholder 2"/>
          <p:cNvSpPr>
            <a:spLocks noGrp="1"/>
          </p:cNvSpPr>
          <p:nvPr>
            <p:ph idx="1"/>
          </p:nvPr>
        </p:nvSpPr>
        <p:spPr>
          <a:xfrm>
            <a:off x="0" y="1219200"/>
            <a:ext cx="4716016" cy="5638800"/>
          </a:xfrm>
        </p:spPr>
        <p:txBody>
          <a:bodyPr/>
          <a:lstStyle/>
          <a:p>
            <a:pPr marL="0" indent="0">
              <a:buNone/>
            </a:pPr>
            <a:r>
              <a:rPr lang="en-CA" dirty="0"/>
              <a:t>Read Matthew 17:22-23</a:t>
            </a:r>
          </a:p>
          <a:p>
            <a:pPr marL="0" indent="0">
              <a:buNone/>
            </a:pPr>
            <a:r>
              <a:rPr lang="en-CA" dirty="0"/>
              <a:t>	What does the</a:t>
            </a:r>
            <a:br>
              <a:rPr lang="en-CA" dirty="0"/>
            </a:br>
            <a:r>
              <a:rPr lang="en-CA" dirty="0"/>
              <a:t>	reaction of the </a:t>
            </a:r>
            <a:br>
              <a:rPr lang="en-CA" dirty="0"/>
            </a:br>
            <a:r>
              <a:rPr lang="en-CA" dirty="0"/>
              <a:t>	disciples tell you?</a:t>
            </a:r>
          </a:p>
          <a:p>
            <a:pPr marL="0" indent="0">
              <a:buNone/>
            </a:pPr>
            <a:endParaRPr lang="en-CA" dirty="0"/>
          </a:p>
          <a:p>
            <a:pPr marL="0" indent="0">
              <a:buNone/>
            </a:pPr>
            <a:r>
              <a:rPr lang="en-CA" dirty="0"/>
              <a:t>Read John 19:38-42</a:t>
            </a:r>
          </a:p>
          <a:p>
            <a:pPr marL="0" indent="0">
              <a:buNone/>
            </a:pPr>
            <a:r>
              <a:rPr lang="en-CA" dirty="0"/>
              <a:t>	What did Joseph, </a:t>
            </a:r>
            <a:br>
              <a:rPr lang="en-CA" dirty="0"/>
            </a:br>
            <a:r>
              <a:rPr lang="en-CA" dirty="0"/>
              <a:t>	Nicodemus, and the </a:t>
            </a:r>
            <a:br>
              <a:rPr lang="en-CA" dirty="0"/>
            </a:br>
            <a:r>
              <a:rPr lang="en-CA" dirty="0"/>
              <a:t>	women expect?</a:t>
            </a:r>
          </a:p>
        </p:txBody>
      </p:sp>
      <p:pic>
        <p:nvPicPr>
          <p:cNvPr id="2050" name="Picture 2" descr="http://sites.google.com/site/ldsmeetinghouselibrarypicsot/_/rsrc/1237682823092/Home/New-Testament-Pics/Burial%20of%20Jesus.62180,231,1-73,3-74,7-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340768"/>
            <a:ext cx="4049759" cy="5249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950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9144000" cy="1295400"/>
          </a:xfrm>
        </p:spPr>
        <p:txBody>
          <a:bodyPr/>
          <a:lstStyle/>
          <a:p>
            <a:pPr algn="l"/>
            <a:r>
              <a:rPr lang="en-GB" dirty="0"/>
              <a:t>Bible Study: What happened?</a:t>
            </a:r>
          </a:p>
        </p:txBody>
      </p:sp>
      <p:pic>
        <p:nvPicPr>
          <p:cNvPr id="10243" name="Picture 3" descr="G:\Backup - juni 2009\Mijn afbeeldingen\Liturgy\Liturgie\bijbellez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9225" y="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89" y="1807170"/>
            <a:ext cx="9190285" cy="508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9144000" cy="1295400"/>
          </a:xfrm>
        </p:spPr>
        <p:txBody>
          <a:bodyPr/>
          <a:lstStyle/>
          <a:p>
            <a:pPr algn="l"/>
            <a:r>
              <a:rPr lang="en-GB" dirty="0"/>
              <a:t>Bible Study: What happened?</a:t>
            </a:r>
          </a:p>
        </p:txBody>
      </p:sp>
      <p:sp>
        <p:nvSpPr>
          <p:cNvPr id="1203204" name="Rectangle 4"/>
          <p:cNvSpPr>
            <a:spLocks noGrp="1" noChangeArrowheads="1"/>
          </p:cNvSpPr>
          <p:nvPr>
            <p:ph idx="1"/>
          </p:nvPr>
        </p:nvSpPr>
        <p:spPr>
          <a:xfrm>
            <a:off x="0" y="1295400"/>
            <a:ext cx="9144000" cy="5562600"/>
          </a:xfrm>
        </p:spPr>
        <p:txBody>
          <a:bodyPr/>
          <a:lstStyle/>
          <a:p>
            <a:pPr marL="0" indent="0">
              <a:buNone/>
            </a:pPr>
            <a:r>
              <a:rPr lang="en-US" dirty="0">
                <a:solidFill>
                  <a:srgbClr val="00FF00"/>
                </a:solidFill>
              </a:rPr>
              <a:t>1. </a:t>
            </a:r>
            <a:r>
              <a:rPr lang="en-US" dirty="0"/>
              <a:t>Matthew 28: Mary Magdalene &amp; other Mary</a:t>
            </a:r>
          </a:p>
          <a:p>
            <a:pPr marL="0" indent="0">
              <a:buNone/>
            </a:pPr>
            <a:r>
              <a:rPr lang="en-US" dirty="0"/>
              <a:t>Mark 16: Mary Magdalene, Mary mother of James, &amp; Salome (mother of John and James)</a:t>
            </a:r>
          </a:p>
          <a:p>
            <a:pPr marL="0" indent="0">
              <a:buNone/>
            </a:pPr>
            <a:r>
              <a:rPr lang="en-US" dirty="0"/>
              <a:t>Luke 24: Mary Magdalene, Joanna, Mary mother of James, and others</a:t>
            </a:r>
          </a:p>
          <a:p>
            <a:pPr marL="0" indent="0">
              <a:buNone/>
            </a:pPr>
            <a:r>
              <a:rPr lang="en-US" dirty="0"/>
              <a:t>John 20: Mary Magdalene &amp; others</a:t>
            </a:r>
          </a:p>
        </p:txBody>
      </p:sp>
      <p:pic>
        <p:nvPicPr>
          <p:cNvPr id="10243" name="Picture 3" descr="G:\Backup - juni 2009\Mijn afbeeldingen\Liturgy\Liturgie\bijbellez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9225" y="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1800" y="4653136"/>
            <a:ext cx="3816424" cy="211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61344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2032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12032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12032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120320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3204"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9144000" cy="1295400"/>
          </a:xfrm>
        </p:spPr>
        <p:txBody>
          <a:bodyPr/>
          <a:lstStyle/>
          <a:p>
            <a:pPr algn="l"/>
            <a:r>
              <a:rPr lang="en-GB" dirty="0"/>
              <a:t>Bible Study: What happened?</a:t>
            </a:r>
          </a:p>
        </p:txBody>
      </p:sp>
      <p:sp>
        <p:nvSpPr>
          <p:cNvPr id="1203204" name="Rectangle 4"/>
          <p:cNvSpPr>
            <a:spLocks noGrp="1" noChangeArrowheads="1"/>
          </p:cNvSpPr>
          <p:nvPr>
            <p:ph idx="1"/>
          </p:nvPr>
        </p:nvSpPr>
        <p:spPr>
          <a:xfrm>
            <a:off x="0" y="1295400"/>
            <a:ext cx="9144000" cy="5562600"/>
          </a:xfrm>
        </p:spPr>
        <p:txBody>
          <a:bodyPr/>
          <a:lstStyle/>
          <a:p>
            <a:pPr marL="0" indent="0">
              <a:buNone/>
            </a:pPr>
            <a:r>
              <a:rPr lang="en-US" dirty="0">
                <a:solidFill>
                  <a:srgbClr val="00FF00"/>
                </a:solidFill>
              </a:rPr>
              <a:t>2.</a:t>
            </a:r>
            <a:r>
              <a:rPr lang="en-US" dirty="0"/>
              <a:t> Matthew 28: Soon after leaving the tomb; some of  the women (not Mary of Magdalene)</a:t>
            </a:r>
          </a:p>
          <a:p>
            <a:pPr marL="0" indent="0">
              <a:buNone/>
            </a:pPr>
            <a:r>
              <a:rPr lang="en-US" dirty="0"/>
              <a:t>John 20: Upon being back at the tomb; Mary of Magdalene</a:t>
            </a:r>
          </a:p>
          <a:p>
            <a:pPr marL="0" indent="0">
              <a:buNone/>
            </a:pPr>
            <a:r>
              <a:rPr lang="en-US" dirty="0">
                <a:solidFill>
                  <a:srgbClr val="00FF00"/>
                </a:solidFill>
              </a:rPr>
              <a:t>3.</a:t>
            </a:r>
            <a:r>
              <a:rPr lang="en-US" dirty="0"/>
              <a:t> Mark reports that the women did not say anything </a:t>
            </a:r>
            <a:r>
              <a:rPr lang="en-US" i="1" dirty="0"/>
              <a:t>on the road </a:t>
            </a:r>
            <a:r>
              <a:rPr lang="en-US" dirty="0"/>
              <a:t>as they went back to the disciples.</a:t>
            </a:r>
          </a:p>
        </p:txBody>
      </p:sp>
      <p:pic>
        <p:nvPicPr>
          <p:cNvPr id="10243" name="Picture 3" descr="G:\Backup - juni 2009\Mijn afbeeldingen\Liturgy\Liturgie\bijbellez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9225" y="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1800" y="4653136"/>
            <a:ext cx="3816424" cy="211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58273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2032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12032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120320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3204"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Many appearances</a:t>
            </a:r>
          </a:p>
        </p:txBody>
      </p:sp>
      <p:sp>
        <p:nvSpPr>
          <p:cNvPr id="3" name="Content Placeholder 2"/>
          <p:cNvSpPr>
            <a:spLocks noGrp="1"/>
          </p:cNvSpPr>
          <p:nvPr>
            <p:ph idx="1"/>
          </p:nvPr>
        </p:nvSpPr>
        <p:spPr>
          <a:xfrm>
            <a:off x="0" y="1219200"/>
            <a:ext cx="4499992" cy="4010000"/>
          </a:xfrm>
        </p:spPr>
        <p:txBody>
          <a:bodyPr/>
          <a:lstStyle/>
          <a:p>
            <a:pPr marL="0" indent="0">
              <a:buNone/>
            </a:pPr>
            <a:r>
              <a:rPr lang="en-CA" dirty="0"/>
              <a:t>1 Corinthians 15:3-8 lists many of the appearances:</a:t>
            </a:r>
          </a:p>
          <a:p>
            <a:pPr marL="0" indent="0">
              <a:buNone/>
            </a:pPr>
            <a:r>
              <a:rPr lang="en-CA" dirty="0"/>
              <a:t>	</a:t>
            </a:r>
            <a:r>
              <a:rPr lang="en-CA" dirty="0">
                <a:solidFill>
                  <a:srgbClr val="00FF00"/>
                </a:solidFill>
              </a:rPr>
              <a:t>- Peter</a:t>
            </a:r>
          </a:p>
          <a:p>
            <a:pPr marL="0" indent="0">
              <a:buNone/>
            </a:pPr>
            <a:r>
              <a:rPr lang="en-CA" dirty="0">
                <a:solidFill>
                  <a:srgbClr val="00FF00"/>
                </a:solidFill>
              </a:rPr>
              <a:t>	- the Twelve</a:t>
            </a:r>
          </a:p>
          <a:p>
            <a:pPr marL="0" indent="0">
              <a:buNone/>
            </a:pPr>
            <a:r>
              <a:rPr lang="en-CA" dirty="0">
                <a:solidFill>
                  <a:srgbClr val="00FF00"/>
                </a:solidFill>
              </a:rPr>
              <a:t>	- 500 people at once</a:t>
            </a:r>
          </a:p>
          <a:p>
            <a:pPr marL="0" indent="0">
              <a:buNone/>
            </a:pPr>
            <a:r>
              <a:rPr lang="en-CA" dirty="0">
                <a:solidFill>
                  <a:srgbClr val="00FF00"/>
                </a:solidFill>
              </a:rPr>
              <a:t>	- James</a:t>
            </a:r>
          </a:p>
          <a:p>
            <a:pPr marL="0" indent="0">
              <a:buNone/>
            </a:pPr>
            <a:r>
              <a:rPr lang="en-CA" dirty="0">
                <a:solidFill>
                  <a:srgbClr val="00FF00"/>
                </a:solidFill>
              </a:rPr>
              <a:t>	- all the apostles</a:t>
            </a:r>
          </a:p>
          <a:p>
            <a:pPr marL="0" indent="0">
              <a:buNone/>
            </a:pPr>
            <a:r>
              <a:rPr lang="en-CA" dirty="0">
                <a:solidFill>
                  <a:srgbClr val="00FF00"/>
                </a:solidFill>
              </a:rPr>
              <a:t>	- Paul</a:t>
            </a:r>
          </a:p>
        </p:txBody>
      </p:sp>
      <p:sp>
        <p:nvSpPr>
          <p:cNvPr id="5" name="Content Placeholder 2"/>
          <p:cNvSpPr txBox="1">
            <a:spLocks/>
          </p:cNvSpPr>
          <p:nvPr/>
        </p:nvSpPr>
        <p:spPr bwMode="auto">
          <a:xfrm>
            <a:off x="0" y="5373216"/>
            <a:ext cx="9108504" cy="1484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buFontTx/>
              <a:buNone/>
            </a:pPr>
            <a:r>
              <a:rPr lang="en-CA" dirty="0">
                <a:solidFill>
                  <a:srgbClr val="00FF00"/>
                </a:solidFill>
                <a:latin typeface="Calibri" panose="020F0502020204030204" pitchFamily="34" charset="0"/>
                <a:ea typeface="Calibri" panose="020F0502020204030204" pitchFamily="34" charset="0"/>
                <a:cs typeface="Calibri" panose="020F0502020204030204" pitchFamily="34" charset="0"/>
              </a:rPr>
              <a:t>Because the resurrection of Jesus would be hard to believe. Besides, many considered a bodily resurrection ridiculous (see Acts 17:32)</a:t>
            </a:r>
          </a:p>
        </p:txBody>
      </p:sp>
      <p:sp>
        <p:nvSpPr>
          <p:cNvPr id="6" name="Content Placeholder 2"/>
          <p:cNvSpPr txBox="1">
            <a:spLocks/>
          </p:cNvSpPr>
          <p:nvPr/>
        </p:nvSpPr>
        <p:spPr bwMode="auto">
          <a:xfrm>
            <a:off x="4654696" y="1268760"/>
            <a:ext cx="4499992" cy="40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buFontTx/>
              <a:buNone/>
            </a:pPr>
            <a:r>
              <a:rPr lang="en-CA" dirty="0">
                <a:latin typeface="Calibri" panose="020F0502020204030204" pitchFamily="34" charset="0"/>
                <a:ea typeface="Calibri" panose="020F0502020204030204" pitchFamily="34" charset="0"/>
                <a:cs typeface="Calibri" panose="020F0502020204030204" pitchFamily="34" charset="0"/>
              </a:rPr>
              <a:t>Others may be added:</a:t>
            </a:r>
          </a:p>
          <a:p>
            <a:pPr marL="0" indent="0">
              <a:buFontTx/>
              <a:buNone/>
            </a:pPr>
            <a:r>
              <a:rPr lang="en-CA" dirty="0">
                <a:latin typeface="Calibri" panose="020F0502020204030204" pitchFamily="34" charset="0"/>
                <a:ea typeface="Calibri" panose="020F0502020204030204" pitchFamily="34" charset="0"/>
                <a:cs typeface="Calibri" panose="020F0502020204030204" pitchFamily="34" charset="0"/>
              </a:rPr>
              <a:t>	</a:t>
            </a:r>
            <a:r>
              <a:rPr lang="en-CA" dirty="0">
                <a:solidFill>
                  <a:srgbClr val="00FF00"/>
                </a:solidFill>
                <a:latin typeface="Calibri" panose="020F0502020204030204" pitchFamily="34" charset="0"/>
                <a:ea typeface="Calibri" panose="020F0502020204030204" pitchFamily="34" charset="0"/>
                <a:cs typeface="Calibri" panose="020F0502020204030204" pitchFamily="34" charset="0"/>
              </a:rPr>
              <a:t>- the women</a:t>
            </a:r>
          </a:p>
          <a:p>
            <a:pPr marL="0" indent="0">
              <a:buFontTx/>
              <a:buNone/>
            </a:pPr>
            <a:r>
              <a:rPr lang="en-CA" dirty="0">
                <a:solidFill>
                  <a:srgbClr val="00FF00"/>
                </a:solidFill>
                <a:latin typeface="Calibri" panose="020F0502020204030204" pitchFamily="34" charset="0"/>
                <a:ea typeface="Calibri" panose="020F0502020204030204" pitchFamily="34" charset="0"/>
                <a:cs typeface="Calibri" panose="020F0502020204030204" pitchFamily="34" charset="0"/>
              </a:rPr>
              <a:t>	- Mary Magdalene</a:t>
            </a:r>
          </a:p>
          <a:p>
            <a:pPr marL="0" indent="0">
              <a:buFontTx/>
              <a:buNone/>
            </a:pPr>
            <a:r>
              <a:rPr lang="en-CA" dirty="0">
                <a:solidFill>
                  <a:srgbClr val="00FF00"/>
                </a:solidFill>
                <a:latin typeface="Calibri" panose="020F0502020204030204" pitchFamily="34" charset="0"/>
                <a:ea typeface="Calibri" panose="020F0502020204030204" pitchFamily="34" charset="0"/>
                <a:cs typeface="Calibri" panose="020F0502020204030204" pitchFamily="34" charset="0"/>
              </a:rPr>
              <a:t>	- Emmaus travellers</a:t>
            </a:r>
          </a:p>
          <a:p>
            <a:pPr marL="0" indent="0">
              <a:buFontTx/>
              <a:buNone/>
            </a:pPr>
            <a:r>
              <a:rPr lang="en-CA" dirty="0">
                <a:solidFill>
                  <a:srgbClr val="00FF00"/>
                </a:solidFill>
                <a:latin typeface="Calibri" panose="020F0502020204030204" pitchFamily="34" charset="0"/>
                <a:ea typeface="Calibri" panose="020F0502020204030204" pitchFamily="34" charset="0"/>
                <a:cs typeface="Calibri" panose="020F0502020204030204" pitchFamily="34" charset="0"/>
              </a:rPr>
              <a:t>	- with Thomas</a:t>
            </a:r>
          </a:p>
          <a:p>
            <a:pPr marL="0" indent="0">
              <a:buFontTx/>
              <a:buNone/>
            </a:pPr>
            <a:r>
              <a:rPr lang="en-CA" dirty="0">
                <a:solidFill>
                  <a:srgbClr val="00FF00"/>
                </a:solidFill>
                <a:latin typeface="Calibri" panose="020F0502020204030204" pitchFamily="34" charset="0"/>
                <a:ea typeface="Calibri" panose="020F0502020204030204" pitchFamily="34" charset="0"/>
                <a:cs typeface="Calibri" panose="020F0502020204030204" pitchFamily="34" charset="0"/>
              </a:rPr>
              <a:t>	- a # while fishing</a:t>
            </a:r>
          </a:p>
          <a:p>
            <a:pPr marL="0" indent="0">
              <a:buFontTx/>
              <a:buNone/>
            </a:pPr>
            <a:endParaRPr lang="en-CA" dirty="0">
              <a:latin typeface="Calibri" panose="020F0502020204030204" pitchFamily="34" charset="0"/>
              <a:ea typeface="Calibri" panose="020F0502020204030204" pitchFamily="34" charset="0"/>
              <a:cs typeface="Calibri" panose="020F0502020204030204" pitchFamily="34" charset="0"/>
            </a:endParaRPr>
          </a:p>
          <a:p>
            <a:pPr marL="0" indent="0">
              <a:buFontTx/>
              <a:buNone/>
            </a:pPr>
            <a:r>
              <a:rPr lang="en-CA" dirty="0">
                <a:latin typeface="Calibri" panose="020F0502020204030204" pitchFamily="34" charset="0"/>
                <a:ea typeface="Calibri" panose="020F0502020204030204" pitchFamily="34" charset="0"/>
                <a:cs typeface="Calibri" panose="020F0502020204030204" pitchFamily="34" charset="0"/>
              </a:rPr>
              <a:t>Why so many?</a:t>
            </a:r>
          </a:p>
        </p:txBody>
      </p:sp>
    </p:spTree>
    <p:extLst>
      <p:ext uri="{BB962C8B-B14F-4D97-AF65-F5344CB8AC3E}">
        <p14:creationId xmlns:p14="http://schemas.microsoft.com/office/powerpoint/2010/main" val="339656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6" grpId="0" uiExpand="1" build="p"/>
    </p:bldLst>
  </p:timing>
</p:sld>
</file>

<file path=ppt/theme/theme1.xml><?xml version="1.0" encoding="utf-8"?>
<a:theme xmlns:a="http://schemas.openxmlformats.org/drawingml/2006/main" name="1_Office Theme">
  <a:themeElements>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Office Them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17359</TotalTime>
  <Words>1005</Words>
  <Application>Microsoft Office PowerPoint</Application>
  <PresentationFormat>On-screen Show (4:3)</PresentationFormat>
  <Paragraphs>132</Paragraphs>
  <Slides>17</Slides>
  <Notes>17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Comic Sans MS</vt:lpstr>
      <vt:lpstr>Times New Roman</vt:lpstr>
      <vt:lpstr>Wingdings</vt:lpstr>
      <vt:lpstr>1_Office Theme</vt:lpstr>
      <vt:lpstr>Catechism  The Substance of Faith</vt:lpstr>
      <vt:lpstr>Hymn 32:1 &amp; 3</vt:lpstr>
      <vt:lpstr>Humiliation - Exaltation</vt:lpstr>
      <vt:lpstr>Unexpected?!</vt:lpstr>
      <vt:lpstr>Should they have expected it?</vt:lpstr>
      <vt:lpstr>Bible Study: What happened?</vt:lpstr>
      <vt:lpstr>Bible Study: What happened?</vt:lpstr>
      <vt:lpstr>Bible Study: What happened?</vt:lpstr>
      <vt:lpstr>Many appearances</vt:lpstr>
      <vt:lpstr>Not the first…</vt:lpstr>
      <vt:lpstr>Not the first, yet different</vt:lpstr>
      <vt:lpstr>Hence, for us…</vt:lpstr>
      <vt:lpstr>Love Crucified Arose</vt:lpstr>
      <vt:lpstr>Catechism</vt:lpstr>
      <vt:lpstr>New life</vt:lpstr>
      <vt:lpstr>Catechism</vt:lpstr>
      <vt:lpstr>The benefits of the resurrection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Hoe gedraagt een christen zich?</dc:title>
  <dc:creator>Roelf Janssen</dc:creator>
  <cp:lastModifiedBy>Roelf Janssen</cp:lastModifiedBy>
  <cp:revision>373</cp:revision>
  <cp:lastPrinted>2011-02-01T17:48:56Z</cp:lastPrinted>
  <dcterms:created xsi:type="dcterms:W3CDTF">2008-08-14T09:20:46Z</dcterms:created>
  <dcterms:modified xsi:type="dcterms:W3CDTF">2024-04-09T03:59:39Z</dcterms:modified>
</cp:coreProperties>
</file>