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1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2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ags/tag3.xml" ContentType="application/vnd.openxmlformats-officedocument.presentationml.tags+xml"/>
  <Override PartName="/ppt/notesSlides/notesSlide9.xml" ContentType="application/vnd.openxmlformats-officedocument.presentationml.notesSlide+xml"/>
  <Override PartName="/ppt/tags/tag4.xml" ContentType="application/vnd.openxmlformats-officedocument.presentationml.tags+xml"/>
  <Override PartName="/ppt/notesSlides/notesSlide10.xml" ContentType="application/vnd.openxmlformats-officedocument.presentationml.notesSlide+xml"/>
  <Override PartName="/ppt/tags/tag5.xml" ContentType="application/vnd.openxmlformats-officedocument.presentationml.tag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tags/tag6.xml" ContentType="application/vnd.openxmlformats-officedocument.presentationml.tag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tags/tag7.xml" ContentType="application/vnd.openxmlformats-officedocument.presentationml.tags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tags/tag8.xml" ContentType="application/vnd.openxmlformats-officedocument.presentationml.tags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notesMasterIdLst>
    <p:notesMasterId r:id="rId19"/>
  </p:notesMasterIdLst>
  <p:handoutMasterIdLst>
    <p:handoutMasterId r:id="rId20"/>
  </p:handoutMasterIdLst>
  <p:sldIdLst>
    <p:sldId id="1381" r:id="rId2"/>
    <p:sldId id="1389" r:id="rId3"/>
    <p:sldId id="1390" r:id="rId4"/>
    <p:sldId id="1391" r:id="rId5"/>
    <p:sldId id="1343" r:id="rId6"/>
    <p:sldId id="1370" r:id="rId7"/>
    <p:sldId id="1371" r:id="rId8"/>
    <p:sldId id="1308" r:id="rId9"/>
    <p:sldId id="1341" r:id="rId10"/>
    <p:sldId id="1372" r:id="rId11"/>
    <p:sldId id="1392" r:id="rId12"/>
    <p:sldId id="1378" r:id="rId13"/>
    <p:sldId id="1383" r:id="rId14"/>
    <p:sldId id="1384" r:id="rId15"/>
    <p:sldId id="1393" r:id="rId16"/>
    <p:sldId id="1379" r:id="rId17"/>
    <p:sldId id="1394" r:id="rId18"/>
  </p:sldIdLst>
  <p:sldSz cx="9144000" cy="6858000" type="screen4x3"/>
  <p:notesSz cx="9167813" cy="6950075"/>
  <p:defaultTextStyle>
    <a:defPPr>
      <a:defRPr lang="en-GB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89">
          <p15:clr>
            <a:srgbClr val="A4A3A4"/>
          </p15:clr>
        </p15:guide>
        <p15:guide id="2" pos="288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FFFF00"/>
    <a:srgbClr val="FF6600"/>
    <a:srgbClr val="33CCFF"/>
    <a:srgbClr val="FFFF66"/>
    <a:srgbClr val="FF0000"/>
    <a:srgbClr val="0099FF"/>
    <a:srgbClr val="9900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570" y="10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650" y="-84"/>
      </p:cViewPr>
      <p:guideLst>
        <p:guide orient="horz" pos="2189"/>
        <p:guide pos="288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008039" cy="3730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37256" y="0"/>
            <a:ext cx="3905429" cy="3730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0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6611898"/>
            <a:ext cx="4008039" cy="32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0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37256" y="6611898"/>
            <a:ext cx="3905429" cy="32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1C612B4-35CE-4C71-8B9F-FA2A2965C88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10704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008039" cy="3730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37256" y="0"/>
            <a:ext cx="3905429" cy="3730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30513" y="533400"/>
            <a:ext cx="3484562" cy="26130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7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3404" y="3305949"/>
            <a:ext cx="6675877" cy="31470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57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611898"/>
            <a:ext cx="4008039" cy="32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7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37256" y="6611898"/>
            <a:ext cx="3905429" cy="32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FF9657E4-6670-4BED-B1DB-AF398F375D8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92060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fld id="{69DC325F-3523-4E43-AF73-DBAAC12363AF}" type="slidenum">
              <a:rPr lang="en-GB" sz="1200">
                <a:solidFill>
                  <a:schemeClr val="tx1"/>
                </a:solidFill>
              </a:rPr>
              <a:pPr/>
              <a:t>1</a:t>
            </a:fld>
            <a:endParaRPr lang="en-GB" sz="1200">
              <a:solidFill>
                <a:schemeClr val="tx1"/>
              </a:solidFill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0373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fld id="{DAF14E58-F2B5-422D-8B97-5716B59D65FE}" type="slidenum">
              <a:rPr lang="en-GB" sz="1200">
                <a:solidFill>
                  <a:schemeClr val="tx1"/>
                </a:solidFill>
              </a:rPr>
              <a:pPr/>
              <a:t>10</a:t>
            </a:fld>
            <a:endParaRPr lang="en-GB" sz="1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28763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9657E4-6670-4BED-B1DB-AF398F375D89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46176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9657E4-6670-4BED-B1DB-AF398F375D89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64474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9657E4-6670-4BED-B1DB-AF398F375D89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84611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9657E4-6670-4BED-B1DB-AF398F375D89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644748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9657E4-6670-4BED-B1DB-AF398F375D89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436184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9657E4-6670-4BED-B1DB-AF398F375D89}" type="slidenum">
              <a:rPr lang="en-GB" smtClean="0"/>
              <a:pPr>
                <a:defRPr/>
              </a:pPr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644748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9657E4-6670-4BED-B1DB-AF398F375D89}" type="slidenum">
              <a:rPr lang="en-GB" smtClean="0"/>
              <a:pPr>
                <a:defRPr/>
              </a:pPr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52280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9657E4-6670-4BED-B1DB-AF398F375D89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41370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9657E4-6670-4BED-B1DB-AF398F375D89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39634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AA98F1-5C31-48C3-A4A7-CCE80C3489CE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25981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9657E4-6670-4BED-B1DB-AF398F375D89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65827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9657E4-6670-4BED-B1DB-AF398F375D89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65827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9657E4-6670-4BED-B1DB-AF398F375D89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65827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fld id="{DAF14E58-F2B5-422D-8B97-5716B59D65FE}" type="slidenum">
              <a:rPr lang="en-GB" sz="1200">
                <a:solidFill>
                  <a:schemeClr val="tx1"/>
                </a:solidFill>
              </a:rPr>
              <a:pPr/>
              <a:t>8</a:t>
            </a:fld>
            <a:endParaRPr lang="en-GB" sz="1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650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fld id="{DAF14E58-F2B5-422D-8B97-5716B59D65FE}" type="slidenum">
              <a:rPr lang="en-GB" sz="1200">
                <a:solidFill>
                  <a:schemeClr val="tx1"/>
                </a:solidFill>
              </a:rPr>
              <a:pPr/>
              <a:t>9</a:t>
            </a:fld>
            <a:endParaRPr lang="en-GB" sz="1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3894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40892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89635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858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858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4494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88619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80287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219200"/>
            <a:ext cx="4495800" cy="5638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495800" cy="5638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39011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59390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2678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61739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51072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54202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219200"/>
            <a:ext cx="9144000" cy="563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Click to edit Master text styles</a:t>
            </a:r>
          </a:p>
          <a:p>
            <a:pPr lvl="1"/>
            <a:r>
              <a:rPr lang="en-GB" altLang="en-US" dirty="0"/>
              <a:t>Second level</a:t>
            </a:r>
          </a:p>
          <a:p>
            <a:pPr lvl="2"/>
            <a:r>
              <a:rPr lang="en-GB" altLang="en-US" dirty="0"/>
              <a:t>Third level</a:t>
            </a:r>
          </a:p>
          <a:p>
            <a:pPr lvl="3"/>
            <a:r>
              <a:rPr lang="en-GB" altLang="en-US" dirty="0"/>
              <a:t>Fourth level</a:t>
            </a:r>
          </a:p>
          <a:p>
            <a:pPr lvl="4"/>
            <a:r>
              <a:rPr lang="en-GB" alt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57960162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hyperlink" Target="http://www.google.ca/url?sa=i&amp;rct=j&amp;q=&amp;esrc=s&amp;frm=1&amp;source=images&amp;cd=&amp;cad=rja&amp;docid=ImHYAbuEvAj87M&amp;tbnid=AawnT80B-zgR2M:&amp;ved=0CAUQjRw&amp;url=http://www.freeclipartnow.com/holidays/easter/religious/tomb-empty.jpg.html&amp;ei=WeIwUfbQOM3KiALez4CwAg&amp;bvm=bv.43148975,d.cGE&amp;psig=AFQjCNFEFYHSRwjhj0GahJNbK7vgwxV8Cg&amp;ust=1362244556176266" TargetMode="External"/><Relationship Id="rId5" Type="http://schemas.openxmlformats.org/officeDocument/2006/relationships/image" Target="../media/image2.gif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7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981200"/>
            <a:ext cx="7772400" cy="1447800"/>
          </a:xfrm>
        </p:spPr>
        <p:txBody>
          <a:bodyPr/>
          <a:lstStyle/>
          <a:p>
            <a:r>
              <a:rPr lang="en-GB" dirty="0"/>
              <a:t>Catechism </a:t>
            </a:r>
            <a:br>
              <a:rPr lang="en-GB" dirty="0"/>
            </a:br>
            <a:r>
              <a:rPr lang="en-GB" dirty="0"/>
              <a:t>The Substance of Faith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886200"/>
            <a:ext cx="8305800" cy="1752600"/>
          </a:xfrm>
        </p:spPr>
        <p:txBody>
          <a:bodyPr/>
          <a:lstStyle/>
          <a:p>
            <a:r>
              <a:rPr lang="en-GB" dirty="0"/>
              <a:t>Lesson 24 – LD 18</a:t>
            </a:r>
          </a:p>
          <a:p>
            <a:r>
              <a:rPr lang="en-GB" dirty="0"/>
              <a:t>Gone to Heaven</a:t>
            </a:r>
          </a:p>
        </p:txBody>
      </p:sp>
    </p:spTree>
    <p:extLst>
      <p:ext uri="{BB962C8B-B14F-4D97-AF65-F5344CB8AC3E}">
        <p14:creationId xmlns:p14="http://schemas.microsoft.com/office/powerpoint/2010/main" val="33304838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95400"/>
          </a:xfrm>
        </p:spPr>
        <p:txBody>
          <a:bodyPr/>
          <a:lstStyle/>
          <a:p>
            <a:pPr algn="l"/>
            <a:r>
              <a:rPr lang="en-GB" dirty="0"/>
              <a:t>Bible Study: Ascension</a:t>
            </a:r>
          </a:p>
        </p:txBody>
      </p:sp>
      <p:sp>
        <p:nvSpPr>
          <p:cNvPr id="1203204" name="Rectangle 4"/>
          <p:cNvSpPr>
            <a:spLocks noGrp="1" noChangeArrowheads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5. Yes</a:t>
            </a:r>
          </a:p>
          <a:p>
            <a:pPr marL="0" indent="0">
              <a:buNone/>
            </a:pPr>
            <a:r>
              <a:rPr lang="en-US" dirty="0"/>
              <a:t>6. A cloud came and picked Him up.</a:t>
            </a:r>
          </a:p>
          <a:p>
            <a:pPr marL="0" indent="0">
              <a:buNone/>
            </a:pPr>
            <a:r>
              <a:rPr lang="en-US" dirty="0"/>
              <a:t>7. The cloud is the glory of God, it is God’s vehicle, his mode of transport.</a:t>
            </a:r>
          </a:p>
          <a:p>
            <a:pPr marL="0" indent="0">
              <a:buNone/>
            </a:pPr>
            <a:r>
              <a:rPr lang="en-US" dirty="0"/>
              <a:t>8. It showed that God approved of </a:t>
            </a:r>
            <a:br>
              <a:rPr lang="en-US" dirty="0"/>
            </a:br>
            <a:r>
              <a:rPr lang="en-US" dirty="0"/>
              <a:t>Jesus and would grant him glory.</a:t>
            </a:r>
          </a:p>
          <a:p>
            <a:pPr marL="0" indent="0">
              <a:buNone/>
            </a:pPr>
            <a:r>
              <a:rPr lang="en-US" dirty="0"/>
              <a:t>9. He would return the same way</a:t>
            </a:r>
            <a:br>
              <a:rPr lang="en-US" dirty="0"/>
            </a:br>
            <a:r>
              <a:rPr lang="en-US" dirty="0"/>
              <a:t>they had seen him leave.</a:t>
            </a:r>
          </a:p>
          <a:p>
            <a:pPr marL="0" indent="0">
              <a:buNone/>
            </a:pPr>
            <a:r>
              <a:rPr lang="en-US" dirty="0"/>
              <a:t>10. He would return on the cloud,</a:t>
            </a:r>
            <a:br>
              <a:rPr lang="en-US" dirty="0"/>
            </a:br>
            <a:r>
              <a:rPr lang="en-US" dirty="0"/>
              <a:t>the vehicle of God.</a:t>
            </a:r>
          </a:p>
        </p:txBody>
      </p:sp>
      <p:pic>
        <p:nvPicPr>
          <p:cNvPr id="10243" name="Picture 3" descr="G:\Backup - juni 2009\Mijn afbeeldingen\Liturgy\Liturgie\bijbellezen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9225" y="0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http://www.freeclipartnow.com/d/37961-1/Jesus-ascension-2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7" y="3570868"/>
            <a:ext cx="3042945" cy="3287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773641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2032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2032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2032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2032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2032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2032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3204" grpId="0" uiExpand="1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Left Alone?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492896"/>
            <a:ext cx="9144000" cy="4365104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Jesus is a human being. Humans cannot </a:t>
            </a:r>
            <a:r>
              <a:rPr lang="en-CA" dirty="0">
                <a:solidFill>
                  <a:srgbClr val="00FF00"/>
                </a:solidFill>
              </a:rPr>
              <a:t>be in two places at once. If Jesus was in heaven, He cannot be on earth.</a:t>
            </a:r>
          </a:p>
          <a:p>
            <a:pPr marL="0" indent="0">
              <a:buNone/>
            </a:pPr>
            <a:r>
              <a:rPr lang="en-CA" dirty="0"/>
              <a:t>So, did Jesus not keep his promise? Yes, He did.</a:t>
            </a:r>
          </a:p>
          <a:p>
            <a:pPr marL="0" indent="0">
              <a:buNone/>
            </a:pPr>
            <a:r>
              <a:rPr lang="en-CA" dirty="0"/>
              <a:t>Jesus is </a:t>
            </a:r>
            <a:r>
              <a:rPr lang="en-CA" dirty="0">
                <a:solidFill>
                  <a:srgbClr val="00FF00"/>
                </a:solidFill>
              </a:rPr>
              <a:t>also God. God can be in many places at once. As God, Jesus is always with us.</a:t>
            </a:r>
          </a:p>
          <a:p>
            <a:pPr marL="0" indent="0">
              <a:buNone/>
            </a:pPr>
            <a:endParaRPr lang="en-CA" dirty="0"/>
          </a:p>
        </p:txBody>
      </p:sp>
      <p:sp>
        <p:nvSpPr>
          <p:cNvPr id="4" name="AutoShape 4"/>
          <p:cNvSpPr>
            <a:spLocks noChangeArrowheads="1"/>
          </p:cNvSpPr>
          <p:nvPr/>
        </p:nvSpPr>
        <p:spPr bwMode="auto">
          <a:xfrm>
            <a:off x="467544" y="908720"/>
            <a:ext cx="8472952" cy="1397675"/>
          </a:xfrm>
          <a:prstGeom prst="horizontalScroll">
            <a:avLst>
              <a:gd name="adj" fmla="val 7194"/>
            </a:avLst>
          </a:prstGeom>
          <a:solidFill>
            <a:srgbClr val="FF9900"/>
          </a:solidFill>
          <a:ln w="9525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l"/>
            <a:r>
              <a:rPr lang="en-CA" dirty="0"/>
              <a:t>Jesus said: </a:t>
            </a:r>
            <a:r>
              <a:rPr lang="en-CA" i="1" dirty="0"/>
              <a:t>And behold, I am with you always, to the end of the age.</a:t>
            </a:r>
          </a:p>
          <a:p>
            <a:pPr algn="r"/>
            <a:r>
              <a:rPr lang="en-US" dirty="0"/>
              <a:t>Matthew 28:20b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486E1E99-5803-42AB-9DD8-8ECCAB2EFC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-201629"/>
            <a:ext cx="14478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8000" dirty="0">
                <a:solidFill>
                  <a:srgbClr val="00FF00"/>
                </a:solidFill>
                <a:sym typeface="Wingdings" pitchFamily="2" charset="2"/>
              </a:rPr>
              <a:t></a:t>
            </a:r>
            <a:endParaRPr lang="en-US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203592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Catechism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i="1" dirty="0">
                <a:solidFill>
                  <a:srgbClr val="FFFF00"/>
                </a:solidFill>
              </a:rPr>
              <a:t>47. Q. Is Christ, then, not with us until the end of the world, as He has promised us?</a:t>
            </a:r>
          </a:p>
          <a:p>
            <a:pPr marL="0" indent="0">
              <a:buNone/>
            </a:pPr>
            <a:endParaRPr lang="en-CA" i="1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CA" i="1" dirty="0">
                <a:solidFill>
                  <a:srgbClr val="FFFF00"/>
                </a:solidFill>
              </a:rPr>
              <a:t>A. Christ is true man and true God.</a:t>
            </a:r>
          </a:p>
          <a:p>
            <a:pPr marL="0" indent="0">
              <a:buNone/>
            </a:pPr>
            <a:r>
              <a:rPr lang="en-CA" i="1" dirty="0">
                <a:solidFill>
                  <a:srgbClr val="FFFF00"/>
                </a:solidFill>
              </a:rPr>
              <a:t>	With respect to His human nature</a:t>
            </a:r>
          </a:p>
          <a:p>
            <a:pPr marL="0" indent="0">
              <a:buNone/>
            </a:pPr>
            <a:r>
              <a:rPr lang="en-CA" i="1" dirty="0">
                <a:solidFill>
                  <a:srgbClr val="FFFF00"/>
                </a:solidFill>
              </a:rPr>
              <a:t>		He is no longer on earth,</a:t>
            </a:r>
          </a:p>
          <a:p>
            <a:pPr marL="0" indent="0">
              <a:buNone/>
            </a:pPr>
            <a:r>
              <a:rPr lang="en-CA" i="1" dirty="0">
                <a:solidFill>
                  <a:srgbClr val="FFFF00"/>
                </a:solidFill>
              </a:rPr>
              <a:t>	but with respect to</a:t>
            </a:r>
          </a:p>
          <a:p>
            <a:pPr marL="0" indent="0">
              <a:buNone/>
            </a:pPr>
            <a:r>
              <a:rPr lang="en-CA" i="1" dirty="0">
                <a:solidFill>
                  <a:srgbClr val="FFFF00"/>
                </a:solidFill>
              </a:rPr>
              <a:t>		His divinity, majesty, grace, and Spirit</a:t>
            </a:r>
          </a:p>
          <a:p>
            <a:pPr marL="0" indent="0">
              <a:buNone/>
            </a:pPr>
            <a:r>
              <a:rPr lang="en-CA" i="1" dirty="0">
                <a:solidFill>
                  <a:srgbClr val="FFFF00"/>
                </a:solidFill>
              </a:rPr>
              <a:t>		He is never absent from us.</a:t>
            </a:r>
          </a:p>
        </p:txBody>
      </p:sp>
    </p:spTree>
    <p:extLst>
      <p:ext uri="{BB962C8B-B14F-4D97-AF65-F5344CB8AC3E}">
        <p14:creationId xmlns:p14="http://schemas.microsoft.com/office/powerpoint/2010/main" val="12380350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Calvinists and Lutherans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/>
              <a:t>Calvinists and Lutherans differ with each other on the ascension of Christ.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/>
              <a:t>Lutherans believe that, </a:t>
            </a:r>
            <a:r>
              <a:rPr lang="en-CA" dirty="0">
                <a:solidFill>
                  <a:srgbClr val="00FF00"/>
                </a:solidFill>
              </a:rPr>
              <a:t>when Jesus ascended into heaven, His human nature took on divine properties.</a:t>
            </a:r>
          </a:p>
          <a:p>
            <a:pPr marL="0" indent="0">
              <a:buNone/>
            </a:pPr>
            <a:r>
              <a:rPr lang="en-CA" dirty="0"/>
              <a:t>	- </a:t>
            </a:r>
            <a:r>
              <a:rPr lang="en-CA" dirty="0" err="1"/>
              <a:t>omni</a:t>
            </a:r>
            <a:r>
              <a:rPr lang="en-CA" dirty="0"/>
              <a:t>-presence, so as to be present in the 			bread and wine</a:t>
            </a:r>
          </a:p>
          <a:p>
            <a:pPr marL="0" indent="0">
              <a:buNone/>
            </a:pPr>
            <a:r>
              <a:rPr lang="en-CA" dirty="0"/>
              <a:t>	Problem: does this mean we will become divine 		too? Then how would God be unique?</a:t>
            </a:r>
          </a:p>
          <a:p>
            <a:pPr marL="0" indent="0">
              <a:buNone/>
            </a:pPr>
            <a:r>
              <a:rPr lang="en-CA" dirty="0"/>
              <a:t>Calvinists (like ourselves) believe that </a:t>
            </a:r>
            <a:r>
              <a:rPr lang="en-CA" dirty="0">
                <a:solidFill>
                  <a:srgbClr val="00FF00"/>
                </a:solidFill>
              </a:rPr>
              <a:t>Christ’s human and divine natures remain </a:t>
            </a:r>
            <a:r>
              <a:rPr lang="en-CA" u="sng" dirty="0">
                <a:solidFill>
                  <a:srgbClr val="00FF00"/>
                </a:solidFill>
              </a:rPr>
              <a:t>totally distinct</a:t>
            </a:r>
            <a:r>
              <a:rPr lang="en-CA" dirty="0">
                <a:solidFill>
                  <a:srgbClr val="00FF00"/>
                </a:solidFill>
              </a:rPr>
              <a:t>.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7687394" y="-1"/>
            <a:ext cx="14478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8000" dirty="0">
                <a:solidFill>
                  <a:srgbClr val="00FF00"/>
                </a:solidFill>
                <a:sym typeface="Wingdings" pitchFamily="2" charset="2"/>
              </a:rPr>
              <a:t></a:t>
            </a:r>
            <a:endParaRPr lang="en-US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150419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Catechism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i="1" dirty="0">
                <a:solidFill>
                  <a:srgbClr val="FFFF00"/>
                </a:solidFill>
              </a:rPr>
              <a:t>48. Q. But are the two natures in Christ not separated from each other if His human nature is not present wherever His divinity is?</a:t>
            </a:r>
          </a:p>
          <a:p>
            <a:pPr marL="0" indent="0">
              <a:buNone/>
            </a:pPr>
            <a:endParaRPr lang="en-CA" i="1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CA" i="1" dirty="0">
                <a:solidFill>
                  <a:srgbClr val="FFFF00"/>
                </a:solidFill>
              </a:rPr>
              <a:t>A. Not at all, for His divinity has no limits and is present everywhere.</a:t>
            </a:r>
          </a:p>
          <a:p>
            <a:pPr marL="0" indent="0">
              <a:buNone/>
            </a:pPr>
            <a:r>
              <a:rPr lang="en-CA" i="1" dirty="0">
                <a:solidFill>
                  <a:srgbClr val="FFFF00"/>
                </a:solidFill>
              </a:rPr>
              <a:t>So it must follow that His divinity is indeed beyond the human nature which He has taken on and nevertheless is within this human nature and remains personally united with it.</a:t>
            </a:r>
          </a:p>
        </p:txBody>
      </p:sp>
    </p:spTree>
    <p:extLst>
      <p:ext uri="{BB962C8B-B14F-4D97-AF65-F5344CB8AC3E}">
        <p14:creationId xmlns:p14="http://schemas.microsoft.com/office/powerpoint/2010/main" val="17774168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Arrow Connector 15"/>
          <p:cNvCxnSpPr/>
          <p:nvPr/>
        </p:nvCxnSpPr>
        <p:spPr bwMode="auto">
          <a:xfrm>
            <a:off x="3652635" y="2407920"/>
            <a:ext cx="0" cy="1597144"/>
          </a:xfrm>
          <a:prstGeom prst="straightConnector1">
            <a:avLst/>
          </a:prstGeom>
          <a:solidFill>
            <a:schemeClr val="tx1"/>
          </a:solidFill>
          <a:ln w="57150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Back in heaven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797152"/>
            <a:ext cx="9144000" cy="2060848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When Jesus </a:t>
            </a:r>
            <a:r>
              <a:rPr lang="en-CA" dirty="0">
                <a:solidFill>
                  <a:srgbClr val="00FF00"/>
                </a:solidFill>
              </a:rPr>
              <a:t>returned to heaven, he was not only God, he was also a man of flesh and blood.</a:t>
            </a:r>
          </a:p>
          <a:p>
            <a:pPr marL="0" indent="0">
              <a:buNone/>
            </a:pPr>
            <a:r>
              <a:rPr lang="en-CA" dirty="0"/>
              <a:t>We</a:t>
            </a:r>
            <a:r>
              <a:rPr lang="en-CA" dirty="0">
                <a:solidFill>
                  <a:srgbClr val="00FF00"/>
                </a:solidFill>
              </a:rPr>
              <a:t> have our flesh in heaven!</a:t>
            </a:r>
          </a:p>
          <a:p>
            <a:pPr marL="0" indent="0">
              <a:buNone/>
            </a:pPr>
            <a:r>
              <a:rPr lang="en-CA" dirty="0"/>
              <a:t>Right now Jesus in heaven is  </a:t>
            </a:r>
            <a:r>
              <a:rPr lang="en-CA" sz="3600" b="1" u="sng" dirty="0"/>
              <a:t>BOTH GOD AND HUMAN</a:t>
            </a:r>
            <a:endParaRPr lang="en-CA" dirty="0"/>
          </a:p>
          <a:p>
            <a:pPr marL="0" indent="0">
              <a:buNone/>
            </a:pPr>
            <a:endParaRPr lang="en-CA" dirty="0">
              <a:solidFill>
                <a:srgbClr val="00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07565" y="1044863"/>
            <a:ext cx="21000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3600" b="1" dirty="0">
                <a:solidFill>
                  <a:srgbClr val="33CCFF"/>
                </a:solidFill>
              </a:rPr>
              <a:t>HEAVEN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27523" y="4005064"/>
            <a:ext cx="14601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3600" b="1" dirty="0">
                <a:solidFill>
                  <a:srgbClr val="FF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EARTH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55576" y="1429584"/>
            <a:ext cx="18421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Son of God</a:t>
            </a:r>
            <a:endParaRPr lang="en-CA" sz="3600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2584758"/>
            <a:ext cx="367998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Conceived by the Spirit</a:t>
            </a:r>
          </a:p>
          <a:p>
            <a:r>
              <a:rPr lang="en-CA" sz="2800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Born of the Virgin Mary</a:t>
            </a:r>
            <a:endParaRPr lang="en-CA" sz="3600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221306" y="1370340"/>
            <a:ext cx="253947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Son of God and </a:t>
            </a:r>
          </a:p>
          <a:p>
            <a:r>
              <a:rPr lang="en-CA" sz="2800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Son of Man</a:t>
            </a:r>
            <a:endParaRPr lang="en-CA" sz="3600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977232" y="2584758"/>
            <a:ext cx="215796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Ascension of </a:t>
            </a:r>
            <a:br>
              <a:rPr lang="en-CA" sz="2800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CA" sz="2800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Jesus Christ</a:t>
            </a:r>
            <a:endParaRPr lang="en-CA" sz="3600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1" name="Straight Connector 10"/>
          <p:cNvCxnSpPr/>
          <p:nvPr/>
        </p:nvCxnSpPr>
        <p:spPr bwMode="auto">
          <a:xfrm>
            <a:off x="1547664" y="2407920"/>
            <a:ext cx="6048672" cy="1"/>
          </a:xfrm>
          <a:prstGeom prst="line">
            <a:avLst/>
          </a:prstGeom>
          <a:solidFill>
            <a:schemeClr val="tx1"/>
          </a:solidFill>
          <a:ln w="57150" cap="flat" cmpd="sng" algn="ctr">
            <a:solidFill>
              <a:srgbClr val="33CC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Straight Connector 13"/>
          <p:cNvCxnSpPr/>
          <p:nvPr/>
        </p:nvCxnSpPr>
        <p:spPr bwMode="auto">
          <a:xfrm flipV="1">
            <a:off x="1547664" y="4005064"/>
            <a:ext cx="6048672" cy="1"/>
          </a:xfrm>
          <a:prstGeom prst="line">
            <a:avLst/>
          </a:prstGeom>
          <a:solidFill>
            <a:schemeClr val="tx1"/>
          </a:solidFill>
          <a:ln w="57150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Straight Arrow Connector 16"/>
          <p:cNvCxnSpPr/>
          <p:nvPr/>
        </p:nvCxnSpPr>
        <p:spPr bwMode="auto">
          <a:xfrm flipV="1">
            <a:off x="6876256" y="2407920"/>
            <a:ext cx="0" cy="1596392"/>
          </a:xfrm>
          <a:prstGeom prst="straightConnector1">
            <a:avLst/>
          </a:prstGeom>
          <a:solidFill>
            <a:schemeClr val="tx1"/>
          </a:solidFill>
          <a:ln w="57150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5" name="Text Box 5"/>
          <p:cNvSpPr txBox="1">
            <a:spLocks noChangeArrowheads="1"/>
          </p:cNvSpPr>
          <p:nvPr/>
        </p:nvSpPr>
        <p:spPr bwMode="auto">
          <a:xfrm>
            <a:off x="7687394" y="-1"/>
            <a:ext cx="14478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8000" dirty="0">
                <a:solidFill>
                  <a:srgbClr val="00FF00"/>
                </a:solidFill>
                <a:sym typeface="Wingdings" pitchFamily="2" charset="2"/>
              </a:rPr>
              <a:t></a:t>
            </a:r>
            <a:endParaRPr lang="en-US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284960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Catechism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i="1" dirty="0">
                <a:solidFill>
                  <a:srgbClr val="FFFF00"/>
                </a:solidFill>
              </a:rPr>
              <a:t>46. Q. What do you confess when you say, He ascended into heaven?</a:t>
            </a:r>
          </a:p>
          <a:p>
            <a:pPr marL="0" indent="0">
              <a:buNone/>
            </a:pPr>
            <a:endParaRPr lang="en-CA" i="1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CA" i="1" dirty="0">
                <a:solidFill>
                  <a:srgbClr val="FFFF00"/>
                </a:solidFill>
              </a:rPr>
              <a:t>A. That Christ,</a:t>
            </a:r>
          </a:p>
          <a:p>
            <a:pPr marL="0" indent="0">
              <a:buNone/>
            </a:pPr>
            <a:r>
              <a:rPr lang="en-CA" i="1" dirty="0">
                <a:solidFill>
                  <a:srgbClr val="FFFF00"/>
                </a:solidFill>
              </a:rPr>
              <a:t>	before the eyes of His disciples,</a:t>
            </a:r>
          </a:p>
          <a:p>
            <a:pPr marL="0" indent="0">
              <a:buNone/>
            </a:pPr>
            <a:r>
              <a:rPr lang="en-CA" i="1" dirty="0">
                <a:solidFill>
                  <a:srgbClr val="FFFF00"/>
                </a:solidFill>
              </a:rPr>
              <a:t>		was taken up from the earth into heaven,</a:t>
            </a:r>
          </a:p>
          <a:p>
            <a:pPr marL="0" indent="0">
              <a:buNone/>
            </a:pPr>
            <a:r>
              <a:rPr lang="en-CA" i="1" dirty="0">
                <a:solidFill>
                  <a:srgbClr val="FFFF00"/>
                </a:solidFill>
              </a:rPr>
              <a:t>	and that He is there for our benefit</a:t>
            </a:r>
          </a:p>
          <a:p>
            <a:pPr marL="0" indent="0">
              <a:buNone/>
            </a:pPr>
            <a:r>
              <a:rPr lang="en-CA" i="1" dirty="0">
                <a:solidFill>
                  <a:srgbClr val="FFFF00"/>
                </a:solidFill>
              </a:rPr>
              <a:t>		until He comes again</a:t>
            </a:r>
          </a:p>
          <a:p>
            <a:pPr marL="0" indent="0">
              <a:buNone/>
            </a:pPr>
            <a:r>
              <a:rPr lang="en-CA" i="1" dirty="0">
                <a:solidFill>
                  <a:srgbClr val="FFFF00"/>
                </a:solidFill>
              </a:rPr>
              <a:t>		to judge the living and the dead.</a:t>
            </a:r>
          </a:p>
        </p:txBody>
      </p:sp>
    </p:spTree>
    <p:extLst>
      <p:ext uri="{BB962C8B-B14F-4D97-AF65-F5344CB8AC3E}">
        <p14:creationId xmlns:p14="http://schemas.microsoft.com/office/powerpoint/2010/main" val="42318684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In heaven to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/>
              <a:t>Romans 8:34: </a:t>
            </a:r>
            <a:r>
              <a:rPr lang="en-CA" dirty="0">
                <a:solidFill>
                  <a:srgbClr val="00FF00"/>
                </a:solidFill>
              </a:rPr>
              <a:t>He speaks to God the Father in our favour, pleading for us.</a:t>
            </a:r>
          </a:p>
          <a:p>
            <a:pPr marL="0" indent="0">
              <a:buNone/>
            </a:pPr>
            <a:r>
              <a:rPr lang="en-CA" dirty="0"/>
              <a:t>John 14:2&amp;3: </a:t>
            </a:r>
            <a:r>
              <a:rPr lang="en-CA" dirty="0">
                <a:solidFill>
                  <a:srgbClr val="00FF00"/>
                </a:solidFill>
              </a:rPr>
              <a:t>He is preparing a place for us to be in the future</a:t>
            </a:r>
          </a:p>
          <a:p>
            <a:pPr marL="0" indent="0">
              <a:buNone/>
            </a:pPr>
            <a:r>
              <a:rPr lang="en-CA" dirty="0"/>
              <a:t>John 16:7: </a:t>
            </a:r>
            <a:r>
              <a:rPr lang="en-CA" dirty="0">
                <a:solidFill>
                  <a:srgbClr val="00FF00"/>
                </a:solidFill>
              </a:rPr>
              <a:t>He is sending the Holy Spirit to the church</a:t>
            </a:r>
          </a:p>
          <a:p>
            <a:pPr marL="0" indent="0">
              <a:buNone/>
            </a:pPr>
            <a:r>
              <a:rPr lang="en-CA" dirty="0"/>
              <a:t>Hebrews 1:3-4: </a:t>
            </a:r>
            <a:r>
              <a:rPr lang="en-CA" dirty="0">
                <a:solidFill>
                  <a:srgbClr val="00FF00"/>
                </a:solidFill>
              </a:rPr>
              <a:t>He sits in heaven as ruler</a:t>
            </a:r>
          </a:p>
          <a:p>
            <a:pPr marL="0" indent="0">
              <a:buNone/>
            </a:pPr>
            <a:r>
              <a:rPr lang="en-CA" dirty="0"/>
              <a:t>Revelation 5:6-7, 6:1ff: </a:t>
            </a:r>
            <a:r>
              <a:rPr lang="en-CA" dirty="0">
                <a:solidFill>
                  <a:srgbClr val="00FF00"/>
                </a:solidFill>
              </a:rPr>
              <a:t>He controls the unfolding of history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519672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Hymn 40:</a:t>
            </a:r>
            <a:r>
              <a:rPr lang="en-CA" u="sng" dirty="0"/>
              <a:t>1</a:t>
            </a:r>
            <a:r>
              <a:rPr lang="en-CA" dirty="0"/>
              <a:t>,2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664" y="1219200"/>
            <a:ext cx="7596336" cy="5638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 Lord ascended up on high,</a:t>
            </a:r>
            <a:endParaRPr lang="en-CA" dirty="0"/>
          </a:p>
          <a:p>
            <a:pPr marL="0" indent="0">
              <a:buNone/>
            </a:pPr>
            <a:r>
              <a:rPr lang="en-US" dirty="0"/>
              <a:t>the Lord has triumphed gloriously,</a:t>
            </a:r>
            <a:endParaRPr lang="en-CA" dirty="0"/>
          </a:p>
          <a:p>
            <a:pPr marL="0" indent="0">
              <a:buNone/>
            </a:pPr>
            <a:r>
              <a:rPr lang="en-US" dirty="0"/>
              <a:t>in </a:t>
            </a:r>
            <a:r>
              <a:rPr lang="en-US" dirty="0" err="1"/>
              <a:t>pow’r</a:t>
            </a:r>
            <a:r>
              <a:rPr lang="en-US" dirty="0"/>
              <a:t> and might excelling.</a:t>
            </a:r>
            <a:endParaRPr lang="en-CA" dirty="0"/>
          </a:p>
          <a:p>
            <a:pPr marL="0" indent="0">
              <a:buNone/>
            </a:pPr>
            <a:r>
              <a:rPr lang="en-US" dirty="0"/>
              <a:t>The grave and hell were captive led</a:t>
            </a:r>
            <a:endParaRPr lang="en-CA" dirty="0"/>
          </a:p>
          <a:p>
            <a:pPr marL="0" indent="0">
              <a:buNone/>
            </a:pPr>
            <a:r>
              <a:rPr lang="en-US" dirty="0"/>
              <a:t>when he went up, our glorious Head,    </a:t>
            </a:r>
            <a:endParaRPr lang="en-CA" dirty="0"/>
          </a:p>
          <a:p>
            <a:pPr marL="0" indent="0">
              <a:buNone/>
            </a:pPr>
            <a:r>
              <a:rPr lang="en-US" dirty="0"/>
              <a:t>to his eternal dwelling.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383133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Hymn 40:1,</a:t>
            </a:r>
            <a:r>
              <a:rPr lang="en-CA" u="sng" dirty="0"/>
              <a:t>2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664" y="1219200"/>
            <a:ext cx="7596336" cy="5638800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The </a:t>
            </a:r>
            <a:r>
              <a:rPr lang="en-CA" dirty="0" err="1"/>
              <a:t>heav’ns</a:t>
            </a:r>
            <a:r>
              <a:rPr lang="en-CA" dirty="0"/>
              <a:t> with joy received their Lord,</a:t>
            </a:r>
          </a:p>
          <a:p>
            <a:pPr marL="0" indent="0">
              <a:buNone/>
            </a:pPr>
            <a:r>
              <a:rPr lang="en-CA" dirty="0"/>
              <a:t>by saints, by angel hosts adored.</a:t>
            </a:r>
          </a:p>
          <a:p>
            <a:pPr marL="0" indent="0">
              <a:buNone/>
            </a:pPr>
            <a:r>
              <a:rPr lang="en-CA" dirty="0"/>
              <a:t>O day of exultation!</a:t>
            </a:r>
          </a:p>
          <a:p>
            <a:pPr marL="0" indent="0">
              <a:buNone/>
            </a:pPr>
            <a:r>
              <a:rPr lang="en-CA" dirty="0"/>
              <a:t>O earth, adore your glorious King!</a:t>
            </a:r>
          </a:p>
          <a:p>
            <a:pPr marL="0" indent="0">
              <a:buNone/>
            </a:pPr>
            <a:r>
              <a:rPr lang="en-CA" dirty="0"/>
              <a:t>Let us of his ascension sing</a:t>
            </a:r>
          </a:p>
          <a:p>
            <a:pPr marL="0" indent="0">
              <a:buNone/>
            </a:pPr>
            <a:r>
              <a:rPr lang="en-CA" dirty="0"/>
              <a:t>with joy and adoration.</a:t>
            </a:r>
          </a:p>
        </p:txBody>
      </p:sp>
    </p:spTree>
    <p:extLst>
      <p:ext uri="{BB962C8B-B14F-4D97-AF65-F5344CB8AC3E}">
        <p14:creationId xmlns:p14="http://schemas.microsoft.com/office/powerpoint/2010/main" val="10312698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loud 22"/>
          <p:cNvSpPr/>
          <p:nvPr/>
        </p:nvSpPr>
        <p:spPr bwMode="auto">
          <a:xfrm>
            <a:off x="5104826" y="3427443"/>
            <a:ext cx="1716792" cy="823203"/>
          </a:xfrm>
          <a:prstGeom prst="cloud">
            <a:avLst/>
          </a:prstGeom>
          <a:solidFill>
            <a:schemeClr val="tx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</a:rPr>
              <a:t>Ascension</a:t>
            </a:r>
          </a:p>
        </p:txBody>
      </p:sp>
      <p:sp>
        <p:nvSpPr>
          <p:cNvPr id="18" name="Teardrop 17"/>
          <p:cNvSpPr/>
          <p:nvPr/>
        </p:nvSpPr>
        <p:spPr bwMode="auto">
          <a:xfrm rot="18922927">
            <a:off x="2623435" y="5078962"/>
            <a:ext cx="383934" cy="368997"/>
          </a:xfrm>
          <a:prstGeom prst="teardrop">
            <a:avLst>
              <a:gd name="adj" fmla="val 200000"/>
            </a:avLst>
          </a:prstGeom>
          <a:solidFill>
            <a:srgbClr val="FF00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Humiliation - Exaltation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2327785" y="4691231"/>
            <a:ext cx="828600" cy="10491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</a:endParaRPr>
          </a:p>
        </p:txBody>
      </p:sp>
      <p:sp>
        <p:nvSpPr>
          <p:cNvPr id="5" name="Sun 4"/>
          <p:cNvSpPr/>
          <p:nvPr/>
        </p:nvSpPr>
        <p:spPr bwMode="auto">
          <a:xfrm>
            <a:off x="0" y="764704"/>
            <a:ext cx="2304256" cy="1944216"/>
          </a:xfrm>
          <a:prstGeom prst="sun">
            <a:avLst/>
          </a:prstGeom>
          <a:solidFill>
            <a:srgbClr val="FFFF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</a:rPr>
              <a:t>Divine </a:t>
            </a:r>
            <a:br>
              <a:rPr kumimoji="0" lang="en-CA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</a:rPr>
            </a:br>
            <a:r>
              <a:rPr kumimoji="0" lang="en-CA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</a:rPr>
              <a:t>glory</a:t>
            </a:r>
          </a:p>
        </p:txBody>
      </p:sp>
      <p:pic>
        <p:nvPicPr>
          <p:cNvPr id="1026" name="Picture 2" descr="http://www.lessons4sundayschool.com/images/Manger_Clipart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164" b="27468"/>
          <a:stretch/>
        </p:blipFill>
        <p:spPr bwMode="auto">
          <a:xfrm>
            <a:off x="611761" y="2825674"/>
            <a:ext cx="1991661" cy="1220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815547" y="3205058"/>
            <a:ext cx="15840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Incarnation</a:t>
            </a:r>
          </a:p>
        </p:txBody>
      </p:sp>
      <p:cxnSp>
        <p:nvCxnSpPr>
          <p:cNvPr id="10" name="Straight Arrow Connector 9"/>
          <p:cNvCxnSpPr/>
          <p:nvPr/>
        </p:nvCxnSpPr>
        <p:spPr bwMode="auto">
          <a:xfrm>
            <a:off x="2838994" y="1276668"/>
            <a:ext cx="11283" cy="280124"/>
          </a:xfrm>
          <a:prstGeom prst="straightConnector1">
            <a:avLst/>
          </a:prstGeom>
          <a:solidFill>
            <a:schemeClr val="tx1"/>
          </a:solidFill>
          <a:ln w="38100" cap="flat" cmpd="sng" algn="ctr">
            <a:solidFill>
              <a:srgbClr val="00FF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3275856" y="3411744"/>
            <a:ext cx="144016" cy="219988"/>
          </a:xfrm>
          <a:prstGeom prst="straightConnector1">
            <a:avLst/>
          </a:prstGeom>
          <a:solidFill>
            <a:schemeClr val="tx1"/>
          </a:solidFill>
          <a:ln w="38100" cap="flat" cmpd="sng" algn="ctr">
            <a:solidFill>
              <a:srgbClr val="00FF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" name="Straight Arrow Connector 24"/>
          <p:cNvCxnSpPr/>
          <p:nvPr/>
        </p:nvCxnSpPr>
        <p:spPr bwMode="auto">
          <a:xfrm>
            <a:off x="3833786" y="4172005"/>
            <a:ext cx="234158" cy="193099"/>
          </a:xfrm>
          <a:prstGeom prst="straightConnector1">
            <a:avLst/>
          </a:prstGeom>
          <a:solidFill>
            <a:schemeClr val="tx1"/>
          </a:solidFill>
          <a:ln w="38100" cap="flat" cmpd="sng" algn="ctr">
            <a:solidFill>
              <a:srgbClr val="00FF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Straight Arrow Connector 27"/>
          <p:cNvCxnSpPr/>
          <p:nvPr/>
        </p:nvCxnSpPr>
        <p:spPr bwMode="auto">
          <a:xfrm>
            <a:off x="4672215" y="4581116"/>
            <a:ext cx="163180" cy="11020"/>
          </a:xfrm>
          <a:prstGeom prst="straightConnector1">
            <a:avLst/>
          </a:prstGeom>
          <a:solidFill>
            <a:schemeClr val="tx1"/>
          </a:solidFill>
          <a:ln w="38100" cap="flat" cmpd="sng" algn="ctr">
            <a:solidFill>
              <a:srgbClr val="00FF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5" name="Picture 4" descr="http://www.travelingsalescrews.info/images/cross_white_black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794" y="4725144"/>
            <a:ext cx="1494599" cy="2129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4330616" y="5241435"/>
            <a:ext cx="6832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/>
              <a:t>Died</a:t>
            </a:r>
            <a:endParaRPr lang="en-CA" dirty="0"/>
          </a:p>
        </p:txBody>
      </p:sp>
      <p:sp>
        <p:nvSpPr>
          <p:cNvPr id="20" name="TextBox 19"/>
          <p:cNvSpPr txBox="1"/>
          <p:nvPr/>
        </p:nvSpPr>
        <p:spPr>
          <a:xfrm>
            <a:off x="5736522" y="5741677"/>
            <a:ext cx="17556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chemeClr val="tx1"/>
                </a:solidFill>
              </a:rPr>
              <a:t>Resurrection</a:t>
            </a:r>
          </a:p>
        </p:txBody>
      </p:sp>
      <p:sp>
        <p:nvSpPr>
          <p:cNvPr id="3" name="Cloud 2"/>
          <p:cNvSpPr/>
          <p:nvPr/>
        </p:nvSpPr>
        <p:spPr bwMode="auto">
          <a:xfrm>
            <a:off x="864297" y="4725144"/>
            <a:ext cx="2411559" cy="1015259"/>
          </a:xfrm>
          <a:prstGeom prst="cloud">
            <a:avLst/>
          </a:prstGeom>
          <a:solidFill>
            <a:schemeClr val="tx1">
              <a:lumMod val="5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Suffering</a:t>
            </a:r>
          </a:p>
        </p:txBody>
      </p:sp>
      <p:pic>
        <p:nvPicPr>
          <p:cNvPr id="4" name="Picture 2" descr="http://cdn.freeclipartnow.com/d/24269-1/tomb-empty.jp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6539" y="4592136"/>
            <a:ext cx="1845593" cy="1149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ounded Rectangle 8"/>
          <p:cNvSpPr/>
          <p:nvPr/>
        </p:nvSpPr>
        <p:spPr bwMode="auto">
          <a:xfrm>
            <a:off x="5011894" y="3354865"/>
            <a:ext cx="1902656" cy="953360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40" name="Straight Arrow Connector 39"/>
          <p:cNvCxnSpPr/>
          <p:nvPr/>
        </p:nvCxnSpPr>
        <p:spPr bwMode="auto">
          <a:xfrm flipV="1">
            <a:off x="6084168" y="3521738"/>
            <a:ext cx="81590" cy="133965"/>
          </a:xfrm>
          <a:prstGeom prst="straightConnector1">
            <a:avLst/>
          </a:prstGeom>
          <a:solidFill>
            <a:schemeClr val="tx1"/>
          </a:solidFill>
          <a:ln w="38100" cap="flat" cmpd="sng" algn="ctr">
            <a:solidFill>
              <a:srgbClr val="00FF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" name="Straight Arrow Connector 41"/>
          <p:cNvCxnSpPr/>
          <p:nvPr/>
        </p:nvCxnSpPr>
        <p:spPr bwMode="auto">
          <a:xfrm flipV="1">
            <a:off x="6444208" y="2716608"/>
            <a:ext cx="40795" cy="133966"/>
          </a:xfrm>
          <a:prstGeom prst="straightConnector1">
            <a:avLst/>
          </a:prstGeom>
          <a:solidFill>
            <a:schemeClr val="tx1"/>
          </a:solidFill>
          <a:ln w="38100" cap="flat" cmpd="sng" algn="ctr">
            <a:solidFill>
              <a:srgbClr val="00FF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Arc 6"/>
          <p:cNvSpPr/>
          <p:nvPr/>
        </p:nvSpPr>
        <p:spPr bwMode="auto">
          <a:xfrm>
            <a:off x="2843808" y="-1971600"/>
            <a:ext cx="3819994" cy="6547672"/>
          </a:xfrm>
          <a:prstGeom prst="arc">
            <a:avLst>
              <a:gd name="adj1" fmla="val 90447"/>
              <a:gd name="adj2" fmla="val 10922176"/>
            </a:avLst>
          </a:prstGeom>
          <a:noFill/>
          <a:ln w="57150" cap="flat" cmpd="sng" algn="ctr">
            <a:solidFill>
              <a:srgbClr val="00FF00"/>
            </a:solidFill>
            <a:prstDash val="solid"/>
            <a:round/>
            <a:headEnd type="arrow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36" name="Straight Arrow Connector 35"/>
          <p:cNvCxnSpPr/>
          <p:nvPr/>
        </p:nvCxnSpPr>
        <p:spPr bwMode="auto">
          <a:xfrm flipV="1">
            <a:off x="5514765" y="4172005"/>
            <a:ext cx="163180" cy="136220"/>
          </a:xfrm>
          <a:prstGeom prst="straightConnector1">
            <a:avLst/>
          </a:prstGeom>
          <a:solidFill>
            <a:schemeClr val="tx1"/>
          </a:solidFill>
          <a:ln w="38100" cap="flat" cmpd="sng" algn="ctr">
            <a:solidFill>
              <a:srgbClr val="00FF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8636531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50"/>
                            </p:stCondLst>
                            <p:childTnLst>
                              <p:par>
                                <p:cTn id="21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50"/>
                            </p:stCondLst>
                            <p:childTnLst>
                              <p:par>
                                <p:cTn id="24" presetID="2" presetClass="exit" presetSubtype="4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" dur="2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7" presetClass="exit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2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18" grpId="0" animBg="1"/>
      <p:bldP spid="8" grpId="0" animBg="1"/>
      <p:bldP spid="5" grpId="0" animBg="1"/>
      <p:bldP spid="6" grpId="0"/>
      <p:bldP spid="20" grpId="0"/>
      <p:bldP spid="3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CA" dirty="0"/>
              <a:t>What would be next?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6732240" cy="5638800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The experience of the disciples:</a:t>
            </a:r>
          </a:p>
          <a:p>
            <a:pPr marL="0" indent="0">
              <a:buNone/>
            </a:pPr>
            <a:r>
              <a:rPr lang="en-CA" dirty="0"/>
              <a:t>	- The ministry in Israel</a:t>
            </a:r>
          </a:p>
          <a:p>
            <a:pPr marL="0" indent="0">
              <a:buNone/>
            </a:pPr>
            <a:r>
              <a:rPr lang="en-CA" dirty="0"/>
              <a:t>	- Suffering and death</a:t>
            </a:r>
          </a:p>
          <a:p>
            <a:pPr marL="0" indent="0">
              <a:buNone/>
            </a:pPr>
            <a:r>
              <a:rPr lang="en-CA" dirty="0"/>
              <a:t>	- Resurrection</a:t>
            </a:r>
          </a:p>
          <a:p>
            <a:pPr marL="0" indent="0">
              <a:buNone/>
            </a:pPr>
            <a:r>
              <a:rPr lang="en-CA" dirty="0"/>
              <a:t>What would follow next?</a:t>
            </a:r>
          </a:p>
          <a:p>
            <a:pPr marL="0" indent="0">
              <a:buNone/>
            </a:pPr>
            <a:r>
              <a:rPr lang="en-CA" dirty="0"/>
              <a:t>	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/>
              <a:t>Read: Acts 1:6-8</a:t>
            </a:r>
          </a:p>
          <a:p>
            <a:pPr marL="0" indent="0">
              <a:buNone/>
            </a:pPr>
            <a:r>
              <a:rPr lang="en-CA" dirty="0"/>
              <a:t>Answer: questions</a:t>
            </a:r>
          </a:p>
        </p:txBody>
      </p:sp>
      <p:pic>
        <p:nvPicPr>
          <p:cNvPr id="4" name="Picture 2" descr="http://www.excerptsofinri.com/images/450sermo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0644" y="0"/>
            <a:ext cx="2590215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8881" y="1783080"/>
            <a:ext cx="2590215" cy="1711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0644" y="3454342"/>
            <a:ext cx="2616496" cy="1447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 descr="http://www.godsgeography.com/britain/lions_throne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9459" y="4884970"/>
            <a:ext cx="2591399" cy="19342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2895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Witnesses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6732240" cy="5638800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Acts 1:6-8</a:t>
            </a:r>
          </a:p>
          <a:p>
            <a:pPr marL="0" indent="0">
              <a:buNone/>
            </a:pPr>
            <a:r>
              <a:rPr lang="en-CA" dirty="0">
                <a:solidFill>
                  <a:srgbClr val="00FF00"/>
                </a:solidFill>
              </a:rPr>
              <a:t>1. Whether the kingdom would be restored to Israel now.</a:t>
            </a:r>
          </a:p>
          <a:p>
            <a:pPr marL="0" indent="0">
              <a:buNone/>
            </a:pPr>
            <a:r>
              <a:rPr lang="en-CA" dirty="0">
                <a:solidFill>
                  <a:srgbClr val="00FF00"/>
                </a:solidFill>
              </a:rPr>
              <a:t>2. That’s for God to know, not for people.</a:t>
            </a:r>
          </a:p>
          <a:p>
            <a:pPr marL="0" indent="0">
              <a:buNone/>
            </a:pPr>
            <a:r>
              <a:rPr lang="en-CA" dirty="0">
                <a:solidFill>
                  <a:srgbClr val="00FF00"/>
                </a:solidFill>
              </a:rPr>
              <a:t>3. Through the power of the Holy Spirit.</a:t>
            </a:r>
          </a:p>
          <a:p>
            <a:pPr marL="0" indent="0">
              <a:buNone/>
            </a:pPr>
            <a:r>
              <a:rPr lang="en-CA" dirty="0">
                <a:solidFill>
                  <a:srgbClr val="00FF00"/>
                </a:solidFill>
              </a:rPr>
              <a:t>4. His witnesses.</a:t>
            </a:r>
          </a:p>
        </p:txBody>
      </p:sp>
      <p:pic>
        <p:nvPicPr>
          <p:cNvPr id="4" name="Picture 2" descr="http://www.excerptsofinri.com/images/450sermon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0644" y="0"/>
            <a:ext cx="2590215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8881" y="1783080"/>
            <a:ext cx="2590215" cy="1711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0644" y="3454342"/>
            <a:ext cx="2616496" cy="1447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 descr="http://www.godsgeography.com/britain/lions_throne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9459" y="4884970"/>
            <a:ext cx="2591399" cy="19342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 Box 5">
            <a:extLst>
              <a:ext uri="{FF2B5EF4-FFF2-40B4-BE49-F238E27FC236}">
                <a16:creationId xmlns:a16="http://schemas.microsoft.com/office/drawing/2014/main" id="{A527305C-FBDC-41D9-A8D7-6D8E45AF15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12" y="0"/>
            <a:ext cx="14478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8000" dirty="0">
                <a:solidFill>
                  <a:srgbClr val="00FF00"/>
                </a:solidFill>
                <a:sym typeface="Wingdings" pitchFamily="2" charset="2"/>
              </a:rPr>
              <a:t></a:t>
            </a:r>
            <a:endParaRPr lang="en-US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963127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Christians are witnesses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/>
              <a:t>Witness: </a:t>
            </a:r>
            <a:r>
              <a:rPr lang="en-CA" dirty="0">
                <a:solidFill>
                  <a:srgbClr val="00FF00"/>
                </a:solidFill>
              </a:rPr>
              <a:t>a person who sees something happen and is able to describe it to other people.</a:t>
            </a:r>
          </a:p>
          <a:p>
            <a:pPr marL="0" indent="0">
              <a:buNone/>
            </a:pPr>
            <a:r>
              <a:rPr lang="en-CA" dirty="0"/>
              <a:t>In a legal setting:</a:t>
            </a:r>
            <a:r>
              <a:rPr lang="en-CA" dirty="0">
                <a:solidFill>
                  <a:srgbClr val="00FF00"/>
                </a:solidFill>
              </a:rPr>
              <a:t> someone who testifies to the truth of happenings and situations</a:t>
            </a:r>
          </a:p>
          <a:p>
            <a:pPr marL="0" indent="0">
              <a:buNone/>
            </a:pPr>
            <a:endParaRPr lang="en-CA" dirty="0">
              <a:solidFill>
                <a:srgbClr val="00FF00"/>
              </a:solidFill>
            </a:endParaRPr>
          </a:p>
          <a:p>
            <a:pPr marL="0" indent="0">
              <a:buNone/>
            </a:pPr>
            <a:r>
              <a:rPr lang="en-CA" dirty="0"/>
              <a:t>The Greek word for witness </a:t>
            </a:r>
            <a:r>
              <a:rPr lang="en-CA" dirty="0">
                <a:solidFill>
                  <a:srgbClr val="00FF00"/>
                </a:solidFill>
              </a:rPr>
              <a:t>is </a:t>
            </a:r>
            <a:br>
              <a:rPr lang="en-CA" dirty="0">
                <a:solidFill>
                  <a:srgbClr val="00FF00"/>
                </a:solidFill>
              </a:rPr>
            </a:br>
            <a:r>
              <a:rPr lang="en-CA" i="1" dirty="0" err="1">
                <a:solidFill>
                  <a:srgbClr val="00FF00"/>
                </a:solidFill>
              </a:rPr>
              <a:t>marturos</a:t>
            </a:r>
            <a:r>
              <a:rPr lang="en-CA" dirty="0">
                <a:solidFill>
                  <a:srgbClr val="00FF00"/>
                </a:solidFill>
              </a:rPr>
              <a:t>, from which our word </a:t>
            </a:r>
            <a:br>
              <a:rPr lang="en-CA" dirty="0">
                <a:solidFill>
                  <a:srgbClr val="00FF00"/>
                </a:solidFill>
              </a:rPr>
            </a:br>
            <a:r>
              <a:rPr lang="en-CA" i="1" dirty="0">
                <a:solidFill>
                  <a:srgbClr val="00FF00"/>
                </a:solidFill>
              </a:rPr>
              <a:t>martyr</a:t>
            </a:r>
            <a:r>
              <a:rPr lang="en-CA" dirty="0">
                <a:solidFill>
                  <a:srgbClr val="00FF00"/>
                </a:solidFill>
              </a:rPr>
              <a:t> comes. A </a:t>
            </a:r>
            <a:r>
              <a:rPr lang="en-CA" i="1" dirty="0">
                <a:solidFill>
                  <a:srgbClr val="00FF00"/>
                </a:solidFill>
              </a:rPr>
              <a:t>martyr</a:t>
            </a:r>
            <a:r>
              <a:rPr lang="en-CA" dirty="0">
                <a:solidFill>
                  <a:srgbClr val="00FF00"/>
                </a:solidFill>
              </a:rPr>
              <a:t> is a </a:t>
            </a:r>
            <a:br>
              <a:rPr lang="en-CA" dirty="0">
                <a:solidFill>
                  <a:srgbClr val="00FF00"/>
                </a:solidFill>
              </a:rPr>
            </a:br>
            <a:r>
              <a:rPr lang="en-CA" dirty="0">
                <a:solidFill>
                  <a:srgbClr val="00FF00"/>
                </a:solidFill>
              </a:rPr>
              <a:t>witness who pays dearly for his </a:t>
            </a:r>
            <a:br>
              <a:rPr lang="en-CA" dirty="0">
                <a:solidFill>
                  <a:srgbClr val="00FF00"/>
                </a:solidFill>
              </a:rPr>
            </a:br>
            <a:r>
              <a:rPr lang="en-CA" dirty="0">
                <a:solidFill>
                  <a:srgbClr val="00FF00"/>
                </a:solidFill>
              </a:rPr>
              <a:t>testimony.</a:t>
            </a:r>
          </a:p>
          <a:p>
            <a:pPr marL="0" indent="0">
              <a:buNone/>
            </a:pPr>
            <a:endParaRPr lang="en-CA" dirty="0">
              <a:solidFill>
                <a:srgbClr val="00FF00"/>
              </a:solidFill>
            </a:endParaRPr>
          </a:p>
        </p:txBody>
      </p:sp>
      <p:pic>
        <p:nvPicPr>
          <p:cNvPr id="2050" name="Picture 2" descr="http://www.bible-basics-layers-of-understanding.com/images/witnes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3645024"/>
            <a:ext cx="3355653" cy="2787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Box 5">
            <a:extLst>
              <a:ext uri="{FF2B5EF4-FFF2-40B4-BE49-F238E27FC236}">
                <a16:creationId xmlns:a16="http://schemas.microsoft.com/office/drawing/2014/main" id="{BC379FC7-E6F5-4087-AB81-CBA2564557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7394" y="-1"/>
            <a:ext cx="14478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8000" dirty="0">
                <a:solidFill>
                  <a:srgbClr val="00FF00"/>
                </a:solidFill>
                <a:sym typeface="Wingdings" pitchFamily="2" charset="2"/>
              </a:rPr>
              <a:t>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9091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95400"/>
          </a:xfrm>
        </p:spPr>
        <p:txBody>
          <a:bodyPr/>
          <a:lstStyle/>
          <a:p>
            <a:r>
              <a:rPr lang="en-GB" dirty="0"/>
              <a:t>Bible Study</a:t>
            </a:r>
            <a:r>
              <a:rPr lang="en-GB"/>
              <a:t>: Ascension</a:t>
            </a:r>
            <a:endParaRPr lang="en-GB" dirty="0"/>
          </a:p>
        </p:txBody>
      </p:sp>
      <p:pic>
        <p:nvPicPr>
          <p:cNvPr id="10243" name="Picture 3" descr="G:\Backup - juni 2009\Mijn afbeeldingen\Liturgy\Liturgie\bijbelleze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9225" y="0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8" name="Picture 2" descr="http://www.freeclipartnow.com/d/37961-1/Jesus-ascension-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1340814"/>
            <a:ext cx="4752528" cy="5133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95400"/>
          </a:xfrm>
        </p:spPr>
        <p:txBody>
          <a:bodyPr/>
          <a:lstStyle/>
          <a:p>
            <a:pPr algn="l"/>
            <a:r>
              <a:rPr lang="en-GB" dirty="0"/>
              <a:t>Bible Study: Ascension</a:t>
            </a:r>
          </a:p>
        </p:txBody>
      </p:sp>
      <p:sp>
        <p:nvSpPr>
          <p:cNvPr id="1203204" name="Rectangle 4"/>
          <p:cNvSpPr>
            <a:spLocks noGrp="1" noChangeArrowheads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1. Blessing the disciples</a:t>
            </a:r>
          </a:p>
          <a:p>
            <a:pPr marL="0" indent="0">
              <a:buNone/>
            </a:pPr>
            <a:r>
              <a:rPr lang="en-US" dirty="0"/>
              <a:t>2. Priest</a:t>
            </a:r>
          </a:p>
          <a:p>
            <a:pPr marL="0" indent="0">
              <a:buNone/>
            </a:pPr>
            <a:r>
              <a:rPr lang="en-US" dirty="0"/>
              <a:t>3. Worship him (and only </a:t>
            </a:r>
            <a:r>
              <a:rPr lang="en-US" i="1" dirty="0"/>
              <a:t>God</a:t>
            </a:r>
            <a:r>
              <a:rPr lang="en-US" dirty="0"/>
              <a:t> is to be worshiped)</a:t>
            </a:r>
          </a:p>
          <a:p>
            <a:pPr marL="0" indent="0">
              <a:buNone/>
            </a:pPr>
            <a:r>
              <a:rPr lang="en-US" dirty="0"/>
              <a:t>4. They were very joyful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43" name="Picture 3" descr="G:\Backup - juni 2009\Mijn afbeeldingen\Liturgy\Liturgie\bijbellezen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9225" y="0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http://www.freeclipartnow.com/d/37961-1/Jesus-ascension-2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7" y="3570868"/>
            <a:ext cx="3042945" cy="3287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9361344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2032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2032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2032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2032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3204" grpId="0" build="p" autoUpdateAnimBg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3|4.5|4.7|5.7|6.1|6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1|17.2|13.4|10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|22.6|10.1|2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9|31.4|28.3|29.4|9.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4|31|4.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9|58.4|22.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1|41.4|1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1.1|11.4|10.2|10.1|8.4"/>
</p:tagLst>
</file>

<file path=ppt/theme/theme1.xml><?xml version="1.0" encoding="utf-8"?>
<a:theme xmlns:a="http://schemas.openxmlformats.org/drawingml/2006/main" name="1_Office Theme">
  <a:themeElements>
    <a:clrScheme name="Office Theme 8">
      <a:dk1>
        <a:srgbClr val="C0C0C0"/>
      </a:dk1>
      <a:lt1>
        <a:srgbClr val="FFFFFF"/>
      </a:lt1>
      <a:dk2>
        <a:srgbClr val="000000"/>
      </a:dk2>
      <a:lt2>
        <a:srgbClr val="FFFFFF"/>
      </a:lt2>
      <a:accent1>
        <a:srgbClr val="00CC99"/>
      </a:accent1>
      <a:accent2>
        <a:srgbClr val="3333CC"/>
      </a:accent2>
      <a:accent3>
        <a:srgbClr val="AAAAAA"/>
      </a:accent3>
      <a:accent4>
        <a:srgbClr val="DADADA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C0C0C0"/>
        </a:dk1>
        <a:lt1>
          <a:srgbClr val="FFFFFF"/>
        </a:lt1>
        <a:dk2>
          <a:srgbClr val="000000"/>
        </a:dk2>
        <a:lt2>
          <a:srgbClr val="FFFFFF"/>
        </a:lt2>
        <a:accent1>
          <a:srgbClr val="00CC99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17549</TotalTime>
  <Words>930</Words>
  <Application>Microsoft Office PowerPoint</Application>
  <PresentationFormat>On-screen Show (4:3)</PresentationFormat>
  <Paragraphs>134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Comic Sans MS</vt:lpstr>
      <vt:lpstr>Times New Roman</vt:lpstr>
      <vt:lpstr>1_Office Theme</vt:lpstr>
      <vt:lpstr>Catechism  The Substance of Faith</vt:lpstr>
      <vt:lpstr>Hymn 40:1,2</vt:lpstr>
      <vt:lpstr>Hymn 40:1,2</vt:lpstr>
      <vt:lpstr>Humiliation - Exaltation</vt:lpstr>
      <vt:lpstr>What would be next?</vt:lpstr>
      <vt:lpstr>Witnesses</vt:lpstr>
      <vt:lpstr>Christians are witnesses</vt:lpstr>
      <vt:lpstr>Bible Study: Ascension</vt:lpstr>
      <vt:lpstr>Bible Study: Ascension</vt:lpstr>
      <vt:lpstr>Bible Study: Ascension</vt:lpstr>
      <vt:lpstr>Left Alone?</vt:lpstr>
      <vt:lpstr>Catechism</vt:lpstr>
      <vt:lpstr>Calvinists and Lutherans</vt:lpstr>
      <vt:lpstr>Catechism</vt:lpstr>
      <vt:lpstr>Back in heaven</vt:lpstr>
      <vt:lpstr>Catechism</vt:lpstr>
      <vt:lpstr>In heaven to work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Hoe gedraagt een christen zich?</dc:title>
  <dc:creator>Roelf Janssen</dc:creator>
  <cp:lastModifiedBy>Roelf Janssen</cp:lastModifiedBy>
  <cp:revision>390</cp:revision>
  <cp:lastPrinted>2011-02-01T17:48:56Z</cp:lastPrinted>
  <dcterms:created xsi:type="dcterms:W3CDTF">2008-08-14T09:20:46Z</dcterms:created>
  <dcterms:modified xsi:type="dcterms:W3CDTF">2022-03-09T04:31:34Z</dcterms:modified>
</cp:coreProperties>
</file>