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tags/tag5.xml" ContentType="application/vnd.openxmlformats-officedocument.presentationml.tags+xml"/>
  <Override PartName="/ppt/notesSlides/notesSlide7.xml" ContentType="application/vnd.openxmlformats-officedocument.presentationml.notesSlide+xml"/>
  <Override PartName="/ppt/tags/tag6.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1"/>
  </p:notesMasterIdLst>
  <p:handoutMasterIdLst>
    <p:handoutMasterId r:id="rId22"/>
  </p:handoutMasterIdLst>
  <p:sldIdLst>
    <p:sldId id="1406" r:id="rId2"/>
    <p:sldId id="1403" r:id="rId3"/>
    <p:sldId id="1407" r:id="rId4"/>
    <p:sldId id="1415" r:id="rId5"/>
    <p:sldId id="1308" r:id="rId6"/>
    <p:sldId id="1408" r:id="rId7"/>
    <p:sldId id="1409" r:id="rId8"/>
    <p:sldId id="1410" r:id="rId9"/>
    <p:sldId id="1411" r:id="rId10"/>
    <p:sldId id="1412" r:id="rId11"/>
    <p:sldId id="1413" r:id="rId12"/>
    <p:sldId id="1392" r:id="rId13"/>
    <p:sldId id="1395" r:id="rId14"/>
    <p:sldId id="1393" r:id="rId15"/>
    <p:sldId id="1396" r:id="rId16"/>
    <p:sldId id="1397" r:id="rId17"/>
    <p:sldId id="1399" r:id="rId18"/>
    <p:sldId id="1398" r:id="rId19"/>
    <p:sldId id="1402" r:id="rId20"/>
  </p:sldIdLst>
  <p:sldSz cx="9144000" cy="6858000" type="screen4x3"/>
  <p:notesSz cx="9167813" cy="6950075"/>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9">
          <p15:clr>
            <a:srgbClr val="A4A3A4"/>
          </p15:clr>
        </p15:guide>
        <p15:guide id="2" pos="28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FF00"/>
    <a:srgbClr val="990000"/>
    <a:srgbClr val="FF6600"/>
    <a:srgbClr val="33CCFF"/>
    <a:srgbClr val="FFFF66"/>
    <a:srgbClr val="FF0000"/>
    <a:srgbClr val="00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42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56" d="100"/>
          <a:sy n="56" d="100"/>
        </p:scale>
        <p:origin x="-1650" y="-84"/>
      </p:cViewPr>
      <p:guideLst>
        <p:guide orient="horz" pos="2189"/>
        <p:guide pos="28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1" name="Rectangle 3"/>
          <p:cNvSpPr>
            <a:spLocks noGrp="1" noChangeArrowheads="1"/>
          </p:cNvSpPr>
          <p:nvPr>
            <p:ph type="dt" sz="quarter"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50532" name="Rectangle 4"/>
          <p:cNvSpPr>
            <a:spLocks noGrp="1" noChangeArrowheads="1"/>
          </p:cNvSpPr>
          <p:nvPr>
            <p:ph type="ftr" sz="quarter" idx="2"/>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3" name="Rectangle 5"/>
          <p:cNvSpPr>
            <a:spLocks noGrp="1" noChangeArrowheads="1"/>
          </p:cNvSpPr>
          <p:nvPr>
            <p:ph type="sldNum" sz="quarter" idx="3"/>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81C612B4-35CE-4C71-8B9F-FA2A2965C88B}" type="slidenum">
              <a:rPr lang="en-GB"/>
              <a:pPr>
                <a:defRPr/>
              </a:pPr>
              <a:t>‹#›</a:t>
            </a:fld>
            <a:endParaRPr lang="en-GB"/>
          </a:p>
        </p:txBody>
      </p:sp>
    </p:spTree>
    <p:extLst>
      <p:ext uri="{BB962C8B-B14F-4D97-AF65-F5344CB8AC3E}">
        <p14:creationId xmlns:p14="http://schemas.microsoft.com/office/powerpoint/2010/main" val="137107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7699" name="Rectangle 3"/>
          <p:cNvSpPr>
            <a:spLocks noGrp="1" noChangeArrowheads="1"/>
          </p:cNvSpPr>
          <p:nvPr>
            <p:ph type="dt"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2830513" y="533400"/>
            <a:ext cx="3484562" cy="2613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1233404" y="3305949"/>
            <a:ext cx="6675877" cy="3147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7702" name="Rectangle 6"/>
          <p:cNvSpPr>
            <a:spLocks noGrp="1" noChangeArrowheads="1"/>
          </p:cNvSpPr>
          <p:nvPr>
            <p:ph type="ftr" sz="quarter" idx="4"/>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7703" name="Rectangle 7"/>
          <p:cNvSpPr>
            <a:spLocks noGrp="1" noChangeArrowheads="1"/>
          </p:cNvSpPr>
          <p:nvPr>
            <p:ph type="sldNum" sz="quarter" idx="5"/>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FF9657E4-6670-4BED-B1DB-AF398F375D89}" type="slidenum">
              <a:rPr lang="en-GB"/>
              <a:pPr>
                <a:defRPr/>
              </a:pPr>
              <a:t>‹#›</a:t>
            </a:fld>
            <a:endParaRPr lang="en-GB"/>
          </a:p>
        </p:txBody>
      </p:sp>
    </p:spTree>
    <p:extLst>
      <p:ext uri="{BB962C8B-B14F-4D97-AF65-F5344CB8AC3E}">
        <p14:creationId xmlns:p14="http://schemas.microsoft.com/office/powerpoint/2010/main" val="3349206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69DC325F-3523-4E43-AF73-DBAAC12363AF}" type="slidenum">
              <a:rPr lang="en-GB" sz="1200">
                <a:solidFill>
                  <a:schemeClr val="tx1"/>
                </a:solidFill>
              </a:rPr>
              <a:pPr/>
              <a:t>1</a:t>
            </a:fld>
            <a:endParaRPr lang="en-GB" sz="120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4258010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11</a:t>
            </a:fld>
            <a:endParaRPr lang="en-GB"/>
          </a:p>
        </p:txBody>
      </p:sp>
    </p:spTree>
    <p:extLst>
      <p:ext uri="{BB962C8B-B14F-4D97-AF65-F5344CB8AC3E}">
        <p14:creationId xmlns:p14="http://schemas.microsoft.com/office/powerpoint/2010/main" val="3960827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12</a:t>
            </a:fld>
            <a:endParaRPr lang="en-GB"/>
          </a:p>
        </p:txBody>
      </p:sp>
    </p:spTree>
    <p:extLst>
      <p:ext uri="{BB962C8B-B14F-4D97-AF65-F5344CB8AC3E}">
        <p14:creationId xmlns:p14="http://schemas.microsoft.com/office/powerpoint/2010/main" val="28020843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13</a:t>
            </a:fld>
            <a:endParaRPr lang="en-GB"/>
          </a:p>
        </p:txBody>
      </p:sp>
    </p:spTree>
    <p:extLst>
      <p:ext uri="{BB962C8B-B14F-4D97-AF65-F5344CB8AC3E}">
        <p14:creationId xmlns:p14="http://schemas.microsoft.com/office/powerpoint/2010/main" val="28020843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14</a:t>
            </a:fld>
            <a:endParaRPr lang="en-GB"/>
          </a:p>
        </p:txBody>
      </p:sp>
    </p:spTree>
    <p:extLst>
      <p:ext uri="{BB962C8B-B14F-4D97-AF65-F5344CB8AC3E}">
        <p14:creationId xmlns:p14="http://schemas.microsoft.com/office/powerpoint/2010/main" val="32099116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15</a:t>
            </a:fld>
            <a:endParaRPr lang="en-GB"/>
          </a:p>
        </p:txBody>
      </p:sp>
    </p:spTree>
    <p:extLst>
      <p:ext uri="{BB962C8B-B14F-4D97-AF65-F5344CB8AC3E}">
        <p14:creationId xmlns:p14="http://schemas.microsoft.com/office/powerpoint/2010/main" val="33355257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16</a:t>
            </a:fld>
            <a:endParaRPr lang="en-GB"/>
          </a:p>
        </p:txBody>
      </p:sp>
    </p:spTree>
    <p:extLst>
      <p:ext uri="{BB962C8B-B14F-4D97-AF65-F5344CB8AC3E}">
        <p14:creationId xmlns:p14="http://schemas.microsoft.com/office/powerpoint/2010/main" val="35367809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17</a:t>
            </a:fld>
            <a:endParaRPr lang="en-GB"/>
          </a:p>
        </p:txBody>
      </p:sp>
    </p:spTree>
    <p:extLst>
      <p:ext uri="{BB962C8B-B14F-4D97-AF65-F5344CB8AC3E}">
        <p14:creationId xmlns:p14="http://schemas.microsoft.com/office/powerpoint/2010/main" val="1161817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18</a:t>
            </a:fld>
            <a:endParaRPr lang="en-GB"/>
          </a:p>
        </p:txBody>
      </p:sp>
    </p:spTree>
    <p:extLst>
      <p:ext uri="{BB962C8B-B14F-4D97-AF65-F5344CB8AC3E}">
        <p14:creationId xmlns:p14="http://schemas.microsoft.com/office/powerpoint/2010/main" val="11480440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19</a:t>
            </a:fld>
            <a:endParaRPr lang="en-GB"/>
          </a:p>
        </p:txBody>
      </p:sp>
    </p:spTree>
    <p:extLst>
      <p:ext uri="{BB962C8B-B14F-4D97-AF65-F5344CB8AC3E}">
        <p14:creationId xmlns:p14="http://schemas.microsoft.com/office/powerpoint/2010/main" val="1839802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1AA98F1-5C31-48C3-A4A7-CCE80C3489CE}" type="slidenum">
              <a:rPr lang="en-GB" smtClean="0"/>
              <a:pPr/>
              <a:t>3</a:t>
            </a:fld>
            <a:endParaRPr lang="en-GB"/>
          </a:p>
        </p:txBody>
      </p:sp>
    </p:spTree>
    <p:extLst>
      <p:ext uri="{BB962C8B-B14F-4D97-AF65-F5344CB8AC3E}">
        <p14:creationId xmlns:p14="http://schemas.microsoft.com/office/powerpoint/2010/main" val="2064805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4</a:t>
            </a:fld>
            <a:endParaRPr lang="en-GB"/>
          </a:p>
        </p:txBody>
      </p:sp>
    </p:spTree>
    <p:extLst>
      <p:ext uri="{BB962C8B-B14F-4D97-AF65-F5344CB8AC3E}">
        <p14:creationId xmlns:p14="http://schemas.microsoft.com/office/powerpoint/2010/main" val="4066582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5</a:t>
            </a:fld>
            <a:endParaRPr lang="en-GB" sz="1200">
              <a:solidFill>
                <a:schemeClr val="tx1"/>
              </a:solidFill>
            </a:endParaRPr>
          </a:p>
        </p:txBody>
      </p:sp>
    </p:spTree>
    <p:extLst>
      <p:ext uri="{BB962C8B-B14F-4D97-AF65-F5344CB8AC3E}">
        <p14:creationId xmlns:p14="http://schemas.microsoft.com/office/powerpoint/2010/main" val="4234048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6</a:t>
            </a:fld>
            <a:endParaRPr lang="en-GB" sz="1200">
              <a:solidFill>
                <a:schemeClr val="tx1"/>
              </a:solidFill>
            </a:endParaRPr>
          </a:p>
        </p:txBody>
      </p:sp>
    </p:spTree>
    <p:extLst>
      <p:ext uri="{BB962C8B-B14F-4D97-AF65-F5344CB8AC3E}">
        <p14:creationId xmlns:p14="http://schemas.microsoft.com/office/powerpoint/2010/main" val="3316097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7</a:t>
            </a:fld>
            <a:endParaRPr lang="en-GB" sz="1200">
              <a:solidFill>
                <a:schemeClr val="tx1"/>
              </a:solidFill>
            </a:endParaRPr>
          </a:p>
        </p:txBody>
      </p:sp>
    </p:spTree>
    <p:extLst>
      <p:ext uri="{BB962C8B-B14F-4D97-AF65-F5344CB8AC3E}">
        <p14:creationId xmlns:p14="http://schemas.microsoft.com/office/powerpoint/2010/main" val="205810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8</a:t>
            </a:fld>
            <a:endParaRPr lang="en-GB"/>
          </a:p>
        </p:txBody>
      </p:sp>
    </p:spTree>
    <p:extLst>
      <p:ext uri="{BB962C8B-B14F-4D97-AF65-F5344CB8AC3E}">
        <p14:creationId xmlns:p14="http://schemas.microsoft.com/office/powerpoint/2010/main" val="17195651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9</a:t>
            </a:fld>
            <a:endParaRPr lang="en-GB"/>
          </a:p>
        </p:txBody>
      </p:sp>
    </p:spTree>
    <p:extLst>
      <p:ext uri="{BB962C8B-B14F-4D97-AF65-F5344CB8AC3E}">
        <p14:creationId xmlns:p14="http://schemas.microsoft.com/office/powerpoint/2010/main" val="171389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10</a:t>
            </a:fld>
            <a:endParaRPr lang="en-GB"/>
          </a:p>
        </p:txBody>
      </p:sp>
    </p:spTree>
    <p:extLst>
      <p:ext uri="{BB962C8B-B14F-4D97-AF65-F5344CB8AC3E}">
        <p14:creationId xmlns:p14="http://schemas.microsoft.com/office/powerpoint/2010/main" val="1134263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15520388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811358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548781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4494701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23674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1841767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644143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3140975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8427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669344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995505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19212448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notesSlide" Target="../notesSlides/notesSlide18.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hyperlink" Target="http://www.google.ca/url?sa=i&amp;rct=j&amp;q=&amp;esrc=s&amp;frm=1&amp;source=images&amp;cd=&amp;cad=rja&amp;docid=ImHYAbuEvAj87M&amp;tbnid=AawnT80B-zgR2M:&amp;ved=0CAUQjRw&amp;url=http://www.freeclipartnow.com/holidays/easter/religious/tomb-empty.jpg.html&amp;ei=WeIwUfbQOM3KiALez4CwAg&amp;bvm=bv.43148975,d.cGE&amp;psig=AFQjCNFEFYHSRwjhj0GahJNbK7vgwxV8Cg&amp;ust=1362244556176266" TargetMode="External"/><Relationship Id="rId5" Type="http://schemas.openxmlformats.org/officeDocument/2006/relationships/image" Target="../media/image2.gif"/><Relationship Id="rId4" Type="http://schemas.openxmlformats.org/officeDocument/2006/relationships/image" Target="../media/image1.jpe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image" Target="../media/image13.png"/><Relationship Id="rId3" Type="http://schemas.openxmlformats.org/officeDocument/2006/relationships/notesSlide" Target="../notesSlides/notesSlide3.xml"/><Relationship Id="rId7" Type="http://schemas.openxmlformats.org/officeDocument/2006/relationships/image" Target="../media/image7.jpeg"/><Relationship Id="rId12"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5.jpeg"/><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6.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47800"/>
          </a:xfrm>
        </p:spPr>
        <p:txBody>
          <a:bodyPr/>
          <a:lstStyle/>
          <a:p>
            <a:r>
              <a:rPr lang="en-GB" dirty="0"/>
              <a:t>Catechism </a:t>
            </a:r>
            <a:br>
              <a:rPr lang="en-GB" dirty="0"/>
            </a:br>
            <a:r>
              <a:rPr lang="en-GB" dirty="0"/>
              <a:t>The Substance of Faith</a:t>
            </a:r>
          </a:p>
        </p:txBody>
      </p:sp>
      <p:sp>
        <p:nvSpPr>
          <p:cNvPr id="2051" name="Rectangle 3"/>
          <p:cNvSpPr>
            <a:spLocks noGrp="1" noChangeArrowheads="1"/>
          </p:cNvSpPr>
          <p:nvPr>
            <p:ph type="subTitle" idx="1"/>
          </p:nvPr>
        </p:nvSpPr>
        <p:spPr>
          <a:xfrm>
            <a:off x="457200" y="3886200"/>
            <a:ext cx="8305800" cy="1752600"/>
          </a:xfrm>
        </p:spPr>
        <p:txBody>
          <a:bodyPr/>
          <a:lstStyle/>
          <a:p>
            <a:r>
              <a:rPr lang="en-GB" dirty="0"/>
              <a:t>Lesson 25 – LD 19</a:t>
            </a:r>
          </a:p>
          <a:p>
            <a:r>
              <a:rPr lang="en-GB" dirty="0"/>
              <a:t>He Comes to Judge</a:t>
            </a:r>
          </a:p>
        </p:txBody>
      </p:sp>
    </p:spTree>
    <p:extLst>
      <p:ext uri="{BB962C8B-B14F-4D97-AF65-F5344CB8AC3E}">
        <p14:creationId xmlns:p14="http://schemas.microsoft.com/office/powerpoint/2010/main" val="3472617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52. Q. What comfort is it to you that Christ will come to judge the living and the dead?</a:t>
            </a:r>
          </a:p>
          <a:p>
            <a:pPr marL="0" indent="0">
              <a:buNone/>
            </a:pPr>
            <a:endParaRPr lang="en-CA" i="1" dirty="0">
              <a:solidFill>
                <a:srgbClr val="FFFF00"/>
              </a:solidFill>
            </a:endParaRPr>
          </a:p>
          <a:p>
            <a:pPr marL="0" indent="0">
              <a:buNone/>
            </a:pPr>
            <a:r>
              <a:rPr lang="en-CA" i="1" dirty="0">
                <a:solidFill>
                  <a:srgbClr val="FFFF00"/>
                </a:solidFill>
              </a:rPr>
              <a:t>A. In all my sorrow and persecution I lift up my head and eagerly await as judge from heaven the very same person who before has submitted himself to the judgment of God for my sake, and has removed all the curse from me.</a:t>
            </a:r>
          </a:p>
          <a:p>
            <a:pPr marL="0" indent="0">
              <a:buNone/>
            </a:pPr>
            <a:r>
              <a:rPr lang="en-CA" i="1" dirty="0">
                <a:solidFill>
                  <a:srgbClr val="FFFF00"/>
                </a:solidFill>
              </a:rPr>
              <a:t>He will cast all his and my enemies into everlasting condemnation, but he will take me and all his chosen ones to himself into heavenly joy and glory.</a:t>
            </a:r>
          </a:p>
        </p:txBody>
      </p:sp>
    </p:spTree>
    <p:extLst>
      <p:ext uri="{BB962C8B-B14F-4D97-AF65-F5344CB8AC3E}">
        <p14:creationId xmlns:p14="http://schemas.microsoft.com/office/powerpoint/2010/main" val="3033120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final judgement</a:t>
            </a:r>
          </a:p>
        </p:txBody>
      </p:sp>
      <p:sp>
        <p:nvSpPr>
          <p:cNvPr id="3" name="Content Placeholder 2"/>
          <p:cNvSpPr>
            <a:spLocks noGrp="1"/>
          </p:cNvSpPr>
          <p:nvPr>
            <p:ph idx="1"/>
          </p:nvPr>
        </p:nvSpPr>
        <p:spPr/>
        <p:txBody>
          <a:bodyPr/>
          <a:lstStyle/>
          <a:p>
            <a:pPr marL="0" indent="0">
              <a:buNone/>
            </a:pPr>
            <a:r>
              <a:rPr lang="en-CA" dirty="0"/>
              <a:t>The Bible gives us a number of glimpses into how the final judgement will be.</a:t>
            </a:r>
          </a:p>
          <a:p>
            <a:pPr marL="0" indent="0">
              <a:buNone/>
            </a:pPr>
            <a:endParaRPr lang="en-CA" dirty="0"/>
          </a:p>
          <a:p>
            <a:pPr marL="0" indent="0">
              <a:buNone/>
            </a:pPr>
            <a:r>
              <a:rPr lang="en-CA" dirty="0"/>
              <a:t>Revelation 20:11-15</a:t>
            </a:r>
          </a:p>
          <a:p>
            <a:pPr marL="0" indent="0">
              <a:buNone/>
            </a:pPr>
            <a:r>
              <a:rPr lang="en-CA" dirty="0"/>
              <a:t>	- the books: the ‘histories’ of individual persons</a:t>
            </a:r>
          </a:p>
          <a:p>
            <a:pPr marL="0" indent="0">
              <a:buNone/>
            </a:pPr>
            <a:r>
              <a:rPr lang="en-CA" dirty="0"/>
              <a:t>	- Book of life: List of citizens</a:t>
            </a:r>
          </a:p>
          <a:p>
            <a:pPr marL="0" indent="0">
              <a:buNone/>
            </a:pPr>
            <a:r>
              <a:rPr lang="en-CA" dirty="0"/>
              <a:t>	- Second death = eternally dying (absolute 			loneliness and pain)</a:t>
            </a:r>
          </a:p>
        </p:txBody>
      </p:sp>
    </p:spTree>
    <p:extLst>
      <p:ext uri="{BB962C8B-B14F-4D97-AF65-F5344CB8AC3E}">
        <p14:creationId xmlns:p14="http://schemas.microsoft.com/office/powerpoint/2010/main" val="39889333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final judgement</a:t>
            </a:r>
          </a:p>
        </p:txBody>
      </p:sp>
      <p:sp>
        <p:nvSpPr>
          <p:cNvPr id="3" name="Flowchart: Decision 2"/>
          <p:cNvSpPr/>
          <p:nvPr/>
        </p:nvSpPr>
        <p:spPr bwMode="auto">
          <a:xfrm>
            <a:off x="2195736" y="1175013"/>
            <a:ext cx="4522346"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Is your name in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the Book of Life?</a:t>
            </a:r>
          </a:p>
        </p:txBody>
      </p:sp>
      <p:sp>
        <p:nvSpPr>
          <p:cNvPr id="4" name="Flowchart: Process 3"/>
          <p:cNvSpPr/>
          <p:nvPr/>
        </p:nvSpPr>
        <p:spPr bwMode="auto">
          <a:xfrm>
            <a:off x="5580112" y="5954845"/>
            <a:ext cx="2492940" cy="461665"/>
          </a:xfrm>
          <a:prstGeom prst="flowChartProcess">
            <a:avLst/>
          </a:prstGeom>
          <a:solidFill>
            <a:srgbClr val="33CC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Eternal life</a:t>
            </a:r>
          </a:p>
        </p:txBody>
      </p:sp>
      <p:sp>
        <p:nvSpPr>
          <p:cNvPr id="5" name="Flowchart: Process 4"/>
          <p:cNvSpPr/>
          <p:nvPr/>
        </p:nvSpPr>
        <p:spPr bwMode="auto">
          <a:xfrm>
            <a:off x="104027" y="5954844"/>
            <a:ext cx="1813318" cy="461665"/>
          </a:xfrm>
          <a:prstGeom prst="flowChartProcess">
            <a:avLst/>
          </a:prstGeom>
          <a:solidFill>
            <a:srgbClr val="FF66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Eternal death</a:t>
            </a:r>
          </a:p>
        </p:txBody>
      </p:sp>
      <p:sp>
        <p:nvSpPr>
          <p:cNvPr id="6" name="Flowchart: Decision 5"/>
          <p:cNvSpPr/>
          <p:nvPr/>
        </p:nvSpPr>
        <p:spPr bwMode="auto">
          <a:xfrm>
            <a:off x="109699" y="2652511"/>
            <a:ext cx="4172073"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Are your deeds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perfectly good?</a:t>
            </a:r>
          </a:p>
        </p:txBody>
      </p:sp>
      <p:cxnSp>
        <p:nvCxnSpPr>
          <p:cNvPr id="8" name="Straight Connector 7"/>
          <p:cNvCxnSpPr>
            <a:stCxn id="3" idx="3"/>
            <a:endCxn id="43" idx="0"/>
          </p:cNvCxnSpPr>
          <p:nvPr/>
        </p:nvCxnSpPr>
        <p:spPr bwMode="auto">
          <a:xfrm>
            <a:off x="6718082" y="1878107"/>
            <a:ext cx="0" cy="769856"/>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7740352" y="3673641"/>
            <a:ext cx="0" cy="2281204"/>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a:off x="179512" y="3405176"/>
            <a:ext cx="7664" cy="2549668"/>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2195735" y="1894002"/>
            <a:ext cx="1" cy="758509"/>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6825398" y="2032202"/>
            <a:ext cx="633187" cy="461665"/>
          </a:xfrm>
          <a:prstGeom prst="rect">
            <a:avLst/>
          </a:prstGeom>
          <a:noFill/>
        </p:spPr>
        <p:txBody>
          <a:bodyPr wrap="none" rtlCol="0">
            <a:spAutoFit/>
          </a:bodyPr>
          <a:lstStyle/>
          <a:p>
            <a:r>
              <a:rPr lang="en-CA" dirty="0">
                <a:solidFill>
                  <a:schemeClr val="tx1"/>
                </a:solidFill>
              </a:rPr>
              <a:t>Yes</a:t>
            </a:r>
          </a:p>
        </p:txBody>
      </p:sp>
      <p:sp>
        <p:nvSpPr>
          <p:cNvPr id="38" name="TextBox 37"/>
          <p:cNvSpPr txBox="1"/>
          <p:nvPr/>
        </p:nvSpPr>
        <p:spPr>
          <a:xfrm>
            <a:off x="3912483" y="4088645"/>
            <a:ext cx="633187" cy="461665"/>
          </a:xfrm>
          <a:prstGeom prst="rect">
            <a:avLst/>
          </a:prstGeom>
          <a:noFill/>
        </p:spPr>
        <p:txBody>
          <a:bodyPr wrap="none" rtlCol="0">
            <a:spAutoFit/>
          </a:bodyPr>
          <a:lstStyle/>
          <a:p>
            <a:r>
              <a:rPr lang="en-CA" dirty="0">
                <a:solidFill>
                  <a:schemeClr val="tx1"/>
                </a:solidFill>
              </a:rPr>
              <a:t>Yes</a:t>
            </a:r>
          </a:p>
        </p:txBody>
      </p:sp>
      <p:sp>
        <p:nvSpPr>
          <p:cNvPr id="39" name="TextBox 38"/>
          <p:cNvSpPr txBox="1"/>
          <p:nvPr/>
        </p:nvSpPr>
        <p:spPr>
          <a:xfrm>
            <a:off x="1547664" y="2042423"/>
            <a:ext cx="561372" cy="461665"/>
          </a:xfrm>
          <a:prstGeom prst="rect">
            <a:avLst/>
          </a:prstGeom>
          <a:noFill/>
        </p:spPr>
        <p:txBody>
          <a:bodyPr wrap="none" rtlCol="0">
            <a:spAutoFit/>
          </a:bodyPr>
          <a:lstStyle/>
          <a:p>
            <a:r>
              <a:rPr lang="en-CA" dirty="0">
                <a:solidFill>
                  <a:schemeClr val="tx1"/>
                </a:solidFill>
              </a:rPr>
              <a:t>No</a:t>
            </a:r>
          </a:p>
        </p:txBody>
      </p:sp>
      <p:sp>
        <p:nvSpPr>
          <p:cNvPr id="40" name="TextBox 39"/>
          <p:cNvSpPr txBox="1"/>
          <p:nvPr/>
        </p:nvSpPr>
        <p:spPr>
          <a:xfrm>
            <a:off x="288287" y="4348072"/>
            <a:ext cx="561372" cy="461665"/>
          </a:xfrm>
          <a:prstGeom prst="rect">
            <a:avLst/>
          </a:prstGeom>
          <a:noFill/>
        </p:spPr>
        <p:txBody>
          <a:bodyPr wrap="none" rtlCol="0">
            <a:spAutoFit/>
          </a:bodyPr>
          <a:lstStyle/>
          <a:p>
            <a:r>
              <a:rPr lang="en-CA" dirty="0">
                <a:solidFill>
                  <a:schemeClr val="tx1"/>
                </a:solidFill>
              </a:rPr>
              <a:t>No</a:t>
            </a:r>
          </a:p>
        </p:txBody>
      </p:sp>
      <p:sp>
        <p:nvSpPr>
          <p:cNvPr id="43" name="Flowchart: Decision 42"/>
          <p:cNvSpPr/>
          <p:nvPr/>
        </p:nvSpPr>
        <p:spPr bwMode="auto">
          <a:xfrm>
            <a:off x="4632045" y="2647963"/>
            <a:ext cx="4172073"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Are your deeds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perfectly good?</a:t>
            </a:r>
          </a:p>
        </p:txBody>
      </p:sp>
      <p:cxnSp>
        <p:nvCxnSpPr>
          <p:cNvPr id="53" name="Straight Connector 52"/>
          <p:cNvCxnSpPr/>
          <p:nvPr/>
        </p:nvCxnSpPr>
        <p:spPr bwMode="auto">
          <a:xfrm flipH="1">
            <a:off x="5724128" y="3667913"/>
            <a:ext cx="7664" cy="2347458"/>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p:cNvSpPr txBox="1"/>
          <p:nvPr/>
        </p:nvSpPr>
        <p:spPr>
          <a:xfrm>
            <a:off x="7790600" y="4449177"/>
            <a:ext cx="633187" cy="461665"/>
          </a:xfrm>
          <a:prstGeom prst="rect">
            <a:avLst/>
          </a:prstGeom>
          <a:noFill/>
        </p:spPr>
        <p:txBody>
          <a:bodyPr wrap="none" rtlCol="0">
            <a:spAutoFit/>
          </a:bodyPr>
          <a:lstStyle/>
          <a:p>
            <a:r>
              <a:rPr lang="en-CA" dirty="0">
                <a:solidFill>
                  <a:schemeClr val="tx1"/>
                </a:solidFill>
              </a:rPr>
              <a:t>Yes</a:t>
            </a:r>
          </a:p>
        </p:txBody>
      </p:sp>
      <p:cxnSp>
        <p:nvCxnSpPr>
          <p:cNvPr id="56" name="Straight Connector 55"/>
          <p:cNvCxnSpPr/>
          <p:nvPr/>
        </p:nvCxnSpPr>
        <p:spPr bwMode="auto">
          <a:xfrm>
            <a:off x="4211960" y="3359317"/>
            <a:ext cx="1368152" cy="2595528"/>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p:cNvSpPr txBox="1"/>
          <p:nvPr/>
        </p:nvSpPr>
        <p:spPr>
          <a:xfrm>
            <a:off x="5796136" y="4348071"/>
            <a:ext cx="561372" cy="461665"/>
          </a:xfrm>
          <a:prstGeom prst="rect">
            <a:avLst/>
          </a:prstGeom>
          <a:noFill/>
        </p:spPr>
        <p:txBody>
          <a:bodyPr wrap="none" rtlCol="0">
            <a:spAutoFit/>
          </a:bodyPr>
          <a:lstStyle/>
          <a:p>
            <a:r>
              <a:rPr lang="en-CA" dirty="0">
                <a:solidFill>
                  <a:schemeClr val="tx1"/>
                </a:solidFill>
              </a:rPr>
              <a:t>No</a:t>
            </a:r>
          </a:p>
        </p:txBody>
      </p:sp>
      <p:sp>
        <p:nvSpPr>
          <p:cNvPr id="59" name="Oval 58"/>
          <p:cNvSpPr/>
          <p:nvPr/>
        </p:nvSpPr>
        <p:spPr bwMode="auto">
          <a:xfrm>
            <a:off x="5292080" y="4225033"/>
            <a:ext cx="1764196" cy="864096"/>
          </a:xfrm>
          <a:prstGeom prst="ellipse">
            <a:avLst/>
          </a:prstGeom>
          <a:solidFill>
            <a:srgbClr val="99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rgbClr val="FFFF00"/>
                </a:solidFill>
                <a:effectLst/>
                <a:latin typeface="Times New Roman" pitchFamily="18" charset="0"/>
              </a:rPr>
              <a:t>Grace</a:t>
            </a:r>
          </a:p>
        </p:txBody>
      </p:sp>
      <p:sp>
        <p:nvSpPr>
          <p:cNvPr id="60" name="Oval 59"/>
          <p:cNvSpPr/>
          <p:nvPr/>
        </p:nvSpPr>
        <p:spPr bwMode="auto">
          <a:xfrm>
            <a:off x="82490" y="4176474"/>
            <a:ext cx="1764196" cy="864096"/>
          </a:xfrm>
          <a:prstGeom prst="ellipse">
            <a:avLst/>
          </a:prstGeom>
          <a:solidFill>
            <a:srgbClr val="99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rgbClr val="FFFF00"/>
                </a:solidFill>
                <a:effectLst/>
                <a:latin typeface="Times New Roman" pitchFamily="18" charset="0"/>
              </a:rPr>
              <a:t>Justice</a:t>
            </a:r>
          </a:p>
        </p:txBody>
      </p:sp>
    </p:spTree>
    <p:custDataLst>
      <p:tags r:id="rId1"/>
    </p:custDataLst>
    <p:extLst>
      <p:ext uri="{BB962C8B-B14F-4D97-AF65-F5344CB8AC3E}">
        <p14:creationId xmlns:p14="http://schemas.microsoft.com/office/powerpoint/2010/main" val="1058203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par>
                          <p:cTn id="7" fill="hold">
                            <p:stCondLst>
                              <p:cond delay="0"/>
                            </p:stCondLst>
                            <p:childTnLst>
                              <p:par>
                                <p:cTn id="8" presetID="22" presetClass="entr" presetSubtype="1" fill="hold" nodeType="after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up)">
                                      <p:cBhvr>
                                        <p:cTn id="10" dur="500"/>
                                        <p:tgtEl>
                                          <p:spTgt spid="8"/>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43"/>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9"/>
                                        </p:tgtEl>
                                        <p:attrNameLst>
                                          <p:attrName>style.visibility</p:attrName>
                                        </p:attrNameLst>
                                      </p:cBhvr>
                                      <p:to>
                                        <p:strVal val="visible"/>
                                      </p:to>
                                    </p:set>
                                  </p:childTnLst>
                                </p:cTn>
                              </p:par>
                            </p:childTnLst>
                          </p:cTn>
                        </p:par>
                        <p:par>
                          <p:cTn id="18" fill="hold">
                            <p:stCondLst>
                              <p:cond delay="0"/>
                            </p:stCondLst>
                            <p:childTnLst>
                              <p:par>
                                <p:cTn id="19" presetID="22" presetClass="entr" presetSubtype="1"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wipe(up)">
                                      <p:cBhvr>
                                        <p:cTn id="21" dur="500"/>
                                        <p:tgtEl>
                                          <p:spTgt spid="22"/>
                                        </p:tgtEl>
                                      </p:cBhvr>
                                    </p:animEffect>
                                  </p:childTnLst>
                                </p:cTn>
                              </p:par>
                            </p:childTnLst>
                          </p:cTn>
                        </p:par>
                        <p:par>
                          <p:cTn id="22" fill="hold">
                            <p:stCondLst>
                              <p:cond delay="500"/>
                            </p:stCondLst>
                            <p:childTnLst>
                              <p:par>
                                <p:cTn id="23" presetID="1"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childTnLst>
                          </p:cTn>
                        </p:par>
                        <p:par>
                          <p:cTn id="29" fill="hold">
                            <p:stCondLst>
                              <p:cond delay="0"/>
                            </p:stCondLst>
                            <p:childTnLst>
                              <p:par>
                                <p:cTn id="30" presetID="22" presetClass="entr" presetSubtype="1"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up)">
                                      <p:cBhvr>
                                        <p:cTn id="32" dur="1000"/>
                                        <p:tgtEl>
                                          <p:spTgt spid="9"/>
                                        </p:tgtEl>
                                      </p:cBhvr>
                                    </p:animEffect>
                                  </p:childTnLst>
                                </p:cTn>
                              </p:par>
                            </p:childTnLst>
                          </p:cTn>
                        </p:par>
                        <p:par>
                          <p:cTn id="33" fill="hold">
                            <p:stCondLst>
                              <p:cond delay="1000"/>
                            </p:stCondLst>
                            <p:childTnLst>
                              <p:par>
                                <p:cTn id="34" presetID="1" presetClass="entr" presetSubtype="0"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58"/>
                                        </p:tgtEl>
                                        <p:attrNameLst>
                                          <p:attrName>style.visibility</p:attrName>
                                        </p:attrNameLst>
                                      </p:cBhvr>
                                      <p:to>
                                        <p:strVal val="visible"/>
                                      </p:to>
                                    </p:set>
                                  </p:childTnLst>
                                </p:cTn>
                              </p:par>
                            </p:childTnLst>
                          </p:cTn>
                        </p:par>
                        <p:par>
                          <p:cTn id="40" fill="hold">
                            <p:stCondLst>
                              <p:cond delay="0"/>
                            </p:stCondLst>
                            <p:childTnLst>
                              <p:par>
                                <p:cTn id="41" presetID="22" presetClass="entr" presetSubtype="1" fill="hold"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wipe(up)">
                                      <p:cBhvr>
                                        <p:cTn id="43" dur="1000"/>
                                        <p:tgtEl>
                                          <p:spTgt spid="53"/>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par>
                          <p:cTn id="48" fill="hold">
                            <p:stCondLst>
                              <p:cond delay="0"/>
                            </p:stCondLst>
                            <p:childTnLst>
                              <p:par>
                                <p:cTn id="49" presetID="22" presetClass="entr" presetSubtype="1"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up)">
                                      <p:cBhvr>
                                        <p:cTn id="51" dur="1000"/>
                                        <p:tgtEl>
                                          <p:spTgt spid="56"/>
                                        </p:tgtEl>
                                      </p:cBhvr>
                                    </p:animEffec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40"/>
                                        </p:tgtEl>
                                        <p:attrNameLst>
                                          <p:attrName>style.visibility</p:attrName>
                                        </p:attrNameLst>
                                      </p:cBhvr>
                                      <p:to>
                                        <p:strVal val="visible"/>
                                      </p:to>
                                    </p:set>
                                  </p:childTnLst>
                                </p:cTn>
                              </p:par>
                            </p:childTnLst>
                          </p:cTn>
                        </p:par>
                        <p:par>
                          <p:cTn id="56" fill="hold">
                            <p:stCondLst>
                              <p:cond delay="0"/>
                            </p:stCondLst>
                            <p:childTnLst>
                              <p:par>
                                <p:cTn id="57" presetID="22" presetClass="entr" presetSubtype="1"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1000"/>
                            </p:stCondLst>
                            <p:childTnLst>
                              <p:par>
                                <p:cTn id="61" presetID="1" presetClass="entr" presetSubtype="0"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45" presetClass="entr" presetSubtype="0" fill="hold" grpId="0" nodeType="click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2000"/>
                                        <p:tgtEl>
                                          <p:spTgt spid="60"/>
                                        </p:tgtEl>
                                      </p:cBhvr>
                                    </p:animEffect>
                                    <p:anim calcmode="lin" valueType="num">
                                      <p:cBhvr>
                                        <p:cTn id="68" dur="2000" fill="hold"/>
                                        <p:tgtEl>
                                          <p:spTgt spid="60"/>
                                        </p:tgtEl>
                                        <p:attrNameLst>
                                          <p:attrName>ppt_w</p:attrName>
                                        </p:attrNameLst>
                                      </p:cBhvr>
                                      <p:tavLst>
                                        <p:tav tm="0" fmla="#ppt_w*sin(2.5*pi*$)">
                                          <p:val>
                                            <p:fltVal val="0"/>
                                          </p:val>
                                        </p:tav>
                                        <p:tav tm="100000">
                                          <p:val>
                                            <p:fltVal val="1"/>
                                          </p:val>
                                        </p:tav>
                                      </p:tavLst>
                                    </p:anim>
                                    <p:anim calcmode="lin" valueType="num">
                                      <p:cBhvr>
                                        <p:cTn id="69" dur="2000" fill="hold"/>
                                        <p:tgtEl>
                                          <p:spTgt spid="60"/>
                                        </p:tgtEl>
                                        <p:attrNameLst>
                                          <p:attrName>ppt_h</p:attrName>
                                        </p:attrNameLst>
                                      </p:cBhvr>
                                      <p:tavLst>
                                        <p:tav tm="0">
                                          <p:val>
                                            <p:strVal val="#ppt_h"/>
                                          </p:val>
                                        </p:tav>
                                        <p:tav tm="100000">
                                          <p:val>
                                            <p:strVal val="#ppt_h"/>
                                          </p:val>
                                        </p:tav>
                                      </p:tavLst>
                                    </p:anim>
                                  </p:childTnLst>
                                </p:cTn>
                              </p:par>
                              <p:par>
                                <p:cTn id="70" presetID="45" presetClass="entr" presetSubtype="0" fill="hold" grpId="0" nodeType="with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2000"/>
                                        <p:tgtEl>
                                          <p:spTgt spid="59"/>
                                        </p:tgtEl>
                                      </p:cBhvr>
                                    </p:animEffect>
                                    <p:anim calcmode="lin" valueType="num">
                                      <p:cBhvr>
                                        <p:cTn id="73" dur="2000" fill="hold"/>
                                        <p:tgtEl>
                                          <p:spTgt spid="59"/>
                                        </p:tgtEl>
                                        <p:attrNameLst>
                                          <p:attrName>ppt_w</p:attrName>
                                        </p:attrNameLst>
                                      </p:cBhvr>
                                      <p:tavLst>
                                        <p:tav tm="0" fmla="#ppt_w*sin(2.5*pi*$)">
                                          <p:val>
                                            <p:fltVal val="0"/>
                                          </p:val>
                                        </p:tav>
                                        <p:tav tm="100000">
                                          <p:val>
                                            <p:fltVal val="1"/>
                                          </p:val>
                                        </p:tav>
                                      </p:tavLst>
                                    </p:anim>
                                    <p:anim calcmode="lin" valueType="num">
                                      <p:cBhvr>
                                        <p:cTn id="74" dur="2000" fill="hold"/>
                                        <p:tgtEl>
                                          <p:spTgt spid="5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37" grpId="0"/>
      <p:bldP spid="38" grpId="0"/>
      <p:bldP spid="39" grpId="0"/>
      <p:bldP spid="40" grpId="0"/>
      <p:bldP spid="43" grpId="0" animBg="1"/>
      <p:bldP spid="55" grpId="0"/>
      <p:bldP spid="58" grpId="0"/>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final judgement</a:t>
            </a:r>
          </a:p>
        </p:txBody>
      </p:sp>
      <p:sp>
        <p:nvSpPr>
          <p:cNvPr id="3" name="Flowchart: Decision 2"/>
          <p:cNvSpPr/>
          <p:nvPr/>
        </p:nvSpPr>
        <p:spPr bwMode="auto">
          <a:xfrm>
            <a:off x="2195736" y="1175013"/>
            <a:ext cx="4522346"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Is your name in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the Book of Life?</a:t>
            </a:r>
          </a:p>
        </p:txBody>
      </p:sp>
      <p:sp>
        <p:nvSpPr>
          <p:cNvPr id="4" name="Flowchart: Process 3"/>
          <p:cNvSpPr/>
          <p:nvPr/>
        </p:nvSpPr>
        <p:spPr bwMode="auto">
          <a:xfrm>
            <a:off x="5580112" y="5954845"/>
            <a:ext cx="2492940" cy="461665"/>
          </a:xfrm>
          <a:prstGeom prst="flowChartProcess">
            <a:avLst/>
          </a:prstGeom>
          <a:solidFill>
            <a:srgbClr val="33CCFF"/>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Eternal life</a:t>
            </a:r>
          </a:p>
        </p:txBody>
      </p:sp>
      <p:sp>
        <p:nvSpPr>
          <p:cNvPr id="5" name="Flowchart: Process 4"/>
          <p:cNvSpPr/>
          <p:nvPr/>
        </p:nvSpPr>
        <p:spPr bwMode="auto">
          <a:xfrm>
            <a:off x="104027" y="5954844"/>
            <a:ext cx="1813318" cy="461665"/>
          </a:xfrm>
          <a:prstGeom prst="flowChartProcess">
            <a:avLst/>
          </a:prstGeom>
          <a:solidFill>
            <a:srgbClr val="FF66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Eternal death</a:t>
            </a:r>
          </a:p>
        </p:txBody>
      </p:sp>
      <p:sp>
        <p:nvSpPr>
          <p:cNvPr id="6" name="Flowchart: Decision 5"/>
          <p:cNvSpPr/>
          <p:nvPr/>
        </p:nvSpPr>
        <p:spPr bwMode="auto">
          <a:xfrm>
            <a:off x="109699" y="2652511"/>
            <a:ext cx="4172073"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Are your deeds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perfectly good?</a:t>
            </a:r>
          </a:p>
        </p:txBody>
      </p:sp>
      <p:cxnSp>
        <p:nvCxnSpPr>
          <p:cNvPr id="8" name="Straight Connector 7"/>
          <p:cNvCxnSpPr>
            <a:stCxn id="3" idx="3"/>
            <a:endCxn id="43" idx="0"/>
          </p:cNvCxnSpPr>
          <p:nvPr/>
        </p:nvCxnSpPr>
        <p:spPr bwMode="auto">
          <a:xfrm>
            <a:off x="6718082" y="1878107"/>
            <a:ext cx="0" cy="769856"/>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Connector 8"/>
          <p:cNvCxnSpPr/>
          <p:nvPr/>
        </p:nvCxnSpPr>
        <p:spPr bwMode="auto">
          <a:xfrm>
            <a:off x="7740352" y="3673641"/>
            <a:ext cx="0" cy="2281204"/>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Connector 19"/>
          <p:cNvCxnSpPr/>
          <p:nvPr/>
        </p:nvCxnSpPr>
        <p:spPr bwMode="auto">
          <a:xfrm flipH="1">
            <a:off x="179512" y="3405176"/>
            <a:ext cx="7664" cy="2549668"/>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p:cNvCxnSpPr/>
          <p:nvPr/>
        </p:nvCxnSpPr>
        <p:spPr bwMode="auto">
          <a:xfrm>
            <a:off x="2195735" y="1894002"/>
            <a:ext cx="1" cy="758509"/>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TextBox 36"/>
          <p:cNvSpPr txBox="1"/>
          <p:nvPr/>
        </p:nvSpPr>
        <p:spPr>
          <a:xfrm>
            <a:off x="6825398" y="2032202"/>
            <a:ext cx="633187" cy="461665"/>
          </a:xfrm>
          <a:prstGeom prst="rect">
            <a:avLst/>
          </a:prstGeom>
          <a:noFill/>
        </p:spPr>
        <p:txBody>
          <a:bodyPr wrap="none" rtlCol="0">
            <a:spAutoFit/>
          </a:bodyPr>
          <a:lstStyle/>
          <a:p>
            <a:r>
              <a:rPr lang="en-CA" dirty="0">
                <a:solidFill>
                  <a:schemeClr val="tx1"/>
                </a:solidFill>
              </a:rPr>
              <a:t>Yes</a:t>
            </a:r>
          </a:p>
        </p:txBody>
      </p:sp>
      <p:sp>
        <p:nvSpPr>
          <p:cNvPr id="38" name="TextBox 37"/>
          <p:cNvSpPr txBox="1"/>
          <p:nvPr/>
        </p:nvSpPr>
        <p:spPr>
          <a:xfrm>
            <a:off x="3912483" y="4088645"/>
            <a:ext cx="633187" cy="461665"/>
          </a:xfrm>
          <a:prstGeom prst="rect">
            <a:avLst/>
          </a:prstGeom>
          <a:noFill/>
        </p:spPr>
        <p:txBody>
          <a:bodyPr wrap="none" rtlCol="0">
            <a:spAutoFit/>
          </a:bodyPr>
          <a:lstStyle/>
          <a:p>
            <a:r>
              <a:rPr lang="en-CA" dirty="0">
                <a:solidFill>
                  <a:schemeClr val="tx1"/>
                </a:solidFill>
              </a:rPr>
              <a:t>Yes</a:t>
            </a:r>
          </a:p>
        </p:txBody>
      </p:sp>
      <p:sp>
        <p:nvSpPr>
          <p:cNvPr id="39" name="TextBox 38"/>
          <p:cNvSpPr txBox="1"/>
          <p:nvPr/>
        </p:nvSpPr>
        <p:spPr>
          <a:xfrm>
            <a:off x="1547664" y="2042423"/>
            <a:ext cx="561372" cy="461665"/>
          </a:xfrm>
          <a:prstGeom prst="rect">
            <a:avLst/>
          </a:prstGeom>
          <a:noFill/>
        </p:spPr>
        <p:txBody>
          <a:bodyPr wrap="none" rtlCol="0">
            <a:spAutoFit/>
          </a:bodyPr>
          <a:lstStyle/>
          <a:p>
            <a:r>
              <a:rPr lang="en-CA" dirty="0">
                <a:solidFill>
                  <a:schemeClr val="tx1"/>
                </a:solidFill>
              </a:rPr>
              <a:t>No</a:t>
            </a:r>
          </a:p>
        </p:txBody>
      </p:sp>
      <p:sp>
        <p:nvSpPr>
          <p:cNvPr id="40" name="TextBox 39"/>
          <p:cNvSpPr txBox="1"/>
          <p:nvPr/>
        </p:nvSpPr>
        <p:spPr>
          <a:xfrm>
            <a:off x="288287" y="4348072"/>
            <a:ext cx="561372" cy="461665"/>
          </a:xfrm>
          <a:prstGeom prst="rect">
            <a:avLst/>
          </a:prstGeom>
          <a:noFill/>
        </p:spPr>
        <p:txBody>
          <a:bodyPr wrap="none" rtlCol="0">
            <a:spAutoFit/>
          </a:bodyPr>
          <a:lstStyle/>
          <a:p>
            <a:r>
              <a:rPr lang="en-CA" dirty="0">
                <a:solidFill>
                  <a:schemeClr val="tx1"/>
                </a:solidFill>
              </a:rPr>
              <a:t>No</a:t>
            </a:r>
          </a:p>
        </p:txBody>
      </p:sp>
      <p:sp>
        <p:nvSpPr>
          <p:cNvPr id="43" name="Flowchart: Decision 42"/>
          <p:cNvSpPr/>
          <p:nvPr/>
        </p:nvSpPr>
        <p:spPr bwMode="auto">
          <a:xfrm>
            <a:off x="4632045" y="2647963"/>
            <a:ext cx="4172073" cy="1406188"/>
          </a:xfrm>
          <a:prstGeom prst="flowChartDecisio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000" b="0" i="0" u="none" strike="noStrike" cap="none" normalizeH="0" baseline="0" dirty="0">
                <a:ln>
                  <a:noFill/>
                </a:ln>
                <a:solidFill>
                  <a:schemeClr val="bg1"/>
                </a:solidFill>
                <a:effectLst/>
                <a:latin typeface="+mn-lt"/>
              </a:rPr>
              <a:t>Are your deeds </a:t>
            </a:r>
            <a:br>
              <a:rPr kumimoji="0" lang="en-CA" sz="2000" b="0" i="0" u="none" strike="noStrike" cap="none" normalizeH="0" baseline="0" dirty="0">
                <a:ln>
                  <a:noFill/>
                </a:ln>
                <a:solidFill>
                  <a:schemeClr val="bg1"/>
                </a:solidFill>
                <a:effectLst/>
                <a:latin typeface="+mn-lt"/>
              </a:rPr>
            </a:br>
            <a:r>
              <a:rPr kumimoji="0" lang="en-CA" sz="2000" b="0" i="0" u="none" strike="noStrike" cap="none" normalizeH="0" baseline="0" dirty="0">
                <a:ln>
                  <a:noFill/>
                </a:ln>
                <a:solidFill>
                  <a:schemeClr val="bg1"/>
                </a:solidFill>
                <a:effectLst/>
                <a:latin typeface="+mn-lt"/>
              </a:rPr>
              <a:t>perfectly good?</a:t>
            </a:r>
          </a:p>
        </p:txBody>
      </p:sp>
      <p:cxnSp>
        <p:nvCxnSpPr>
          <p:cNvPr id="53" name="Straight Connector 52"/>
          <p:cNvCxnSpPr/>
          <p:nvPr/>
        </p:nvCxnSpPr>
        <p:spPr bwMode="auto">
          <a:xfrm flipH="1">
            <a:off x="5724128" y="3667913"/>
            <a:ext cx="7664" cy="2347458"/>
          </a:xfrm>
          <a:prstGeom prst="line">
            <a:avLst/>
          </a:prstGeom>
          <a:solidFill>
            <a:schemeClr val="tx1"/>
          </a:solidFill>
          <a:ln w="57150" cap="flat" cmpd="sng" algn="ctr">
            <a:solidFill>
              <a:srgbClr val="FF66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5" name="TextBox 54"/>
          <p:cNvSpPr txBox="1"/>
          <p:nvPr/>
        </p:nvSpPr>
        <p:spPr>
          <a:xfrm>
            <a:off x="7790600" y="4449177"/>
            <a:ext cx="633187" cy="461665"/>
          </a:xfrm>
          <a:prstGeom prst="rect">
            <a:avLst/>
          </a:prstGeom>
          <a:noFill/>
        </p:spPr>
        <p:txBody>
          <a:bodyPr wrap="none" rtlCol="0">
            <a:spAutoFit/>
          </a:bodyPr>
          <a:lstStyle/>
          <a:p>
            <a:r>
              <a:rPr lang="en-CA" dirty="0">
                <a:solidFill>
                  <a:schemeClr val="tx1"/>
                </a:solidFill>
              </a:rPr>
              <a:t>Yes</a:t>
            </a:r>
          </a:p>
        </p:txBody>
      </p:sp>
      <p:cxnSp>
        <p:nvCxnSpPr>
          <p:cNvPr id="56" name="Straight Connector 55"/>
          <p:cNvCxnSpPr/>
          <p:nvPr/>
        </p:nvCxnSpPr>
        <p:spPr bwMode="auto">
          <a:xfrm>
            <a:off x="4211960" y="3359317"/>
            <a:ext cx="1368152" cy="2595528"/>
          </a:xfrm>
          <a:prstGeom prst="line">
            <a:avLst/>
          </a:prstGeom>
          <a:solidFill>
            <a:schemeClr val="tx1"/>
          </a:solidFill>
          <a:ln w="57150" cap="flat" cmpd="sng" algn="ctr">
            <a:solidFill>
              <a:srgbClr val="00FF00"/>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8" name="TextBox 57"/>
          <p:cNvSpPr txBox="1"/>
          <p:nvPr/>
        </p:nvSpPr>
        <p:spPr>
          <a:xfrm>
            <a:off x="5796136" y="4348071"/>
            <a:ext cx="561372" cy="461665"/>
          </a:xfrm>
          <a:prstGeom prst="rect">
            <a:avLst/>
          </a:prstGeom>
          <a:noFill/>
        </p:spPr>
        <p:txBody>
          <a:bodyPr wrap="none" rtlCol="0">
            <a:spAutoFit/>
          </a:bodyPr>
          <a:lstStyle/>
          <a:p>
            <a:r>
              <a:rPr lang="en-CA" dirty="0">
                <a:solidFill>
                  <a:schemeClr val="tx1"/>
                </a:solidFill>
              </a:rPr>
              <a:t>No</a:t>
            </a:r>
          </a:p>
        </p:txBody>
      </p:sp>
      <p:sp>
        <p:nvSpPr>
          <p:cNvPr id="59" name="Oval 58"/>
          <p:cNvSpPr/>
          <p:nvPr/>
        </p:nvSpPr>
        <p:spPr bwMode="auto">
          <a:xfrm>
            <a:off x="5292080" y="4225033"/>
            <a:ext cx="1764196" cy="864096"/>
          </a:xfrm>
          <a:prstGeom prst="ellipse">
            <a:avLst/>
          </a:prstGeom>
          <a:solidFill>
            <a:srgbClr val="99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rgbClr val="FFFF00"/>
                </a:solidFill>
                <a:effectLst/>
                <a:latin typeface="Times New Roman" pitchFamily="18" charset="0"/>
              </a:rPr>
              <a:t>Grace</a:t>
            </a:r>
          </a:p>
        </p:txBody>
      </p:sp>
      <p:sp>
        <p:nvSpPr>
          <p:cNvPr id="60" name="Oval 59"/>
          <p:cNvSpPr/>
          <p:nvPr/>
        </p:nvSpPr>
        <p:spPr bwMode="auto">
          <a:xfrm>
            <a:off x="82490" y="4176474"/>
            <a:ext cx="1764196" cy="864096"/>
          </a:xfrm>
          <a:prstGeom prst="ellipse">
            <a:avLst/>
          </a:prstGeom>
          <a:solidFill>
            <a:srgbClr val="99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rgbClr val="FFFF00"/>
                </a:solidFill>
                <a:effectLst/>
                <a:latin typeface="Times New Roman" pitchFamily="18" charset="0"/>
              </a:rPr>
              <a:t>Justice</a:t>
            </a:r>
          </a:p>
        </p:txBody>
      </p:sp>
      <p:sp>
        <p:nvSpPr>
          <p:cNvPr id="23" name="TextBox 22"/>
          <p:cNvSpPr txBox="1"/>
          <p:nvPr/>
        </p:nvSpPr>
        <p:spPr>
          <a:xfrm>
            <a:off x="7844731" y="4449176"/>
            <a:ext cx="936475" cy="461665"/>
          </a:xfrm>
          <a:prstGeom prst="rect">
            <a:avLst/>
          </a:prstGeom>
          <a:noFill/>
        </p:spPr>
        <p:txBody>
          <a:bodyPr wrap="none" rtlCol="0">
            <a:spAutoFit/>
          </a:bodyPr>
          <a:lstStyle/>
          <a:p>
            <a:r>
              <a:rPr lang="en-CA" dirty="0">
                <a:solidFill>
                  <a:schemeClr val="tx1"/>
                </a:solidFill>
              </a:rPr>
              <a:t>Christ</a:t>
            </a:r>
          </a:p>
        </p:txBody>
      </p:sp>
    </p:spTree>
    <p:custDataLst>
      <p:tags r:id="rId1"/>
    </p:custDataLst>
    <p:extLst>
      <p:ext uri="{BB962C8B-B14F-4D97-AF65-F5344CB8AC3E}">
        <p14:creationId xmlns:p14="http://schemas.microsoft.com/office/powerpoint/2010/main" val="837936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1000"/>
                                        <p:tgtEl>
                                          <p:spTgt spid="38"/>
                                        </p:tgtEl>
                                      </p:cBhvr>
                                    </p:animEffect>
                                    <p:set>
                                      <p:cBhvr>
                                        <p:cTn id="7" dur="1" fill="hold">
                                          <p:stCondLst>
                                            <p:cond delay="999"/>
                                          </p:stCondLst>
                                        </p:cTn>
                                        <p:tgtEl>
                                          <p:spTgt spid="38"/>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1000"/>
                                        <p:tgtEl>
                                          <p:spTgt spid="56"/>
                                        </p:tgtEl>
                                      </p:cBhvr>
                                    </p:animEffect>
                                    <p:set>
                                      <p:cBhvr>
                                        <p:cTn id="10" dur="1" fill="hold">
                                          <p:stCondLst>
                                            <p:cond delay="999"/>
                                          </p:stCondLst>
                                        </p:cTn>
                                        <p:tgtEl>
                                          <p:spTgt spid="5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55"/>
                                        </p:tgtEl>
                                      </p:cBhvr>
                                    </p:animEffect>
                                    <p:set>
                                      <p:cBhvr>
                                        <p:cTn id="15" dur="1" fill="hold">
                                          <p:stCondLst>
                                            <p:cond delay="499"/>
                                          </p:stCondLst>
                                        </p:cTn>
                                        <p:tgtEl>
                                          <p:spTgt spid="55"/>
                                        </p:tgtEl>
                                        <p:attrNameLst>
                                          <p:attrName>style.visibility</p:attrName>
                                        </p:attrNameLst>
                                      </p:cBhvr>
                                      <p:to>
                                        <p:strVal val="hidden"/>
                                      </p:to>
                                    </p:set>
                                  </p:childTnLst>
                                </p:cTn>
                              </p:par>
                            </p:childTnLst>
                          </p:cTn>
                        </p:par>
                        <p:par>
                          <p:cTn id="16" fill="hold">
                            <p:stCondLst>
                              <p:cond delay="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55" grpId="0"/>
      <p:bldP spid="2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final judgement</a:t>
            </a:r>
          </a:p>
        </p:txBody>
      </p:sp>
      <p:sp>
        <p:nvSpPr>
          <p:cNvPr id="3" name="Content Placeholder 2"/>
          <p:cNvSpPr>
            <a:spLocks noGrp="1"/>
          </p:cNvSpPr>
          <p:nvPr>
            <p:ph idx="1"/>
          </p:nvPr>
        </p:nvSpPr>
        <p:spPr/>
        <p:txBody>
          <a:bodyPr/>
          <a:lstStyle/>
          <a:p>
            <a:pPr marL="0" indent="0">
              <a:buNone/>
            </a:pPr>
            <a:r>
              <a:rPr lang="en-CA" dirty="0"/>
              <a:t>Revelation 20 indicates the final outcome is based on our names being in the Book of Life.</a:t>
            </a:r>
          </a:p>
          <a:p>
            <a:pPr marL="0" indent="0">
              <a:buNone/>
            </a:pPr>
            <a:r>
              <a:rPr lang="en-CA" dirty="0"/>
              <a:t>Matthew 25 relates it to our activities in life.</a:t>
            </a:r>
          </a:p>
          <a:p>
            <a:pPr marL="0" indent="0">
              <a:buNone/>
            </a:pPr>
            <a:endParaRPr lang="en-CA" dirty="0">
              <a:solidFill>
                <a:srgbClr val="00FF00"/>
              </a:solidFill>
            </a:endParaRPr>
          </a:p>
          <a:p>
            <a:pPr marL="0" indent="0">
              <a:buNone/>
            </a:pPr>
            <a:r>
              <a:rPr lang="en-CA" dirty="0"/>
              <a:t>If your name is in the Book of Life, you will be </a:t>
            </a:r>
            <a:r>
              <a:rPr lang="en-CA" dirty="0">
                <a:solidFill>
                  <a:srgbClr val="00FF00"/>
                </a:solidFill>
              </a:rPr>
              <a:t>showing love and loyalty in this earthly life. </a:t>
            </a:r>
            <a:r>
              <a:rPr lang="en-CA" i="1" dirty="0"/>
              <a:t>(why?)</a:t>
            </a:r>
          </a:p>
          <a:p>
            <a:pPr marL="0" indent="0">
              <a:buNone/>
            </a:pPr>
            <a:r>
              <a:rPr lang="en-CA" dirty="0">
                <a:solidFill>
                  <a:srgbClr val="00FF00"/>
                </a:solidFill>
              </a:rPr>
              <a:t>	</a:t>
            </a:r>
            <a:r>
              <a:rPr lang="en-CA" dirty="0"/>
              <a:t>- our works </a:t>
            </a:r>
            <a:r>
              <a:rPr lang="en-CA" dirty="0">
                <a:solidFill>
                  <a:srgbClr val="00FF00"/>
                </a:solidFill>
              </a:rPr>
              <a:t>are not perfect, hence, we cannot </a:t>
            </a:r>
            <a:br>
              <a:rPr lang="en-CA" dirty="0">
                <a:solidFill>
                  <a:srgbClr val="00FF00"/>
                </a:solidFill>
              </a:rPr>
            </a:br>
            <a:r>
              <a:rPr lang="en-CA" dirty="0">
                <a:solidFill>
                  <a:srgbClr val="00FF00"/>
                </a:solidFill>
              </a:rPr>
              <a:t>		</a:t>
            </a:r>
            <a:r>
              <a:rPr lang="en-CA" i="1" dirty="0">
                <a:solidFill>
                  <a:srgbClr val="00FF00"/>
                </a:solidFill>
              </a:rPr>
              <a:t>earn e</a:t>
            </a:r>
            <a:r>
              <a:rPr lang="en-CA" dirty="0">
                <a:solidFill>
                  <a:srgbClr val="00FF00"/>
                </a:solidFill>
              </a:rPr>
              <a:t>ternal life</a:t>
            </a:r>
          </a:p>
          <a:p>
            <a:pPr marL="0" indent="0">
              <a:buNone/>
            </a:pPr>
            <a:r>
              <a:rPr lang="en-CA" dirty="0">
                <a:solidFill>
                  <a:srgbClr val="00FF00"/>
                </a:solidFill>
              </a:rPr>
              <a:t>	</a:t>
            </a:r>
            <a:r>
              <a:rPr lang="en-CA" dirty="0"/>
              <a:t>- they are </a:t>
            </a:r>
            <a:r>
              <a:rPr lang="en-CA" dirty="0">
                <a:solidFill>
                  <a:srgbClr val="00FF00"/>
                </a:solidFill>
              </a:rPr>
              <a:t>what we long for and strive after, and do</a:t>
            </a:r>
            <a:br>
              <a:rPr lang="en-CA" dirty="0">
                <a:solidFill>
                  <a:srgbClr val="00FF00"/>
                </a:solidFill>
              </a:rPr>
            </a:br>
            <a:r>
              <a:rPr lang="en-CA" dirty="0">
                <a:solidFill>
                  <a:srgbClr val="00FF00"/>
                </a:solidFill>
              </a:rPr>
              <a:t>		through the power of the Spirit, hence they are</a:t>
            </a:r>
            <a:br>
              <a:rPr lang="en-CA" dirty="0">
                <a:solidFill>
                  <a:srgbClr val="00FF00"/>
                </a:solidFill>
              </a:rPr>
            </a:br>
            <a:r>
              <a:rPr lang="en-CA" dirty="0">
                <a:solidFill>
                  <a:srgbClr val="00FF00"/>
                </a:solidFill>
              </a:rPr>
              <a:t>		an indication of our status before God</a:t>
            </a:r>
          </a:p>
        </p:txBody>
      </p:sp>
      <p:sp>
        <p:nvSpPr>
          <p:cNvPr id="4" name="Text Box 5"/>
          <p:cNvSpPr txBox="1">
            <a:spLocks noChangeArrowheads="1"/>
          </p:cNvSpPr>
          <p:nvPr/>
        </p:nvSpPr>
        <p:spPr bwMode="auto">
          <a:xfrm>
            <a:off x="7687394" y="-1"/>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custDataLst>
      <p:tags r:id="rId1"/>
    </p:custDataLst>
    <p:extLst>
      <p:ext uri="{BB962C8B-B14F-4D97-AF65-F5344CB8AC3E}">
        <p14:creationId xmlns:p14="http://schemas.microsoft.com/office/powerpoint/2010/main" val="759704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When?</a:t>
            </a:r>
          </a:p>
        </p:txBody>
      </p:sp>
      <p:sp>
        <p:nvSpPr>
          <p:cNvPr id="3" name="Content Placeholder 2"/>
          <p:cNvSpPr>
            <a:spLocks noGrp="1"/>
          </p:cNvSpPr>
          <p:nvPr>
            <p:ph idx="1"/>
          </p:nvPr>
        </p:nvSpPr>
        <p:spPr/>
        <p:txBody>
          <a:bodyPr/>
          <a:lstStyle/>
          <a:p>
            <a:pPr marL="0" indent="0">
              <a:buNone/>
            </a:pPr>
            <a:r>
              <a:rPr lang="en-CA" i="1" dirty="0"/>
              <a:t>No one knows the day or moment…</a:t>
            </a:r>
          </a:p>
          <a:p>
            <a:pPr marL="0" indent="0">
              <a:buNone/>
            </a:pPr>
            <a:r>
              <a:rPr lang="en-CA" i="1" dirty="0"/>
              <a:t>Let us then be ever watchful…</a:t>
            </a:r>
          </a:p>
          <a:p>
            <a:pPr marL="0" indent="0">
              <a:buNone/>
            </a:pPr>
            <a:endParaRPr lang="en-CA" i="1" dirty="0"/>
          </a:p>
          <a:p>
            <a:pPr marL="0" indent="0">
              <a:buNone/>
            </a:pPr>
            <a:r>
              <a:rPr lang="en-CA" dirty="0"/>
              <a:t>While we do not know the exact moment, we do know there will be signs preceding the coming.</a:t>
            </a:r>
          </a:p>
          <a:p>
            <a:pPr marL="0" indent="0">
              <a:buNone/>
            </a:pPr>
            <a:endParaRPr lang="en-CA" dirty="0"/>
          </a:p>
          <a:p>
            <a:pPr marL="0" indent="0">
              <a:buNone/>
            </a:pPr>
            <a:r>
              <a:rPr lang="en-CA" dirty="0"/>
              <a:t>Many Christians also believe the Bible tells us in what sequence things will happen. </a:t>
            </a:r>
          </a:p>
          <a:p>
            <a:pPr marL="0" indent="0">
              <a:buNone/>
            </a:pPr>
            <a:r>
              <a:rPr lang="en-CA" dirty="0"/>
              <a:t>These theories are versions of “millennialism” or “chiliasm”.</a:t>
            </a:r>
          </a:p>
        </p:txBody>
      </p:sp>
    </p:spTree>
    <p:extLst>
      <p:ext uri="{BB962C8B-B14F-4D97-AF65-F5344CB8AC3E}">
        <p14:creationId xmlns:p14="http://schemas.microsoft.com/office/powerpoint/2010/main" val="3557376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Example of a tribulation map</a:t>
            </a:r>
          </a:p>
        </p:txBody>
      </p:sp>
      <p:pic>
        <p:nvPicPr>
          <p:cNvPr id="1026" name="Picture 2" descr="http://www.letjesusloveyou.com/images/tribulation_ma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864494"/>
            <a:ext cx="9144000" cy="424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6861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Millennialism</a:t>
            </a:r>
          </a:p>
        </p:txBody>
      </p:sp>
      <p:sp>
        <p:nvSpPr>
          <p:cNvPr id="3" name="Content Placeholder 2"/>
          <p:cNvSpPr>
            <a:spLocks noGrp="1"/>
          </p:cNvSpPr>
          <p:nvPr>
            <p:ph idx="1"/>
          </p:nvPr>
        </p:nvSpPr>
        <p:spPr/>
        <p:txBody>
          <a:bodyPr/>
          <a:lstStyle/>
          <a:p>
            <a:pPr marL="0" indent="0">
              <a:buNone/>
            </a:pPr>
            <a:r>
              <a:rPr lang="en-CA" dirty="0"/>
              <a:t>The problem with millennialism is </a:t>
            </a:r>
            <a:r>
              <a:rPr lang="en-CA" dirty="0">
                <a:solidFill>
                  <a:srgbClr val="00FF00"/>
                </a:solidFill>
              </a:rPr>
              <a:t>that they confuse what is symbolical with what is literal. It treats the Bible like a jigsaw puzzle.</a:t>
            </a:r>
          </a:p>
          <a:p>
            <a:pPr marL="0" indent="0">
              <a:buNone/>
            </a:pPr>
            <a:r>
              <a:rPr lang="en-CA" dirty="0"/>
              <a:t>When reading the Bible </a:t>
            </a:r>
            <a:r>
              <a:rPr lang="en-CA" dirty="0">
                <a:solidFill>
                  <a:srgbClr val="00FF00"/>
                </a:solidFill>
              </a:rPr>
              <a:t>it is important to discern the type of thing you are reading.</a:t>
            </a:r>
          </a:p>
          <a:p>
            <a:pPr marL="0" indent="0">
              <a:buNone/>
            </a:pPr>
            <a:endParaRPr lang="en-CA" dirty="0">
              <a:solidFill>
                <a:srgbClr val="00FF00"/>
              </a:solidFill>
            </a:endParaRPr>
          </a:p>
          <a:p>
            <a:pPr marL="0" indent="0">
              <a:buNone/>
            </a:pPr>
            <a:r>
              <a:rPr lang="en-CA" dirty="0"/>
              <a:t>E.g. when we say a car cuts a corner, we don’t mean the car took out a knife and cut a corner out of the road. We understand this is figurative language.</a:t>
            </a:r>
          </a:p>
          <a:p>
            <a:pPr marL="0" indent="0">
              <a:buNone/>
            </a:pPr>
            <a:r>
              <a:rPr lang="en-CA" dirty="0"/>
              <a:t>We know God has no body, yet we speak of God’s hand, God’s arm, God seeing things, God hearing things.</a:t>
            </a:r>
          </a:p>
          <a:p>
            <a:pPr marL="0" indent="0">
              <a:buNone/>
            </a:pPr>
            <a:endParaRPr lang="en-CA" dirty="0">
              <a:solidFill>
                <a:srgbClr val="00FF00"/>
              </a:solidFill>
            </a:endParaRPr>
          </a:p>
          <a:p>
            <a:pPr marL="0" indent="0">
              <a:buNone/>
            </a:pPr>
            <a:endParaRPr lang="en-CA" dirty="0">
              <a:solidFill>
                <a:srgbClr val="00FF00"/>
              </a:solidFill>
            </a:endParaRPr>
          </a:p>
        </p:txBody>
      </p:sp>
    </p:spTree>
    <p:extLst>
      <p:ext uri="{BB962C8B-B14F-4D97-AF65-F5344CB8AC3E}">
        <p14:creationId xmlns:p14="http://schemas.microsoft.com/office/powerpoint/2010/main" val="12376403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Two views</a:t>
            </a:r>
          </a:p>
        </p:txBody>
      </p:sp>
      <p:sp>
        <p:nvSpPr>
          <p:cNvPr id="3" name="Content Placeholder 2"/>
          <p:cNvSpPr>
            <a:spLocks noGrp="1"/>
          </p:cNvSpPr>
          <p:nvPr>
            <p:ph idx="1"/>
          </p:nvPr>
        </p:nvSpPr>
        <p:spPr/>
        <p:txBody>
          <a:bodyPr/>
          <a:lstStyle/>
          <a:p>
            <a:pPr marL="0" indent="0">
              <a:buNone/>
            </a:pPr>
            <a:r>
              <a:rPr lang="en-CA" u="sng" dirty="0"/>
              <a:t>The majority</a:t>
            </a:r>
            <a:r>
              <a:rPr lang="en-CA" dirty="0"/>
              <a:t> of Reformed people will hold to </a:t>
            </a:r>
            <a:r>
              <a:rPr lang="en-CA" i="1" dirty="0" err="1">
                <a:solidFill>
                  <a:srgbClr val="00FF00"/>
                </a:solidFill>
              </a:rPr>
              <a:t>nunc</a:t>
            </a:r>
            <a:r>
              <a:rPr lang="en-CA" i="1" dirty="0">
                <a:solidFill>
                  <a:srgbClr val="00FF00"/>
                </a:solidFill>
              </a:rPr>
              <a:t>-millennialism</a:t>
            </a:r>
            <a:r>
              <a:rPr lang="en-CA" dirty="0">
                <a:solidFill>
                  <a:srgbClr val="00FF00"/>
                </a:solidFill>
              </a:rPr>
              <a:t> (often referred to as a-</a:t>
            </a:r>
            <a:r>
              <a:rPr lang="en-CA" dirty="0" err="1">
                <a:solidFill>
                  <a:srgbClr val="00FF00"/>
                </a:solidFill>
              </a:rPr>
              <a:t>millennalism</a:t>
            </a:r>
            <a:r>
              <a:rPr lang="en-CA" dirty="0">
                <a:solidFill>
                  <a:srgbClr val="00FF00"/>
                </a:solidFill>
              </a:rPr>
              <a:t>). They will argue most of Revelation is happening now.</a:t>
            </a:r>
          </a:p>
          <a:p>
            <a:pPr marL="0" indent="0">
              <a:buNone/>
            </a:pPr>
            <a:r>
              <a:rPr lang="en-CA" u="sng" dirty="0"/>
              <a:t>A minority</a:t>
            </a:r>
            <a:r>
              <a:rPr lang="en-CA" dirty="0"/>
              <a:t> holds to </a:t>
            </a:r>
            <a:r>
              <a:rPr lang="en-CA" dirty="0">
                <a:solidFill>
                  <a:srgbClr val="00FF00"/>
                </a:solidFill>
              </a:rPr>
              <a:t>a form of </a:t>
            </a:r>
            <a:r>
              <a:rPr lang="en-CA" i="1" dirty="0" err="1">
                <a:solidFill>
                  <a:srgbClr val="00FF00"/>
                </a:solidFill>
              </a:rPr>
              <a:t>preterism</a:t>
            </a:r>
            <a:r>
              <a:rPr lang="en-CA" dirty="0">
                <a:solidFill>
                  <a:srgbClr val="00FF00"/>
                </a:solidFill>
              </a:rPr>
              <a:t>.</a:t>
            </a:r>
            <a:r>
              <a:rPr lang="en-CA" dirty="0"/>
              <a:t> </a:t>
            </a:r>
            <a:r>
              <a:rPr lang="en-CA" dirty="0">
                <a:solidFill>
                  <a:srgbClr val="00FF00"/>
                </a:solidFill>
              </a:rPr>
              <a:t>They will argue that Revelation applies mostly to the fall of Jerusalem in 70 AD.</a:t>
            </a:r>
          </a:p>
          <a:p>
            <a:pPr marL="0" indent="0">
              <a:buNone/>
            </a:pPr>
            <a:r>
              <a:rPr lang="en-CA" dirty="0"/>
              <a:t>Both believe the 1000 year reign runs from </a:t>
            </a:r>
            <a:r>
              <a:rPr lang="en-CA" dirty="0">
                <a:solidFill>
                  <a:srgbClr val="00FF00"/>
                </a:solidFill>
              </a:rPr>
              <a:t>Pentecost </a:t>
            </a:r>
            <a:r>
              <a:rPr lang="en-CA" dirty="0"/>
              <a:t>to</a:t>
            </a:r>
            <a:r>
              <a:rPr lang="en-CA" dirty="0">
                <a:solidFill>
                  <a:srgbClr val="00FF00"/>
                </a:solidFill>
              </a:rPr>
              <a:t> the Return of the Lord Jesus.</a:t>
            </a:r>
          </a:p>
          <a:p>
            <a:pPr marL="0" indent="0" algn="r">
              <a:buNone/>
            </a:pPr>
            <a:endParaRPr lang="en-CA" i="1" dirty="0"/>
          </a:p>
          <a:p>
            <a:pPr marL="0" indent="0" algn="r">
              <a:buNone/>
            </a:pPr>
            <a:r>
              <a:rPr lang="en-CA" i="1" dirty="0"/>
              <a:t>More on this in the senior catechism classes.</a:t>
            </a:r>
          </a:p>
        </p:txBody>
      </p:sp>
    </p:spTree>
    <p:extLst>
      <p:ext uri="{BB962C8B-B14F-4D97-AF65-F5344CB8AC3E}">
        <p14:creationId xmlns:p14="http://schemas.microsoft.com/office/powerpoint/2010/main" val="4181944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ssia-Ukraine war: What happened today (March 7) : NPR">
            <a:extLst>
              <a:ext uri="{FF2B5EF4-FFF2-40B4-BE49-F238E27FC236}">
                <a16:creationId xmlns:a16="http://schemas.microsoft.com/office/drawing/2014/main" id="{7FB227E5-2399-49AE-9E24-D32EEC351D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063" y="1692915"/>
            <a:ext cx="2589924" cy="17257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176" y="9176"/>
            <a:ext cx="9144000" cy="1143000"/>
          </a:xfrm>
        </p:spPr>
        <p:txBody>
          <a:bodyPr/>
          <a:lstStyle/>
          <a:p>
            <a:r>
              <a:rPr lang="en-CA" dirty="0"/>
              <a:t>Coming?</a:t>
            </a:r>
          </a:p>
        </p:txBody>
      </p:sp>
      <p:sp>
        <p:nvSpPr>
          <p:cNvPr id="18" name="Content Placeholder 2"/>
          <p:cNvSpPr>
            <a:spLocks noGrp="1"/>
          </p:cNvSpPr>
          <p:nvPr>
            <p:ph idx="1"/>
          </p:nvPr>
        </p:nvSpPr>
        <p:spPr>
          <a:xfrm>
            <a:off x="1136" y="1196752"/>
            <a:ext cx="9144000" cy="481608"/>
          </a:xfrm>
        </p:spPr>
        <p:txBody>
          <a:bodyPr/>
          <a:lstStyle/>
          <a:p>
            <a:pPr marL="0" indent="0" algn="ctr">
              <a:buNone/>
            </a:pPr>
            <a:r>
              <a:rPr lang="en-CA" dirty="0"/>
              <a:t>Would you like the Lord Jesus to come back soon?</a:t>
            </a:r>
          </a:p>
        </p:txBody>
      </p:sp>
      <p:pic>
        <p:nvPicPr>
          <p:cNvPr id="23" name="Picture 2">
            <a:extLst>
              <a:ext uri="{FF2B5EF4-FFF2-40B4-BE49-F238E27FC236}">
                <a16:creationId xmlns:a16="http://schemas.microsoft.com/office/drawing/2014/main" id="{38AABDD2-FF7E-4D6B-8B3A-C4EF52A6A5C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528" t="24903" r="37328" b="5201"/>
          <a:stretch/>
        </p:blipFill>
        <p:spPr bwMode="auto">
          <a:xfrm>
            <a:off x="2715281" y="3920497"/>
            <a:ext cx="1752660" cy="28541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5BAA7D3F-6374-4311-8B7F-C481470D21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63" y="1692916"/>
            <a:ext cx="2417105" cy="18316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id="{D33E5300-6015-4E2E-BE5A-97AF49ACFE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723" y="5224912"/>
            <a:ext cx="2446780" cy="15213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a:extLst>
              <a:ext uri="{FF2B5EF4-FFF2-40B4-BE49-F238E27FC236}">
                <a16:creationId xmlns:a16="http://schemas.microsoft.com/office/drawing/2014/main" id="{29B6B97B-8875-4ED3-90F7-3AC5B13F317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9991"/>
          <a:stretch/>
        </p:blipFill>
        <p:spPr bwMode="auto">
          <a:xfrm>
            <a:off x="314723" y="3478758"/>
            <a:ext cx="2502786" cy="17199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B7525898-0DBB-4DCF-819C-DE8C5DBA95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4668" y="1692916"/>
            <a:ext cx="3659820" cy="22353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a:extLst>
              <a:ext uri="{FF2B5EF4-FFF2-40B4-BE49-F238E27FC236}">
                <a16:creationId xmlns:a16="http://schemas.microsoft.com/office/drawing/2014/main" id="{31B1981B-99D5-4E0A-BA0A-7712ADBA7E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5996" y="5161196"/>
            <a:ext cx="2438577" cy="158507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a:extLst>
              <a:ext uri="{FF2B5EF4-FFF2-40B4-BE49-F238E27FC236}">
                <a16:creationId xmlns:a16="http://schemas.microsoft.com/office/drawing/2014/main" id="{D306EB27-8849-4B83-BF7B-61647B42C9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8054" y="3888810"/>
            <a:ext cx="2038222" cy="28949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D422AEA8-4234-43BA-90FC-06020F7E24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4208" y="3429000"/>
            <a:ext cx="2475779" cy="17697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picture containing indoor, table, looking, sitting&#10;&#10;Description automatically generated">
            <a:extLst>
              <a:ext uri="{FF2B5EF4-FFF2-40B4-BE49-F238E27FC236}">
                <a16:creationId xmlns:a16="http://schemas.microsoft.com/office/drawing/2014/main" id="{C09935CC-CC30-4C54-9C4B-B6641885473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9176"/>
            <a:ext cx="1008112" cy="1008112"/>
          </a:xfrm>
          <a:prstGeom prst="rect">
            <a:avLst/>
          </a:prstGeom>
        </p:spPr>
      </p:pic>
      <p:pic>
        <p:nvPicPr>
          <p:cNvPr id="33" name="Picture 32" descr="A picture containing indoor, table, looking, sitting&#10;&#10;Description automatically generated">
            <a:extLst>
              <a:ext uri="{FF2B5EF4-FFF2-40B4-BE49-F238E27FC236}">
                <a16:creationId xmlns:a16="http://schemas.microsoft.com/office/drawing/2014/main" id="{C64A15E3-DF6D-46A0-99F5-1525319F5BB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8118712" y="0"/>
            <a:ext cx="1008112" cy="1008112"/>
          </a:xfrm>
          <a:prstGeom prst="rect">
            <a:avLst/>
          </a:prstGeom>
        </p:spPr>
      </p:pic>
    </p:spTree>
    <p:custDataLst>
      <p:tags r:id="rId1"/>
    </p:custDataLst>
    <p:extLst>
      <p:ext uri="{BB962C8B-B14F-4D97-AF65-F5344CB8AC3E}">
        <p14:creationId xmlns:p14="http://schemas.microsoft.com/office/powerpoint/2010/main" val="25418386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9B247-55D3-4EA6-95A8-DD08BD592B7A}"/>
              </a:ext>
            </a:extLst>
          </p:cNvPr>
          <p:cNvSpPr>
            <a:spLocks noGrp="1"/>
          </p:cNvSpPr>
          <p:nvPr>
            <p:ph type="title"/>
          </p:nvPr>
        </p:nvSpPr>
        <p:spPr/>
        <p:txBody>
          <a:bodyPr/>
          <a:lstStyle/>
          <a:p>
            <a:r>
              <a:rPr lang="en-CA" dirty="0"/>
              <a:t>Hymn 67:1</a:t>
            </a:r>
          </a:p>
        </p:txBody>
      </p:sp>
      <p:sp>
        <p:nvSpPr>
          <p:cNvPr id="3" name="Content Placeholder 2">
            <a:extLst>
              <a:ext uri="{FF2B5EF4-FFF2-40B4-BE49-F238E27FC236}">
                <a16:creationId xmlns:a16="http://schemas.microsoft.com/office/drawing/2014/main" id="{8D840A74-F625-46EF-8E57-E63A13106AA2}"/>
              </a:ext>
            </a:extLst>
          </p:cNvPr>
          <p:cNvSpPr>
            <a:spLocks noGrp="1"/>
          </p:cNvSpPr>
          <p:nvPr>
            <p:ph idx="1"/>
          </p:nvPr>
        </p:nvSpPr>
        <p:spPr>
          <a:xfrm>
            <a:off x="2123728" y="1219200"/>
            <a:ext cx="7020272" cy="5638800"/>
          </a:xfrm>
        </p:spPr>
        <p:txBody>
          <a:bodyPr/>
          <a:lstStyle/>
          <a:p>
            <a:pPr marL="0" indent="0">
              <a:buNone/>
            </a:pPr>
            <a:r>
              <a:rPr lang="en-US" dirty="0"/>
              <a:t>“Come, Lord Jesus! Maranatha!”</a:t>
            </a:r>
          </a:p>
          <a:p>
            <a:pPr marL="0" indent="0">
              <a:buNone/>
            </a:pPr>
            <a:r>
              <a:rPr lang="en-US" dirty="0"/>
              <a:t>pray the Spirit and the Bride.</a:t>
            </a:r>
          </a:p>
          <a:p>
            <a:pPr marL="0" indent="0">
              <a:buNone/>
            </a:pPr>
            <a:r>
              <a:rPr lang="en-US" dirty="0"/>
              <a:t>Come upon the clouds of heaven</a:t>
            </a:r>
          </a:p>
          <a:p>
            <a:pPr marL="0" indent="0">
              <a:buNone/>
            </a:pPr>
            <a:r>
              <a:rPr lang="en-US" dirty="0"/>
              <a:t>with your angels at your side.</a:t>
            </a:r>
          </a:p>
          <a:p>
            <a:pPr marL="0" indent="0">
              <a:buNone/>
            </a:pPr>
            <a:r>
              <a:rPr lang="en-US" dirty="0"/>
              <a:t>Maranatha! Come, Lord Jesus!</a:t>
            </a:r>
          </a:p>
          <a:p>
            <a:pPr marL="0" indent="0">
              <a:buNone/>
            </a:pPr>
            <a:r>
              <a:rPr lang="en-US" dirty="0"/>
              <a:t>Evermore with us abide.</a:t>
            </a:r>
          </a:p>
          <a:p>
            <a:pPr marL="0" indent="0">
              <a:buNone/>
            </a:pPr>
            <a:endParaRPr lang="en-CA" dirty="0"/>
          </a:p>
        </p:txBody>
      </p:sp>
    </p:spTree>
    <p:extLst>
      <p:ext uri="{BB962C8B-B14F-4D97-AF65-F5344CB8AC3E}">
        <p14:creationId xmlns:p14="http://schemas.microsoft.com/office/powerpoint/2010/main" val="1328087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loud 23"/>
          <p:cNvSpPr/>
          <p:nvPr/>
        </p:nvSpPr>
        <p:spPr bwMode="auto">
          <a:xfrm>
            <a:off x="7007482" y="2531662"/>
            <a:ext cx="1716792" cy="823203"/>
          </a:xfrm>
          <a:prstGeom prst="cloud">
            <a:avLst/>
          </a:pr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Return</a:t>
            </a:r>
          </a:p>
        </p:txBody>
      </p:sp>
      <p:sp>
        <p:nvSpPr>
          <p:cNvPr id="23" name="Cloud 22"/>
          <p:cNvSpPr/>
          <p:nvPr/>
        </p:nvSpPr>
        <p:spPr bwMode="auto">
          <a:xfrm>
            <a:off x="5104826" y="3427443"/>
            <a:ext cx="1716792" cy="823203"/>
          </a:xfrm>
          <a:prstGeom prst="cloud">
            <a:avLst/>
          </a:pr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Ascension</a:t>
            </a:r>
          </a:p>
        </p:txBody>
      </p:sp>
      <p:sp>
        <p:nvSpPr>
          <p:cNvPr id="18" name="Teardrop 17"/>
          <p:cNvSpPr/>
          <p:nvPr/>
        </p:nvSpPr>
        <p:spPr bwMode="auto">
          <a:xfrm rot="18922927">
            <a:off x="2623435" y="5078962"/>
            <a:ext cx="383934" cy="368997"/>
          </a:xfrm>
          <a:prstGeom prst="teardrop">
            <a:avLst>
              <a:gd name="adj" fmla="val 200000"/>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2" name="Title 1"/>
          <p:cNvSpPr>
            <a:spLocks noGrp="1"/>
          </p:cNvSpPr>
          <p:nvPr>
            <p:ph type="title"/>
          </p:nvPr>
        </p:nvSpPr>
        <p:spPr/>
        <p:txBody>
          <a:bodyPr/>
          <a:lstStyle/>
          <a:p>
            <a:r>
              <a:rPr lang="en-CA" dirty="0"/>
              <a:t>Humiliation - Exaltation</a:t>
            </a:r>
          </a:p>
        </p:txBody>
      </p:sp>
      <p:sp>
        <p:nvSpPr>
          <p:cNvPr id="8" name="Rectangle 7"/>
          <p:cNvSpPr/>
          <p:nvPr/>
        </p:nvSpPr>
        <p:spPr bwMode="auto">
          <a:xfrm>
            <a:off x="2327785" y="4691231"/>
            <a:ext cx="828600" cy="10491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5" name="Sun 4"/>
          <p:cNvSpPr/>
          <p:nvPr/>
        </p:nvSpPr>
        <p:spPr bwMode="auto">
          <a:xfrm>
            <a:off x="0" y="764704"/>
            <a:ext cx="2304256" cy="1944216"/>
          </a:xfrm>
          <a:prstGeom prst="su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Divine </a:t>
            </a:r>
            <a:br>
              <a:rPr kumimoji="0" lang="en-CA" sz="2400" b="0" i="0" u="none" strike="noStrike" cap="none" normalizeH="0" baseline="0" dirty="0">
                <a:ln>
                  <a:noFill/>
                </a:ln>
                <a:solidFill>
                  <a:schemeClr val="bg1"/>
                </a:solidFill>
                <a:effectLst/>
                <a:latin typeface="Times New Roman" pitchFamily="18" charset="0"/>
              </a:rPr>
            </a:br>
            <a:r>
              <a:rPr kumimoji="0" lang="en-CA" sz="2400" b="0" i="0" u="none" strike="noStrike" cap="none" normalizeH="0" baseline="0" dirty="0">
                <a:ln>
                  <a:noFill/>
                </a:ln>
                <a:solidFill>
                  <a:schemeClr val="bg1"/>
                </a:solidFill>
                <a:effectLst/>
                <a:latin typeface="Times New Roman" pitchFamily="18" charset="0"/>
              </a:rPr>
              <a:t>glory</a:t>
            </a:r>
          </a:p>
        </p:txBody>
      </p:sp>
      <p:pic>
        <p:nvPicPr>
          <p:cNvPr id="1026" name="Picture 2" descr="http://www.lessons4sundayschool.com/images/Manger_Clipart.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5164" b="27468"/>
          <a:stretch/>
        </p:blipFill>
        <p:spPr bwMode="auto">
          <a:xfrm>
            <a:off x="611761" y="2825674"/>
            <a:ext cx="1991661" cy="122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547" y="3205058"/>
            <a:ext cx="1584088" cy="461665"/>
          </a:xfrm>
          <a:prstGeom prst="rect">
            <a:avLst/>
          </a:prstGeom>
          <a:noFill/>
        </p:spPr>
        <p:txBody>
          <a:bodyPr wrap="none" rtlCol="0">
            <a:spAutoFit/>
          </a:bodyPr>
          <a:lstStyle/>
          <a:p>
            <a:r>
              <a:rPr lang="en-CA" dirty="0"/>
              <a:t>Incarnation</a:t>
            </a:r>
          </a:p>
        </p:txBody>
      </p:sp>
      <p:cxnSp>
        <p:nvCxnSpPr>
          <p:cNvPr id="10" name="Straight Arrow Connector 9"/>
          <p:cNvCxnSpPr/>
          <p:nvPr/>
        </p:nvCxnSpPr>
        <p:spPr bwMode="auto">
          <a:xfrm>
            <a:off x="2838994" y="1276668"/>
            <a:ext cx="11283" cy="280124"/>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3275856" y="3411744"/>
            <a:ext cx="144016" cy="219988"/>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3833786" y="4172005"/>
            <a:ext cx="234158" cy="193099"/>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4672215" y="4581116"/>
            <a:ext cx="163180" cy="110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5" name="Picture 4" descr="http://www.travelingsalescrews.info/images/cross_white_black.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05794" y="4725144"/>
            <a:ext cx="1494599" cy="21298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4330616" y="5241435"/>
            <a:ext cx="683200" cy="400110"/>
          </a:xfrm>
          <a:prstGeom prst="rect">
            <a:avLst/>
          </a:prstGeom>
          <a:noFill/>
        </p:spPr>
        <p:txBody>
          <a:bodyPr wrap="none" rtlCol="0">
            <a:spAutoFit/>
          </a:bodyPr>
          <a:lstStyle/>
          <a:p>
            <a:r>
              <a:rPr lang="en-CA" sz="2000" dirty="0"/>
              <a:t>Died</a:t>
            </a:r>
            <a:endParaRPr lang="en-CA" dirty="0"/>
          </a:p>
        </p:txBody>
      </p:sp>
      <p:sp>
        <p:nvSpPr>
          <p:cNvPr id="20" name="TextBox 19"/>
          <p:cNvSpPr txBox="1"/>
          <p:nvPr/>
        </p:nvSpPr>
        <p:spPr>
          <a:xfrm>
            <a:off x="5736522" y="5741677"/>
            <a:ext cx="1755610" cy="461665"/>
          </a:xfrm>
          <a:prstGeom prst="rect">
            <a:avLst/>
          </a:prstGeom>
          <a:noFill/>
        </p:spPr>
        <p:txBody>
          <a:bodyPr wrap="none" rtlCol="0">
            <a:spAutoFit/>
          </a:bodyPr>
          <a:lstStyle/>
          <a:p>
            <a:r>
              <a:rPr lang="en-CA" dirty="0">
                <a:solidFill>
                  <a:schemeClr val="tx1"/>
                </a:solidFill>
              </a:rPr>
              <a:t>Resurrection</a:t>
            </a:r>
          </a:p>
        </p:txBody>
      </p:sp>
      <p:sp>
        <p:nvSpPr>
          <p:cNvPr id="3" name="Cloud 2"/>
          <p:cNvSpPr/>
          <p:nvPr/>
        </p:nvSpPr>
        <p:spPr bwMode="auto">
          <a:xfrm>
            <a:off x="864297" y="4725144"/>
            <a:ext cx="2411559" cy="1015259"/>
          </a:xfrm>
          <a:prstGeom prst="cloud">
            <a:avLst/>
          </a:prstGeom>
          <a:solidFill>
            <a:schemeClr val="tx1">
              <a:lumMod val="50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Times New Roman" pitchFamily="18" charset="0"/>
              </a:rPr>
              <a:t>Suffering</a:t>
            </a:r>
          </a:p>
        </p:txBody>
      </p:sp>
      <p:pic>
        <p:nvPicPr>
          <p:cNvPr id="4" name="Picture 2" descr="http://cdn.freeclipartnow.com/d/24269-1/tomb-empty.jpg">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46539" y="4592136"/>
            <a:ext cx="1845593" cy="1149541"/>
          </a:xfrm>
          <a:prstGeom prst="rect">
            <a:avLst/>
          </a:prstGeom>
          <a:noFill/>
          <a:extLst>
            <a:ext uri="{909E8E84-426E-40DD-AFC4-6F175D3DCCD1}">
              <a14:hiddenFill xmlns:a14="http://schemas.microsoft.com/office/drawing/2010/main">
                <a:solidFill>
                  <a:srgbClr val="FFFFFF"/>
                </a:solidFill>
              </a14:hiddenFill>
            </a:ext>
          </a:extLst>
        </p:spPr>
      </p:pic>
      <p:sp>
        <p:nvSpPr>
          <p:cNvPr id="26" name="Rounded Rectangle 25"/>
          <p:cNvSpPr/>
          <p:nvPr/>
        </p:nvSpPr>
        <p:spPr bwMode="auto">
          <a:xfrm>
            <a:off x="6983817" y="2466583"/>
            <a:ext cx="1902656" cy="95336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9" name="Rounded Rectangle 8"/>
          <p:cNvSpPr/>
          <p:nvPr/>
        </p:nvSpPr>
        <p:spPr bwMode="auto">
          <a:xfrm>
            <a:off x="5011894" y="3354865"/>
            <a:ext cx="1902656" cy="953360"/>
          </a:xfrm>
          <a:prstGeom prst="round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40" name="Straight Arrow Connector 39"/>
          <p:cNvCxnSpPr/>
          <p:nvPr/>
        </p:nvCxnSpPr>
        <p:spPr bwMode="auto">
          <a:xfrm flipV="1">
            <a:off x="6084168" y="3521738"/>
            <a:ext cx="81590" cy="133965"/>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V="1">
            <a:off x="6444208" y="2716608"/>
            <a:ext cx="40795" cy="133966"/>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rc 6"/>
          <p:cNvSpPr/>
          <p:nvPr/>
        </p:nvSpPr>
        <p:spPr bwMode="auto">
          <a:xfrm>
            <a:off x="2843808" y="-1971600"/>
            <a:ext cx="3819994" cy="6547672"/>
          </a:xfrm>
          <a:prstGeom prst="arc">
            <a:avLst>
              <a:gd name="adj1" fmla="val 90447"/>
              <a:gd name="adj2" fmla="val 10922176"/>
            </a:avLst>
          </a:prstGeom>
          <a:noFill/>
          <a:ln w="57150" cap="flat" cmpd="sng" algn="ctr">
            <a:solidFill>
              <a:srgbClr val="00FF00"/>
            </a:solidFill>
            <a:prstDash val="solid"/>
            <a:round/>
            <a:headEnd type="arrow"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36" name="Straight Arrow Connector 35"/>
          <p:cNvCxnSpPr/>
          <p:nvPr/>
        </p:nvCxnSpPr>
        <p:spPr bwMode="auto">
          <a:xfrm flipV="1">
            <a:off x="5514765" y="4172005"/>
            <a:ext cx="163180" cy="1362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Sun 26">
            <a:extLst>
              <a:ext uri="{FF2B5EF4-FFF2-40B4-BE49-F238E27FC236}">
                <a16:creationId xmlns:a16="http://schemas.microsoft.com/office/drawing/2014/main" id="{95BE7BFE-5C0C-425A-AD1E-D4E2DC44AAA4}"/>
              </a:ext>
            </a:extLst>
          </p:cNvPr>
          <p:cNvSpPr/>
          <p:nvPr/>
        </p:nvSpPr>
        <p:spPr bwMode="auto">
          <a:xfrm>
            <a:off x="6801773" y="842748"/>
            <a:ext cx="2304256" cy="1944216"/>
          </a:xfrm>
          <a:prstGeom prst="su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bg1"/>
                </a:solidFill>
                <a:effectLst/>
                <a:latin typeface="Times New Roman" pitchFamily="18" charset="0"/>
              </a:rPr>
              <a:t>Divine </a:t>
            </a:r>
          </a:p>
          <a:p>
            <a:pPr marL="0" marR="0" indent="0" algn="ctr" defTabSz="914400" rtl="0" eaLnBrk="0" fontAlgn="base" latinLnBrk="0" hangingPunct="0">
              <a:lnSpc>
                <a:spcPct val="100000"/>
              </a:lnSpc>
              <a:spcBef>
                <a:spcPct val="0"/>
              </a:spcBef>
              <a:spcAft>
                <a:spcPct val="0"/>
              </a:spcAft>
              <a:buClrTx/>
              <a:buSzTx/>
              <a:buFontTx/>
              <a:buNone/>
              <a:tabLst/>
            </a:pPr>
            <a:r>
              <a:rPr kumimoji="0" lang="en-CA" sz="1800" b="0" i="0" u="none" strike="noStrike" cap="none" normalizeH="0" baseline="0" dirty="0">
                <a:ln>
                  <a:noFill/>
                </a:ln>
                <a:solidFill>
                  <a:schemeClr val="bg1"/>
                </a:solidFill>
                <a:effectLst/>
                <a:latin typeface="Times New Roman" pitchFamily="18" charset="0"/>
              </a:rPr>
              <a:t>&amp; Human</a:t>
            </a:r>
            <a:br>
              <a:rPr kumimoji="0" lang="en-CA" sz="1800" b="0" i="0" u="none" strike="noStrike" cap="none" normalizeH="0" baseline="0" dirty="0">
                <a:ln>
                  <a:noFill/>
                </a:ln>
                <a:solidFill>
                  <a:schemeClr val="bg1"/>
                </a:solidFill>
                <a:effectLst/>
                <a:latin typeface="Times New Roman" pitchFamily="18" charset="0"/>
              </a:rPr>
            </a:br>
            <a:r>
              <a:rPr kumimoji="0" lang="en-CA" sz="1800" b="0" i="0" u="none" strike="noStrike" cap="none" normalizeH="0" baseline="0" dirty="0">
                <a:ln>
                  <a:noFill/>
                </a:ln>
                <a:solidFill>
                  <a:schemeClr val="bg1"/>
                </a:solidFill>
                <a:effectLst/>
                <a:latin typeface="Times New Roman" pitchFamily="18" charset="0"/>
              </a:rPr>
              <a:t>glory</a:t>
            </a:r>
          </a:p>
        </p:txBody>
      </p:sp>
    </p:spTree>
    <p:custDataLst>
      <p:tags r:id="rId1"/>
    </p:custDataLst>
    <p:extLst>
      <p:ext uri="{BB962C8B-B14F-4D97-AF65-F5344CB8AC3E}">
        <p14:creationId xmlns:p14="http://schemas.microsoft.com/office/powerpoint/2010/main" val="209984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1000"/>
                                        <p:tgtEl>
                                          <p:spTgt spid="102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750"/>
                                        <p:tgtEl>
                                          <p:spTgt spid="3"/>
                                        </p:tgtEl>
                                      </p:cBhvr>
                                    </p:animEffect>
                                  </p:childTnLst>
                                </p:cTn>
                              </p:par>
                            </p:childTnLst>
                          </p:cTn>
                        </p:par>
                        <p:par>
                          <p:cTn id="20" fill="hold">
                            <p:stCondLst>
                              <p:cond delay="750"/>
                            </p:stCondLst>
                            <p:childTnLst>
                              <p:par>
                                <p:cTn id="21" presetID="1" presetClass="exit"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par>
                          <p:cTn id="23" fill="hold">
                            <p:stCondLst>
                              <p:cond delay="750"/>
                            </p:stCondLst>
                            <p:childTnLst>
                              <p:par>
                                <p:cTn id="24" presetID="2" presetClass="exit" presetSubtype="4" repeatCount="indefinite" fill="hold" grpId="0" nodeType="afterEffect">
                                  <p:stCondLst>
                                    <p:cond delay="0"/>
                                  </p:stCondLst>
                                  <p:childTnLst>
                                    <p:anim calcmode="lin" valueType="num">
                                      <p:cBhvr additive="base">
                                        <p:cTn id="25" dur="2500"/>
                                        <p:tgtEl>
                                          <p:spTgt spid="18"/>
                                        </p:tgtEl>
                                        <p:attrNameLst>
                                          <p:attrName>ppt_x</p:attrName>
                                        </p:attrNameLst>
                                      </p:cBhvr>
                                      <p:tavLst>
                                        <p:tav tm="0">
                                          <p:val>
                                            <p:strVal val="ppt_x"/>
                                          </p:val>
                                        </p:tav>
                                        <p:tav tm="100000">
                                          <p:val>
                                            <p:strVal val="ppt_x"/>
                                          </p:val>
                                        </p:tav>
                                      </p:tavLst>
                                    </p:anim>
                                    <p:anim calcmode="lin" valueType="num">
                                      <p:cBhvr additive="base">
                                        <p:cTn id="26" dur="2500"/>
                                        <p:tgtEl>
                                          <p:spTgt spid="18"/>
                                        </p:tgtEl>
                                        <p:attrNameLst>
                                          <p:attrName>ppt_y</p:attrName>
                                        </p:attrNameLst>
                                      </p:cBhvr>
                                      <p:tavLst>
                                        <p:tav tm="0">
                                          <p:val>
                                            <p:strVal val="ppt_y"/>
                                          </p:val>
                                        </p:tav>
                                        <p:tav tm="100000">
                                          <p:val>
                                            <p:strVal val="1+ppt_h/2"/>
                                          </p:val>
                                        </p:tav>
                                      </p:tavLst>
                                    </p:anim>
                                    <p:set>
                                      <p:cBhvr>
                                        <p:cTn id="27" dur="1" fill="hold">
                                          <p:stCondLst>
                                            <p:cond delay="2499"/>
                                          </p:stCondLst>
                                        </p:cTn>
                                        <p:tgtEl>
                                          <p:spTgt spid="1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down)">
                                      <p:cBhvr>
                                        <p:cTn id="37" dur="750"/>
                                        <p:tgtEl>
                                          <p:spTgt spid="4"/>
                                        </p:tgtEl>
                                      </p:cBhvr>
                                    </p:animEffect>
                                  </p:childTnLst>
                                </p:cTn>
                              </p:par>
                              <p:par>
                                <p:cTn id="38" presetID="1" presetClass="entr" presetSubtype="0"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0" nodeType="click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par>
                          <p:cTn id="44" fill="hold">
                            <p:stCondLst>
                              <p:cond delay="0"/>
                            </p:stCondLst>
                            <p:childTnLst>
                              <p:par>
                                <p:cTn id="45" presetID="47" presetClass="exit" presetSubtype="0" repeatCount="indefinite" fill="hold" grpId="0" nodeType="afterEffect">
                                  <p:stCondLst>
                                    <p:cond delay="0"/>
                                  </p:stCondLst>
                                  <p:childTnLst>
                                    <p:animEffect transition="out" filter="fade">
                                      <p:cBhvr>
                                        <p:cTn id="46" dur="2000"/>
                                        <p:tgtEl>
                                          <p:spTgt spid="23"/>
                                        </p:tgtEl>
                                      </p:cBhvr>
                                    </p:animEffect>
                                    <p:anim calcmode="lin" valueType="num">
                                      <p:cBhvr>
                                        <p:cTn id="47" dur="2000"/>
                                        <p:tgtEl>
                                          <p:spTgt spid="23"/>
                                        </p:tgtEl>
                                        <p:attrNameLst>
                                          <p:attrName>ppt_x</p:attrName>
                                        </p:attrNameLst>
                                      </p:cBhvr>
                                      <p:tavLst>
                                        <p:tav tm="0">
                                          <p:val>
                                            <p:strVal val="ppt_x"/>
                                          </p:val>
                                        </p:tav>
                                        <p:tav tm="100000">
                                          <p:val>
                                            <p:strVal val="ppt_x"/>
                                          </p:val>
                                        </p:tav>
                                      </p:tavLst>
                                    </p:anim>
                                    <p:anim calcmode="lin" valueType="num">
                                      <p:cBhvr>
                                        <p:cTn id="48" dur="2000"/>
                                        <p:tgtEl>
                                          <p:spTgt spid="23"/>
                                        </p:tgtEl>
                                        <p:attrNameLst>
                                          <p:attrName>ppt_y</p:attrName>
                                        </p:attrNameLst>
                                      </p:cBhvr>
                                      <p:tavLst>
                                        <p:tav tm="0">
                                          <p:val>
                                            <p:strVal val="ppt_y"/>
                                          </p:val>
                                        </p:tav>
                                        <p:tav tm="100000">
                                          <p:val>
                                            <p:strVal val="ppt_y-.1"/>
                                          </p:val>
                                        </p:tav>
                                      </p:tavLst>
                                    </p:anim>
                                    <p:set>
                                      <p:cBhvr>
                                        <p:cTn id="49" dur="1" fill="hold">
                                          <p:stCondLst>
                                            <p:cond delay="1999"/>
                                          </p:stCondLst>
                                        </p:cTn>
                                        <p:tgtEl>
                                          <p:spTgt spid="2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7" presetClass="entr" presetSubtype="0" repeatCount="indefinite"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2000"/>
                                        <p:tgtEl>
                                          <p:spTgt spid="24"/>
                                        </p:tgtEl>
                                      </p:cBhvr>
                                    </p:animEffect>
                                    <p:anim calcmode="lin" valueType="num">
                                      <p:cBhvr>
                                        <p:cTn id="55" dur="2000" fill="hold"/>
                                        <p:tgtEl>
                                          <p:spTgt spid="24"/>
                                        </p:tgtEl>
                                        <p:attrNameLst>
                                          <p:attrName>ppt_x</p:attrName>
                                        </p:attrNameLst>
                                      </p:cBhvr>
                                      <p:tavLst>
                                        <p:tav tm="0">
                                          <p:val>
                                            <p:strVal val="#ppt_x"/>
                                          </p:val>
                                        </p:tav>
                                        <p:tav tm="100000">
                                          <p:val>
                                            <p:strVal val="#ppt_x"/>
                                          </p:val>
                                        </p:tav>
                                      </p:tavLst>
                                    </p:anim>
                                    <p:anim calcmode="lin" valueType="num">
                                      <p:cBhvr>
                                        <p:cTn id="56" dur="2000" fill="hold"/>
                                        <p:tgtEl>
                                          <p:spTgt spid="24"/>
                                        </p:tgtEl>
                                        <p:attrNameLst>
                                          <p:attrName>ppt_y</p:attrName>
                                        </p:attrNameLst>
                                      </p:cBhvr>
                                      <p:tavLst>
                                        <p:tav tm="0">
                                          <p:val>
                                            <p:strVal val="#ppt_y-.1"/>
                                          </p:val>
                                        </p:tav>
                                        <p:tav tm="100000">
                                          <p:val>
                                            <p:strVal val="#ppt_y"/>
                                          </p:val>
                                        </p:tav>
                                      </p:tavLst>
                                    </p:anim>
                                  </p:childTnLst>
                                </p:cTn>
                              </p:par>
                              <p:par>
                                <p:cTn id="57" presetID="1" presetClass="exit"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wipe(up)">
                                      <p:cBhvr>
                                        <p:cTn id="63"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18" grpId="0" animBg="1"/>
      <p:bldP spid="8" grpId="0" animBg="1"/>
      <p:bldP spid="5" grpId="0" animBg="1"/>
      <p:bldP spid="6" grpId="0"/>
      <p:bldP spid="20" grpId="0"/>
      <p:bldP spid="3" grpId="0" animBg="1"/>
      <p:bldP spid="26" grpId="0" animBg="1"/>
      <p:bldP spid="9" grpId="0" animBg="1"/>
      <p:bldP spid="2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ussia-Ukraine war: What happened today (March 7) : NPR">
            <a:extLst>
              <a:ext uri="{FF2B5EF4-FFF2-40B4-BE49-F238E27FC236}">
                <a16:creationId xmlns:a16="http://schemas.microsoft.com/office/drawing/2014/main" id="{7FB227E5-2399-49AE-9E24-D32EEC351DA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30063" y="1692915"/>
            <a:ext cx="2589924" cy="17257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176" y="9176"/>
            <a:ext cx="9144000" cy="1143000"/>
          </a:xfrm>
        </p:spPr>
        <p:txBody>
          <a:bodyPr/>
          <a:lstStyle/>
          <a:p>
            <a:r>
              <a:rPr lang="en-CA" dirty="0"/>
              <a:t>Coming?</a:t>
            </a:r>
          </a:p>
        </p:txBody>
      </p:sp>
      <p:sp>
        <p:nvSpPr>
          <p:cNvPr id="18" name="Content Placeholder 2"/>
          <p:cNvSpPr>
            <a:spLocks noGrp="1"/>
          </p:cNvSpPr>
          <p:nvPr>
            <p:ph idx="1"/>
          </p:nvPr>
        </p:nvSpPr>
        <p:spPr>
          <a:xfrm>
            <a:off x="1136" y="1196752"/>
            <a:ext cx="9144000" cy="481608"/>
          </a:xfrm>
        </p:spPr>
        <p:txBody>
          <a:bodyPr/>
          <a:lstStyle/>
          <a:p>
            <a:pPr marL="0" indent="0" algn="ctr">
              <a:buNone/>
            </a:pPr>
            <a:r>
              <a:rPr lang="en-CA" dirty="0"/>
              <a:t>Would you like the Lord Jesus to come back soon?</a:t>
            </a:r>
          </a:p>
        </p:txBody>
      </p:sp>
      <p:pic>
        <p:nvPicPr>
          <p:cNvPr id="23" name="Picture 2">
            <a:extLst>
              <a:ext uri="{FF2B5EF4-FFF2-40B4-BE49-F238E27FC236}">
                <a16:creationId xmlns:a16="http://schemas.microsoft.com/office/drawing/2014/main" id="{38AABDD2-FF7E-4D6B-8B3A-C4EF52A6A5CC}"/>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8528" t="24903" r="37328" b="5201"/>
          <a:stretch/>
        </p:blipFill>
        <p:spPr bwMode="auto">
          <a:xfrm>
            <a:off x="2715281" y="3920497"/>
            <a:ext cx="1752660" cy="2854130"/>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0">
            <a:extLst>
              <a:ext uri="{FF2B5EF4-FFF2-40B4-BE49-F238E27FC236}">
                <a16:creationId xmlns:a16="http://schemas.microsoft.com/office/drawing/2014/main" id="{5BAA7D3F-6374-4311-8B7F-C481470D21F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563" y="1692916"/>
            <a:ext cx="2417105" cy="183162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12">
            <a:extLst>
              <a:ext uri="{FF2B5EF4-FFF2-40B4-BE49-F238E27FC236}">
                <a16:creationId xmlns:a16="http://schemas.microsoft.com/office/drawing/2014/main" id="{D33E5300-6015-4E2E-BE5A-97AF49ACFE2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4723" y="5224912"/>
            <a:ext cx="2446780" cy="1521363"/>
          </a:xfrm>
          <a:prstGeom prst="rect">
            <a:avLst/>
          </a:prstGeom>
          <a:noFill/>
          <a:extLst>
            <a:ext uri="{909E8E84-426E-40DD-AFC4-6F175D3DCCD1}">
              <a14:hiddenFill xmlns:a14="http://schemas.microsoft.com/office/drawing/2010/main">
                <a:solidFill>
                  <a:srgbClr val="FFFFFF"/>
                </a:solidFill>
              </a14:hiddenFill>
            </a:ext>
          </a:extLst>
        </p:spPr>
      </p:pic>
      <p:pic>
        <p:nvPicPr>
          <p:cNvPr id="26" name="Picture 16">
            <a:extLst>
              <a:ext uri="{FF2B5EF4-FFF2-40B4-BE49-F238E27FC236}">
                <a16:creationId xmlns:a16="http://schemas.microsoft.com/office/drawing/2014/main" id="{29B6B97B-8875-4ED3-90F7-3AC5B13F3176}"/>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b="9991"/>
          <a:stretch/>
        </p:blipFill>
        <p:spPr bwMode="auto">
          <a:xfrm>
            <a:off x="314723" y="3478758"/>
            <a:ext cx="2502786" cy="1719966"/>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4">
            <a:extLst>
              <a:ext uri="{FF2B5EF4-FFF2-40B4-BE49-F238E27FC236}">
                <a16:creationId xmlns:a16="http://schemas.microsoft.com/office/drawing/2014/main" id="{B7525898-0DBB-4DCF-819C-DE8C5DBA9565}"/>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4668" y="1692916"/>
            <a:ext cx="3659820" cy="223537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2">
            <a:extLst>
              <a:ext uri="{FF2B5EF4-FFF2-40B4-BE49-F238E27FC236}">
                <a16:creationId xmlns:a16="http://schemas.microsoft.com/office/drawing/2014/main" id="{31B1981B-99D5-4E0A-BA0A-7712ADBA7E0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505996" y="5161196"/>
            <a:ext cx="2438577" cy="1585079"/>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14">
            <a:extLst>
              <a:ext uri="{FF2B5EF4-FFF2-40B4-BE49-F238E27FC236}">
                <a16:creationId xmlns:a16="http://schemas.microsoft.com/office/drawing/2014/main" id="{D306EB27-8849-4B83-BF7B-61647B42C9F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58054" y="3888810"/>
            <a:ext cx="2038222" cy="2894993"/>
          </a:xfrm>
          <a:prstGeom prst="rect">
            <a:avLst/>
          </a:prstGeom>
          <a:noFill/>
          <a:extLst>
            <a:ext uri="{909E8E84-426E-40DD-AFC4-6F175D3DCCD1}">
              <a14:hiddenFill xmlns:a14="http://schemas.microsoft.com/office/drawing/2010/main">
                <a:solidFill>
                  <a:srgbClr val="FFFFFF"/>
                </a:solidFill>
              </a14:hiddenFill>
            </a:ext>
          </a:extLst>
        </p:spPr>
      </p:pic>
      <p:pic>
        <p:nvPicPr>
          <p:cNvPr id="31" name="Picture 2">
            <a:extLst>
              <a:ext uri="{FF2B5EF4-FFF2-40B4-BE49-F238E27FC236}">
                <a16:creationId xmlns:a16="http://schemas.microsoft.com/office/drawing/2014/main" id="{D422AEA8-4234-43BA-90FC-06020F7E24D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44208" y="3429000"/>
            <a:ext cx="2475779" cy="1769724"/>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31" descr="A picture containing indoor, table, looking, sitting&#10;&#10;Description automatically generated">
            <a:extLst>
              <a:ext uri="{FF2B5EF4-FFF2-40B4-BE49-F238E27FC236}">
                <a16:creationId xmlns:a16="http://schemas.microsoft.com/office/drawing/2014/main" id="{C09935CC-CC30-4C54-9C4B-B6641885473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0" y="9176"/>
            <a:ext cx="1008112" cy="1008112"/>
          </a:xfrm>
          <a:prstGeom prst="rect">
            <a:avLst/>
          </a:prstGeom>
        </p:spPr>
      </p:pic>
      <p:pic>
        <p:nvPicPr>
          <p:cNvPr id="33" name="Picture 32" descr="A picture containing indoor, table, looking, sitting&#10;&#10;Description automatically generated">
            <a:extLst>
              <a:ext uri="{FF2B5EF4-FFF2-40B4-BE49-F238E27FC236}">
                <a16:creationId xmlns:a16="http://schemas.microsoft.com/office/drawing/2014/main" id="{C64A15E3-DF6D-46A0-99F5-1525319F5BB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flipH="1">
            <a:off x="8118712" y="0"/>
            <a:ext cx="1008112" cy="1008112"/>
          </a:xfrm>
          <a:prstGeom prst="rect">
            <a:avLst/>
          </a:prstGeom>
        </p:spPr>
      </p:pic>
    </p:spTree>
    <p:custDataLst>
      <p:tags r:id="rId1"/>
    </p:custDataLst>
    <p:extLst>
      <p:ext uri="{BB962C8B-B14F-4D97-AF65-F5344CB8AC3E}">
        <p14:creationId xmlns:p14="http://schemas.microsoft.com/office/powerpoint/2010/main" val="225406747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500"/>
                                        <p:tgtEl>
                                          <p:spTgt spid="24"/>
                                        </p:tgtEl>
                                      </p:cBhvr>
                                    </p:animEffect>
                                  </p:childTnLst>
                                </p:cTn>
                              </p:par>
                            </p:childTnLst>
                          </p:cTn>
                        </p:par>
                        <p:par>
                          <p:cTn id="8" fill="hold">
                            <p:stCondLst>
                              <p:cond delay="1500"/>
                            </p:stCondLst>
                            <p:childTnLst>
                              <p:par>
                                <p:cTn id="9" presetID="10" presetClass="entr" presetSubtype="0" fill="hold" nodeType="afterEffect">
                                  <p:stCondLst>
                                    <p:cond delay="25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500"/>
                                        <p:tgtEl>
                                          <p:spTgt spid="25"/>
                                        </p:tgtEl>
                                      </p:cBhvr>
                                    </p:animEffect>
                                  </p:childTnLst>
                                </p:cTn>
                              </p:par>
                            </p:childTnLst>
                          </p:cTn>
                        </p:par>
                        <p:par>
                          <p:cTn id="12" fill="hold">
                            <p:stCondLst>
                              <p:cond delay="3250"/>
                            </p:stCondLst>
                            <p:childTnLst>
                              <p:par>
                                <p:cTn id="13" presetID="10" presetClass="entr" presetSubtype="0" fill="hold" nodeType="afterEffect">
                                  <p:stCondLst>
                                    <p:cond delay="250"/>
                                  </p:stCondLst>
                                  <p:childTnLst>
                                    <p:set>
                                      <p:cBhvr>
                                        <p:cTn id="14" dur="1" fill="hold">
                                          <p:stCondLst>
                                            <p:cond delay="0"/>
                                          </p:stCondLst>
                                        </p:cTn>
                                        <p:tgtEl>
                                          <p:spTgt spid="29"/>
                                        </p:tgtEl>
                                        <p:attrNameLst>
                                          <p:attrName>style.visibility</p:attrName>
                                        </p:attrNameLst>
                                      </p:cBhvr>
                                      <p:to>
                                        <p:strVal val="visible"/>
                                      </p:to>
                                    </p:set>
                                    <p:animEffect transition="in" filter="fade">
                                      <p:cBhvr>
                                        <p:cTn id="15" dur="1500"/>
                                        <p:tgtEl>
                                          <p:spTgt spid="29"/>
                                        </p:tgtEl>
                                      </p:cBhvr>
                                    </p:animEffect>
                                  </p:childTnLst>
                                </p:cTn>
                              </p:par>
                            </p:childTnLst>
                          </p:cTn>
                        </p:par>
                        <p:par>
                          <p:cTn id="16" fill="hold">
                            <p:stCondLst>
                              <p:cond delay="5000"/>
                            </p:stCondLst>
                            <p:childTnLst>
                              <p:par>
                                <p:cTn id="17" presetID="10"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1500"/>
                                        <p:tgtEl>
                                          <p:spTgt spid="31"/>
                                        </p:tgtEl>
                                      </p:cBhvr>
                                    </p:animEffect>
                                  </p:childTnLst>
                                </p:cTn>
                              </p:par>
                            </p:childTnLst>
                          </p:cTn>
                        </p:par>
                        <p:par>
                          <p:cTn id="20" fill="hold">
                            <p:stCondLst>
                              <p:cond delay="6500"/>
                            </p:stCondLst>
                            <p:childTnLst>
                              <p:par>
                                <p:cTn id="21" presetID="10" presetClass="entr" presetSubtype="0" fill="hold" nodeType="afterEffect">
                                  <p:stCondLst>
                                    <p:cond delay="250"/>
                                  </p:stCondLst>
                                  <p:childTnLst>
                                    <p:set>
                                      <p:cBhvr>
                                        <p:cTn id="22" dur="1" fill="hold">
                                          <p:stCondLst>
                                            <p:cond delay="0"/>
                                          </p:stCondLst>
                                        </p:cTn>
                                        <p:tgtEl>
                                          <p:spTgt spid="26"/>
                                        </p:tgtEl>
                                        <p:attrNameLst>
                                          <p:attrName>style.visibility</p:attrName>
                                        </p:attrNameLst>
                                      </p:cBhvr>
                                      <p:to>
                                        <p:strVal val="visible"/>
                                      </p:to>
                                    </p:set>
                                    <p:animEffect transition="in" filter="fade">
                                      <p:cBhvr>
                                        <p:cTn id="23" dur="1500"/>
                                        <p:tgtEl>
                                          <p:spTgt spid="26"/>
                                        </p:tgtEl>
                                      </p:cBhvr>
                                    </p:animEffect>
                                  </p:childTnLst>
                                </p:cTn>
                              </p:par>
                            </p:childTnLst>
                          </p:cTn>
                        </p:par>
                        <p:par>
                          <p:cTn id="24" fill="hold">
                            <p:stCondLst>
                              <p:cond delay="8250"/>
                            </p:stCondLst>
                            <p:childTnLst>
                              <p:par>
                                <p:cTn id="25" presetID="10" presetClass="entr" presetSubtype="0" fill="hold" nodeType="afterEffect">
                                  <p:stCondLst>
                                    <p:cond delay="25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1500"/>
                                        <p:tgtEl>
                                          <p:spTgt spid="28"/>
                                        </p:tgtEl>
                                      </p:cBhvr>
                                    </p:animEffect>
                                  </p:childTnLst>
                                </p:cTn>
                              </p:par>
                            </p:childTnLst>
                          </p:cTn>
                        </p:par>
                        <p:par>
                          <p:cTn id="28" fill="hold">
                            <p:stCondLst>
                              <p:cond delay="10000"/>
                            </p:stCondLst>
                            <p:childTnLst>
                              <p:par>
                                <p:cTn id="29" presetID="10" presetClass="entr" presetSubtype="0" fill="hold" nodeType="afterEffect">
                                  <p:stCondLst>
                                    <p:cond delay="250"/>
                                  </p:stCondLst>
                                  <p:childTnLst>
                                    <p:set>
                                      <p:cBhvr>
                                        <p:cTn id="30" dur="1" fill="hold">
                                          <p:stCondLst>
                                            <p:cond delay="0"/>
                                          </p:stCondLst>
                                        </p:cTn>
                                        <p:tgtEl>
                                          <p:spTgt spid="30"/>
                                        </p:tgtEl>
                                        <p:attrNameLst>
                                          <p:attrName>style.visibility</p:attrName>
                                        </p:attrNameLst>
                                      </p:cBhvr>
                                      <p:to>
                                        <p:strVal val="visible"/>
                                      </p:to>
                                    </p:set>
                                    <p:animEffect transition="in" filter="fade">
                                      <p:cBhvr>
                                        <p:cTn id="31" dur="1500"/>
                                        <p:tgtEl>
                                          <p:spTgt spid="30"/>
                                        </p:tgtEl>
                                      </p:cBhvr>
                                    </p:animEffect>
                                  </p:childTnLst>
                                </p:cTn>
                              </p:par>
                            </p:childTnLst>
                          </p:cTn>
                        </p:par>
                        <p:par>
                          <p:cTn id="32" fill="hold">
                            <p:stCondLst>
                              <p:cond delay="11750"/>
                            </p:stCondLst>
                            <p:childTnLst>
                              <p:par>
                                <p:cTn id="33" presetID="1" presetClass="entr" presetSubtype="0" fill="hold" nodeType="afterEffect">
                                  <p:stCondLst>
                                    <p:cond delay="0"/>
                                  </p:stCondLst>
                                  <p:childTnLst>
                                    <p:set>
                                      <p:cBhvr>
                                        <p:cTn id="34" dur="1" fill="hold">
                                          <p:stCondLst>
                                            <p:cond delay="1499"/>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r>
              <a:rPr lang="en-GB" dirty="0"/>
              <a:t>Bible Study: Matthew 25:31-46</a:t>
            </a:r>
          </a:p>
        </p:txBody>
      </p:sp>
      <p:pic>
        <p:nvPicPr>
          <p:cNvPr id="10243"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www.dkimages.com/discover/previews/760/3979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7704" y="1484784"/>
            <a:ext cx="5248505" cy="490272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Matthew 25:31-46</a:t>
            </a:r>
          </a:p>
        </p:txBody>
      </p:sp>
      <p:sp>
        <p:nvSpPr>
          <p:cNvPr id="1203204" name="Rectangle 4"/>
          <p:cNvSpPr>
            <a:spLocks noGrp="1" noChangeArrowheads="1"/>
          </p:cNvSpPr>
          <p:nvPr>
            <p:ph idx="1"/>
          </p:nvPr>
        </p:nvSpPr>
        <p:spPr>
          <a:xfrm>
            <a:off x="0" y="1295400"/>
            <a:ext cx="9144000" cy="5562600"/>
          </a:xfrm>
        </p:spPr>
        <p:txBody>
          <a:bodyPr/>
          <a:lstStyle/>
          <a:p>
            <a:pPr marL="0" indent="0">
              <a:buNone/>
            </a:pPr>
            <a:r>
              <a:rPr lang="en-US" dirty="0"/>
              <a:t>1. “glory / glorious throne” and “Before Him all the nations will be gathered”</a:t>
            </a:r>
          </a:p>
          <a:p>
            <a:pPr marL="0" indent="0">
              <a:buNone/>
            </a:pPr>
            <a:r>
              <a:rPr lang="en-US" dirty="0"/>
              <a:t>2. Believers</a:t>
            </a:r>
          </a:p>
          <a:p>
            <a:pPr marL="0" indent="0">
              <a:buNone/>
            </a:pPr>
            <a:r>
              <a:rPr lang="en-US" dirty="0"/>
              <a:t>3. Unbelievers</a:t>
            </a:r>
          </a:p>
          <a:p>
            <a:pPr marL="0" indent="0">
              <a:buNone/>
            </a:pPr>
            <a:r>
              <a:rPr lang="en-US" dirty="0"/>
              <a:t>4. Sheep tend to be docile creatures that are obedient; goats tend to be head-</a:t>
            </a:r>
            <a:br>
              <a:rPr lang="en-US" dirty="0"/>
            </a:br>
            <a:r>
              <a:rPr lang="en-US" dirty="0"/>
              <a:t>strong creatures that do their</a:t>
            </a:r>
            <a:br>
              <a:rPr lang="en-US" dirty="0"/>
            </a:br>
            <a:r>
              <a:rPr lang="en-US" dirty="0"/>
              <a:t>own (usually destructive) thing.</a:t>
            </a:r>
          </a:p>
          <a:p>
            <a:pPr marL="0" indent="0">
              <a:buNone/>
            </a:pPr>
            <a:r>
              <a:rPr lang="en-US" dirty="0"/>
              <a:t>5. The kingdom of God</a:t>
            </a:r>
          </a:p>
          <a:p>
            <a:pPr marL="0" indent="0">
              <a:buNone/>
            </a:pPr>
            <a:r>
              <a:rPr lang="en-US" dirty="0"/>
              <a:t>6. Eternal life in a new creation</a:t>
            </a:r>
          </a:p>
          <a:p>
            <a:pPr marL="0" indent="0">
              <a:buNone/>
            </a:pPr>
            <a:endParaRPr lang="en-US" dirty="0"/>
          </a:p>
        </p:txBody>
      </p:sp>
      <p:pic>
        <p:nvPicPr>
          <p:cNvPr id="10243" name="Picture 3" descr="G:\Backup - juni 2009\Mijn afbeeldingen\Liturgy\Liturgie\bijbellez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http://www.dkimages.com/discover/previews/760/3979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3861048"/>
            <a:ext cx="3128665" cy="2922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9802985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03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03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03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203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2032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20320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Matthew 25:31-46</a:t>
            </a:r>
          </a:p>
        </p:txBody>
      </p:sp>
      <p:sp>
        <p:nvSpPr>
          <p:cNvPr id="1203204" name="Rectangle 4"/>
          <p:cNvSpPr>
            <a:spLocks noGrp="1" noChangeArrowheads="1"/>
          </p:cNvSpPr>
          <p:nvPr>
            <p:ph idx="1"/>
          </p:nvPr>
        </p:nvSpPr>
        <p:spPr>
          <a:xfrm>
            <a:off x="0" y="1295400"/>
            <a:ext cx="9144000" cy="5562600"/>
          </a:xfrm>
        </p:spPr>
        <p:txBody>
          <a:bodyPr/>
          <a:lstStyle/>
          <a:p>
            <a:pPr marL="0" indent="0">
              <a:buNone/>
            </a:pPr>
            <a:r>
              <a:rPr lang="en-US" dirty="0"/>
              <a:t>7. Because they showed their love for Christ by showing love for fellow human beings</a:t>
            </a:r>
          </a:p>
          <a:p>
            <a:pPr marL="0" indent="0">
              <a:buNone/>
            </a:pPr>
            <a:r>
              <a:rPr lang="en-US" dirty="0"/>
              <a:t>8. To hell</a:t>
            </a:r>
          </a:p>
          <a:p>
            <a:pPr marL="0" indent="0">
              <a:buNone/>
            </a:pPr>
            <a:r>
              <a:rPr lang="en-US" dirty="0"/>
              <a:t>9. Because they lived self-</a:t>
            </a:r>
            <a:r>
              <a:rPr lang="en-US" dirty="0" err="1"/>
              <a:t>centred</a:t>
            </a:r>
            <a:r>
              <a:rPr lang="en-US" dirty="0"/>
              <a:t> lives and did not show love for others.</a:t>
            </a:r>
          </a:p>
        </p:txBody>
      </p:sp>
      <p:pic>
        <p:nvPicPr>
          <p:cNvPr id="10243" name="Picture 3" descr="G:\Backup - juni 2009\Mijn afbeeldingen\Liturgy\Liturgie\bijbelleze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http://www.dkimages.com/discover/previews/760/39790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0152" y="3861048"/>
            <a:ext cx="3128665" cy="2922541"/>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3679261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03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03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0320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a:t>
            </a:r>
            <a:r>
              <a:rPr lang="en-CA"/>
              <a:t>basic question</a:t>
            </a:r>
            <a:endParaRPr lang="en-CA" dirty="0"/>
          </a:p>
        </p:txBody>
      </p:sp>
      <p:sp>
        <p:nvSpPr>
          <p:cNvPr id="3" name="Content Placeholder 2"/>
          <p:cNvSpPr>
            <a:spLocks noGrp="1"/>
          </p:cNvSpPr>
          <p:nvPr>
            <p:ph idx="1"/>
          </p:nvPr>
        </p:nvSpPr>
        <p:spPr/>
        <p:txBody>
          <a:bodyPr/>
          <a:lstStyle/>
          <a:p>
            <a:pPr marL="0" indent="0">
              <a:buNone/>
            </a:pPr>
            <a:r>
              <a:rPr lang="en-CA" dirty="0"/>
              <a:t>When Christ </a:t>
            </a:r>
            <a:r>
              <a:rPr lang="en-CA" dirty="0">
                <a:solidFill>
                  <a:srgbClr val="00FF00"/>
                </a:solidFill>
              </a:rPr>
              <a:t>judges us, He will look at how we have interacted with God and with fellow human beings.</a:t>
            </a:r>
          </a:p>
          <a:p>
            <a:pPr marL="0" indent="0">
              <a:buNone/>
            </a:pPr>
            <a:endParaRPr lang="en-CA" dirty="0"/>
          </a:p>
          <a:p>
            <a:pPr marL="0" indent="0">
              <a:buNone/>
            </a:pPr>
            <a:r>
              <a:rPr lang="en-CA" dirty="0"/>
              <a:t>We were made </a:t>
            </a:r>
            <a:r>
              <a:rPr lang="en-CA" dirty="0">
                <a:solidFill>
                  <a:srgbClr val="00FF00"/>
                </a:solidFill>
              </a:rPr>
              <a:t>in God’s image.</a:t>
            </a:r>
          </a:p>
          <a:p>
            <a:pPr marL="0" indent="0">
              <a:buNone/>
            </a:pPr>
            <a:r>
              <a:rPr lang="en-CA" dirty="0"/>
              <a:t>This means, </a:t>
            </a:r>
            <a:r>
              <a:rPr lang="en-CA" dirty="0">
                <a:solidFill>
                  <a:srgbClr val="00FF00"/>
                </a:solidFill>
              </a:rPr>
              <a:t>we are to show love and loyalty.</a:t>
            </a:r>
          </a:p>
          <a:p>
            <a:pPr marL="0" indent="0">
              <a:buNone/>
            </a:pPr>
            <a:endParaRPr lang="en-CA" dirty="0">
              <a:solidFill>
                <a:srgbClr val="00FF00"/>
              </a:solidFill>
            </a:endParaRPr>
          </a:p>
          <a:p>
            <a:pPr marL="0" indent="0">
              <a:buNone/>
            </a:pPr>
            <a:r>
              <a:rPr lang="en-CA" dirty="0"/>
              <a:t>The basic question in our lives is: </a:t>
            </a:r>
            <a:r>
              <a:rPr lang="en-CA" dirty="0">
                <a:solidFill>
                  <a:srgbClr val="00FF00"/>
                </a:solidFill>
              </a:rPr>
              <a:t>do we show love and loyalty to God and to fellow man?</a:t>
            </a:r>
          </a:p>
        </p:txBody>
      </p:sp>
      <p:sp>
        <p:nvSpPr>
          <p:cNvPr id="4" name="Text Box 5"/>
          <p:cNvSpPr txBox="1">
            <a:spLocks noChangeArrowheads="1"/>
          </p:cNvSpPr>
          <p:nvPr/>
        </p:nvSpPr>
        <p:spPr bwMode="auto">
          <a:xfrm>
            <a:off x="7687394" y="-1"/>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custDataLst>
      <p:tags r:id="rId1"/>
    </p:custDataLst>
    <p:extLst>
      <p:ext uri="{BB962C8B-B14F-4D97-AF65-F5344CB8AC3E}">
        <p14:creationId xmlns:p14="http://schemas.microsoft.com/office/powerpoint/2010/main" val="2533186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Being sure</a:t>
            </a:r>
          </a:p>
        </p:txBody>
      </p:sp>
      <p:sp>
        <p:nvSpPr>
          <p:cNvPr id="3" name="Content Placeholder 2"/>
          <p:cNvSpPr>
            <a:spLocks noGrp="1"/>
          </p:cNvSpPr>
          <p:nvPr>
            <p:ph idx="1"/>
          </p:nvPr>
        </p:nvSpPr>
        <p:spPr/>
        <p:txBody>
          <a:bodyPr/>
          <a:lstStyle/>
          <a:p>
            <a:pPr marL="0" indent="0">
              <a:buNone/>
            </a:pPr>
            <a:r>
              <a:rPr lang="en-CA" dirty="0"/>
              <a:t>You can’t always trust a judge, certainly </a:t>
            </a:r>
            <a:br>
              <a:rPr lang="en-CA" dirty="0"/>
            </a:br>
            <a:r>
              <a:rPr lang="en-CA" dirty="0"/>
              <a:t>not in the society of Jesus’ time.</a:t>
            </a:r>
          </a:p>
          <a:p>
            <a:pPr marL="0" indent="0">
              <a:buNone/>
            </a:pPr>
            <a:endParaRPr lang="en-CA" dirty="0"/>
          </a:p>
          <a:p>
            <a:pPr marL="0" indent="0">
              <a:buNone/>
            </a:pPr>
            <a:r>
              <a:rPr lang="en-CA" dirty="0"/>
              <a:t>So how can we be sure of Christ’s </a:t>
            </a:r>
            <a:br>
              <a:rPr lang="en-CA" dirty="0"/>
            </a:br>
            <a:r>
              <a:rPr lang="en-CA" dirty="0"/>
              <a:t>judgement?</a:t>
            </a:r>
          </a:p>
          <a:p>
            <a:pPr marL="0" indent="0">
              <a:buNone/>
            </a:pPr>
            <a:endParaRPr lang="en-CA" dirty="0"/>
          </a:p>
          <a:p>
            <a:pPr marL="0" indent="0">
              <a:buNone/>
            </a:pPr>
            <a:r>
              <a:rPr lang="en-CA" dirty="0"/>
              <a:t>1. Christ is our Lord: He loves us for He owns us</a:t>
            </a:r>
          </a:p>
          <a:p>
            <a:pPr marL="0" indent="0">
              <a:buNone/>
            </a:pPr>
            <a:r>
              <a:rPr lang="en-CA" dirty="0"/>
              <a:t>2. Christ Himself paid the penalty, He has permission from the Father to clear us of all guilt.</a:t>
            </a:r>
          </a:p>
          <a:p>
            <a:pPr marL="0" indent="0">
              <a:buNone/>
            </a:pPr>
            <a:endParaRPr lang="en-CA" dirty="0"/>
          </a:p>
          <a:p>
            <a:pPr marL="0" indent="0">
              <a:buNone/>
            </a:pPr>
            <a:endParaRPr lang="en-CA" dirty="0"/>
          </a:p>
        </p:txBody>
      </p:sp>
      <p:pic>
        <p:nvPicPr>
          <p:cNvPr id="5122" name="Picture 2" descr="http://thenonconformer.files.wordpress.com/2010/12/da_jud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4878" y="1268760"/>
            <a:ext cx="2223308" cy="209113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76089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1|10.2|7.5|5.3|9.6|5.8|6.2|13"/>
</p:tagLst>
</file>

<file path=ppt/tags/tag10.xml><?xml version="1.0" encoding="utf-8"?>
<p:tagLst xmlns:a="http://schemas.openxmlformats.org/drawingml/2006/main" xmlns:r="http://schemas.openxmlformats.org/officeDocument/2006/relationships" xmlns:p="http://schemas.openxmlformats.org/presentationml/2006/main">
  <p:tag name="TIMING" val="|1.5"/>
</p:tagLst>
</file>

<file path=ppt/tags/tag2.xml><?xml version="1.0" encoding="utf-8"?>
<p:tagLst xmlns:a="http://schemas.openxmlformats.org/drawingml/2006/main" xmlns:r="http://schemas.openxmlformats.org/officeDocument/2006/relationships" xmlns:p="http://schemas.openxmlformats.org/presentationml/2006/main">
  <p:tag name="TIMING" val="|1.5"/>
</p:tagLst>
</file>

<file path=ppt/tags/tag3.xml><?xml version="1.0" encoding="utf-8"?>
<p:tagLst xmlns:a="http://schemas.openxmlformats.org/drawingml/2006/main" xmlns:r="http://schemas.openxmlformats.org/officeDocument/2006/relationships" xmlns:p="http://schemas.openxmlformats.org/presentationml/2006/main">
  <p:tag name="TIMING" val="|21|36.5|3.2|13|26.2|6.1"/>
</p:tagLst>
</file>

<file path=ppt/tags/tag4.xml><?xml version="1.0" encoding="utf-8"?>
<p:tagLst xmlns:a="http://schemas.openxmlformats.org/drawingml/2006/main" xmlns:r="http://schemas.openxmlformats.org/officeDocument/2006/relationships" xmlns:p="http://schemas.openxmlformats.org/presentationml/2006/main">
  <p:tag name="TIMING" val="|8.7|13.7|3.8"/>
</p:tagLst>
</file>

<file path=ppt/tags/tag5.xml><?xml version="1.0" encoding="utf-8"?>
<p:tagLst xmlns:a="http://schemas.openxmlformats.org/drawingml/2006/main" xmlns:r="http://schemas.openxmlformats.org/officeDocument/2006/relationships" xmlns:p="http://schemas.openxmlformats.org/presentationml/2006/main">
  <p:tag name="TIMING" val="|16.7|21.6"/>
</p:tagLst>
</file>

<file path=ppt/tags/tag6.xml><?xml version="1.0" encoding="utf-8"?>
<p:tagLst xmlns:a="http://schemas.openxmlformats.org/drawingml/2006/main" xmlns:r="http://schemas.openxmlformats.org/officeDocument/2006/relationships" xmlns:p="http://schemas.openxmlformats.org/presentationml/2006/main">
  <p:tag name="TIMING" val="|44.5|10.6"/>
</p:tagLst>
</file>

<file path=ppt/tags/tag7.xml><?xml version="1.0" encoding="utf-8"?>
<p:tagLst xmlns:a="http://schemas.openxmlformats.org/drawingml/2006/main" xmlns:r="http://schemas.openxmlformats.org/officeDocument/2006/relationships" xmlns:p="http://schemas.openxmlformats.org/presentationml/2006/main">
  <p:tag name="TIMING" val="|15.1|5.2|8.5|8.1|10|8.4|14"/>
</p:tagLst>
</file>

<file path=ppt/tags/tag8.xml><?xml version="1.0" encoding="utf-8"?>
<p:tagLst xmlns:a="http://schemas.openxmlformats.org/drawingml/2006/main" xmlns:r="http://schemas.openxmlformats.org/officeDocument/2006/relationships" xmlns:p="http://schemas.openxmlformats.org/presentationml/2006/main">
  <p:tag name="TIMING" val="|3|20.1"/>
</p:tagLst>
</file>

<file path=ppt/tags/tag9.xml><?xml version="1.0" encoding="utf-8"?>
<p:tagLst xmlns:a="http://schemas.openxmlformats.org/drawingml/2006/main" xmlns:r="http://schemas.openxmlformats.org/officeDocument/2006/relationships" xmlns:p="http://schemas.openxmlformats.org/presentationml/2006/main">
  <p:tag name="TIMING" val="|25.6|33|7.6"/>
</p:tagLst>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18423</TotalTime>
  <Words>971</Words>
  <Application>Microsoft Office PowerPoint</Application>
  <PresentationFormat>On-screen Show (4:3)</PresentationFormat>
  <Paragraphs>139</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Comic Sans MS</vt:lpstr>
      <vt:lpstr>Times New Roman</vt:lpstr>
      <vt:lpstr>Wingdings</vt:lpstr>
      <vt:lpstr>1_Office Theme</vt:lpstr>
      <vt:lpstr>Catechism  The Substance of Faith</vt:lpstr>
      <vt:lpstr>Hymn 67:1</vt:lpstr>
      <vt:lpstr>Humiliation - Exaltation</vt:lpstr>
      <vt:lpstr>Coming?</vt:lpstr>
      <vt:lpstr>Bible Study: Matthew 25:31-46</vt:lpstr>
      <vt:lpstr>Bible Study: Matthew 25:31-46</vt:lpstr>
      <vt:lpstr>Bible Study: Matthew 25:31-46</vt:lpstr>
      <vt:lpstr>The basic question</vt:lpstr>
      <vt:lpstr>Being sure</vt:lpstr>
      <vt:lpstr>Catechism</vt:lpstr>
      <vt:lpstr>The final judgement</vt:lpstr>
      <vt:lpstr>The final judgement</vt:lpstr>
      <vt:lpstr>The final judgement</vt:lpstr>
      <vt:lpstr>The final judgement</vt:lpstr>
      <vt:lpstr>When?</vt:lpstr>
      <vt:lpstr>Example of a tribulation map</vt:lpstr>
      <vt:lpstr>Millennialism</vt:lpstr>
      <vt:lpstr>Two views</vt:lpstr>
      <vt:lpstr>Coming?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416</cp:revision>
  <cp:lastPrinted>2011-02-01T17:48:56Z</cp:lastPrinted>
  <dcterms:created xsi:type="dcterms:W3CDTF">2008-08-14T09:20:46Z</dcterms:created>
  <dcterms:modified xsi:type="dcterms:W3CDTF">2024-04-24T03:09:09Z</dcterms:modified>
</cp:coreProperties>
</file>