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447" r:id="rId2"/>
    <p:sldId id="518" r:id="rId3"/>
    <p:sldId id="506" r:id="rId4"/>
    <p:sldId id="505" r:id="rId5"/>
    <p:sldId id="519" r:id="rId6"/>
    <p:sldId id="520" r:id="rId7"/>
    <p:sldId id="507" r:id="rId8"/>
    <p:sldId id="508" r:id="rId9"/>
    <p:sldId id="509" r:id="rId10"/>
    <p:sldId id="512" r:id="rId11"/>
  </p:sldIdLst>
  <p:sldSz cx="9144000" cy="6858000" type="screen4x3"/>
  <p:notesSz cx="9167813" cy="695007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89">
          <p15:clr>
            <a:srgbClr val="A4A3A4"/>
          </p15:clr>
        </p15:guide>
        <p15:guide id="2" pos="28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3399FF"/>
    <a:srgbClr val="FF0000"/>
    <a:srgbClr val="0066CC"/>
    <a:srgbClr val="0000FF"/>
    <a:srgbClr val="FF6600"/>
    <a:srgbClr val="FF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1" autoAdjust="0"/>
    <p:restoredTop sz="94660"/>
  </p:normalViewPr>
  <p:slideViewPr>
    <p:cSldViewPr>
      <p:cViewPr varScale="1">
        <p:scale>
          <a:sx n="111" d="100"/>
          <a:sy n="111" d="100"/>
        </p:scale>
        <p:origin x="163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50" y="-84"/>
      </p:cViewPr>
      <p:guideLst>
        <p:guide orient="horz" pos="2189"/>
        <p:guide pos="288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7E1647E6-31AB-436F-845D-72E4E03CEC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26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32100" y="533400"/>
            <a:ext cx="3484563" cy="2613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3404" y="3305949"/>
            <a:ext cx="6675877" cy="3147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4B6CD60-BDB4-454F-8209-E0E8F262EA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148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7904630C-0686-4A7F-B3F1-EC40AFDE9440}" type="slidenum">
              <a:rPr lang="en-GB" sz="1200" smtClean="0">
                <a:solidFill>
                  <a:schemeClr val="tx1"/>
                </a:solidFill>
              </a:rPr>
              <a:pPr/>
              <a:t>1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20535145-66B8-48EB-9097-5C247037308C}" type="slidenum">
              <a:rPr lang="en-GB" sz="1200" smtClean="0">
                <a:solidFill>
                  <a:schemeClr val="tx1"/>
                </a:solidFill>
              </a:rPr>
              <a:pPr/>
              <a:t>10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985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FCBE43EE-759B-4DD0-AB4B-6B74D30A1783}" type="slidenum">
              <a:rPr lang="en-GB" sz="1200" smtClean="0">
                <a:solidFill>
                  <a:schemeClr val="tx1"/>
                </a:solidFill>
              </a:rPr>
              <a:pPr/>
              <a:t>3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672D9D62-17E6-41B6-B37A-A61174171D64}" type="slidenum">
              <a:rPr lang="en-GB" sz="1200" smtClean="0">
                <a:solidFill>
                  <a:schemeClr val="tx1"/>
                </a:solidFill>
              </a:rPr>
              <a:pPr/>
              <a:t>4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0923292E-3D08-4257-A29B-207B8EC462E2}" type="slidenum">
              <a:rPr lang="en-GB" sz="1200" smtClean="0">
                <a:solidFill>
                  <a:schemeClr val="tx1"/>
                </a:solidFill>
              </a:rPr>
              <a:pPr/>
              <a:t>5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241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F85B2911-267B-4645-8D6C-5DF4A149F70E}" type="slidenum">
              <a:rPr lang="en-GB" sz="1200" smtClean="0">
                <a:solidFill>
                  <a:schemeClr val="tx1"/>
                </a:solidFill>
              </a:rPr>
              <a:pPr/>
              <a:t>7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71A73D15-D895-4A22-A768-61C9B087B9CD}" type="slidenum">
              <a:rPr lang="en-GB" sz="1200" smtClean="0">
                <a:solidFill>
                  <a:schemeClr val="tx1"/>
                </a:solidFill>
              </a:rPr>
              <a:pPr/>
              <a:t>8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062AD33B-C9DC-4772-869D-12A0DF22125A}" type="slidenum">
              <a:rPr lang="en-GB" sz="1200" smtClean="0">
                <a:solidFill>
                  <a:schemeClr val="tx1"/>
                </a:solidFill>
              </a:rPr>
              <a:pPr/>
              <a:t>9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538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0184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629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037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906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66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7591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471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06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417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847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58940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rc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fficebearers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447800"/>
          </a:xfrm>
        </p:spPr>
        <p:txBody>
          <a:bodyPr/>
          <a:lstStyle/>
          <a:p>
            <a:r>
              <a:rPr lang="en-GB" dirty="0"/>
              <a:t>Catechism</a:t>
            </a:r>
            <a:br>
              <a:rPr lang="en-GB" dirty="0"/>
            </a:br>
            <a:r>
              <a:rPr lang="en-GB" dirty="0"/>
              <a:t>The Workshop of Faith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86200"/>
            <a:ext cx="8458200" cy="1752600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Lesson 20</a:t>
            </a:r>
          </a:p>
          <a:p>
            <a:r>
              <a:rPr lang="en-GB" dirty="0"/>
              <a:t>The Church: Government (2)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Tasks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The tasks which the three office bearers have in our churches are described in BC article 31, in the Church Order and in the forms for ordination: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FFC000"/>
                </a:solidFill>
              </a:rPr>
              <a:t>Ministers: 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- preach and teach + supervise faith matters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FFC000"/>
                </a:solidFill>
              </a:rPr>
              <a:t>Elders: 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- supervise faith matters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FFC000"/>
                </a:solidFill>
              </a:rPr>
              <a:t>Deacons: </a:t>
            </a:r>
            <a:r>
              <a:rPr lang="en-CA" dirty="0">
                <a:solidFill>
                  <a:srgbClr val="66FF33"/>
                </a:solidFill>
              </a:rPr>
              <a:t>	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- facilitate material matters</a:t>
            </a:r>
            <a:r>
              <a:rPr lang="en-CA" dirty="0"/>
              <a:t> </a:t>
            </a:r>
          </a:p>
          <a:p>
            <a:pPr marL="0" indent="0">
              <a:buFontTx/>
              <a:buNone/>
            </a:pPr>
            <a:r>
              <a:rPr lang="en-CA" sz="2400" dirty="0"/>
              <a:t>	- (just charity or also Committee of Administration?)</a:t>
            </a:r>
          </a:p>
          <a:p>
            <a:pPr marL="0" indent="0">
              <a:buFontTx/>
              <a:buNone/>
            </a:pPr>
            <a:br>
              <a:rPr lang="en-CA" dirty="0"/>
            </a:br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Psalm 122:2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219200"/>
            <a:ext cx="7884368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Jerusalem, designed so well,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built as a close-knit unity </a:t>
            </a:r>
            <a:r>
              <a:rPr lang="en-GB" dirty="0"/>
              <a:t>–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there flock together joyfully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the tribes and clans of Israel. 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They to Jerusalem ascend,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according to the </a:t>
            </a:r>
            <a:r>
              <a:rPr lang="en-US" cap="small" dirty="0"/>
              <a:t>Lord’s</a:t>
            </a:r>
            <a:r>
              <a:rPr lang="en-US" dirty="0"/>
              <a:t> command,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to thank him with their adoration.  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For there are set the royal thrones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of David’s house, and there his sons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with righteous judgments rule the nation.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26848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Belgic Confession 30-32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We read together BCoF articles 30-32.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And then we’ll discuss the questions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</p:txBody>
      </p:sp>
      <p:pic>
        <p:nvPicPr>
          <p:cNvPr id="8196" name="Picture 4" descr="C:\Documents and Settings\Karlo Janssen\Mijn documenten\Downloads\Dit Koningskind\kidsmoment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" descr="http://www.orthodoxherald.com/wp-content/uploads/church-governmen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573463"/>
            <a:ext cx="424815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Relationship between the congregation and eldership:</a:t>
            </a:r>
          </a:p>
          <a:p>
            <a:pPr marL="0" indent="0">
              <a:buFontTx/>
              <a:buNone/>
            </a:pPr>
            <a:r>
              <a:rPr lang="en-CA" dirty="0"/>
              <a:t>	The eldership hears the congregation and then 	decides on the issue.</a:t>
            </a:r>
          </a:p>
          <a:p>
            <a:pPr marL="0" indent="0">
              <a:buFontTx/>
              <a:buNone/>
            </a:pPr>
            <a:r>
              <a:rPr lang="en-CA" dirty="0"/>
              <a:t>Issue of women voting</a:t>
            </a:r>
          </a:p>
          <a:p>
            <a:pPr marL="0" indent="0">
              <a:buFontTx/>
              <a:buNone/>
            </a:pPr>
            <a:r>
              <a:rPr lang="en-CA" dirty="0"/>
              <a:t>	Women are not to have authority in the church </a:t>
            </a:r>
            <a:br>
              <a:rPr lang="en-CA" dirty="0"/>
            </a:br>
            <a:r>
              <a:rPr lang="en-CA" dirty="0"/>
              <a:t>	(1 Timothy 2:12). </a:t>
            </a:r>
          </a:p>
          <a:p>
            <a:pPr marL="0" indent="0">
              <a:buFontTx/>
              <a:buNone/>
            </a:pPr>
            <a:r>
              <a:rPr lang="en-CA" dirty="0"/>
              <a:t>	Hearing the congregation is not the same as </a:t>
            </a:r>
            <a:br>
              <a:rPr lang="en-CA" dirty="0"/>
            </a:br>
            <a:r>
              <a:rPr lang="en-CA" dirty="0"/>
              <a:t>	granting the congregation authority</a:t>
            </a:r>
          </a:p>
          <a:p>
            <a:pPr marL="0" indent="0">
              <a:buFontTx/>
              <a:buNone/>
            </a:pPr>
            <a:r>
              <a:rPr lang="en-CA" dirty="0"/>
              <a:t>Who is the “congregation”?</a:t>
            </a:r>
          </a:p>
          <a:p>
            <a:pPr marL="0" indent="0">
              <a:buFontTx/>
              <a:buNone/>
            </a:pPr>
            <a:r>
              <a:rPr lang="en-CA" dirty="0"/>
              <a:t>	Those assembled as representing households 	(families, pastoral units).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Government organized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The basic document for the government of our church </a:t>
            </a:r>
            <a:r>
              <a:rPr lang="en-CA" dirty="0">
                <a:solidFill>
                  <a:srgbClr val="66FF33"/>
                </a:solidFill>
              </a:rPr>
              <a:t>is known as the </a:t>
            </a:r>
            <a:r>
              <a:rPr lang="en-CA" i="1" dirty="0">
                <a:solidFill>
                  <a:srgbClr val="66FF33"/>
                </a:solidFill>
              </a:rPr>
              <a:t>Church Order</a:t>
            </a:r>
            <a:r>
              <a:rPr lang="en-CA" dirty="0">
                <a:solidFill>
                  <a:srgbClr val="66FF33"/>
                </a:solidFill>
              </a:rPr>
              <a:t>. </a:t>
            </a:r>
          </a:p>
          <a:p>
            <a:pPr marL="0" indent="0">
              <a:buFontTx/>
              <a:buNone/>
            </a:pPr>
            <a:r>
              <a:rPr lang="en-CA" dirty="0"/>
              <a:t>The form of our Church Order goes back to </a:t>
            </a:r>
            <a:r>
              <a:rPr lang="en-CA" dirty="0">
                <a:solidFill>
                  <a:srgbClr val="66FF33"/>
                </a:solidFill>
              </a:rPr>
              <a:t>the Reformed Churches in the Netherlands. </a:t>
            </a:r>
            <a:r>
              <a:rPr lang="en-CA" dirty="0"/>
              <a:t>It is commonly referred to as </a:t>
            </a:r>
            <a:r>
              <a:rPr lang="en-CA" dirty="0">
                <a:solidFill>
                  <a:srgbClr val="66FF33"/>
                </a:solidFill>
              </a:rPr>
              <a:t>the Church Order of Dort, after the Synod of Dort 1618-19, which adopted it</a:t>
            </a:r>
            <a:r>
              <a:rPr lang="en-CA" dirty="0"/>
              <a:t>.</a:t>
            </a:r>
          </a:p>
          <a:p>
            <a:pPr marL="0" indent="0">
              <a:buFontTx/>
              <a:buNone/>
            </a:pPr>
            <a:r>
              <a:rPr lang="en-CA" dirty="0"/>
              <a:t>The Church Order can be found in </a:t>
            </a:r>
            <a:r>
              <a:rPr lang="en-CA" dirty="0">
                <a:solidFill>
                  <a:srgbClr val="66FF33"/>
                </a:solidFill>
              </a:rPr>
              <a:t>the back of a Book of Praise</a:t>
            </a:r>
            <a:r>
              <a:rPr lang="en-CA" dirty="0"/>
              <a:t>. It can also be viewed at </a:t>
            </a:r>
            <a:r>
              <a:rPr lang="en-CA" dirty="0">
                <a:solidFill>
                  <a:srgbClr val="66FF3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www.canrc.org</a:t>
            </a:r>
            <a:r>
              <a:rPr lang="en-CA" dirty="0">
                <a:solidFill>
                  <a:srgbClr val="66FF33"/>
                </a:solidFill>
              </a:rPr>
              <a:t>  </a:t>
            </a:r>
            <a:r>
              <a:rPr lang="en-CA" dirty="0"/>
              <a:t>&amp;</a:t>
            </a:r>
            <a:r>
              <a:rPr lang="en-CA" dirty="0">
                <a:solidFill>
                  <a:srgbClr val="3399FF"/>
                </a:solidFill>
              </a:rPr>
              <a:t> </a:t>
            </a:r>
            <a:r>
              <a:rPr lang="en-CA" dirty="0">
                <a:solidFill>
                  <a:srgbClr val="3399FF"/>
                </a:solidFill>
                <a:hlinkClick r:id="rId4"/>
              </a:rPr>
              <a:t>www.officebearers.com</a:t>
            </a:r>
            <a:r>
              <a:rPr lang="en-CA" dirty="0"/>
              <a:t>.</a:t>
            </a:r>
            <a:r>
              <a:rPr lang="en-CA" dirty="0">
                <a:solidFill>
                  <a:srgbClr val="3399FF"/>
                </a:solidFill>
              </a:rPr>
              <a:t> </a:t>
            </a:r>
            <a:r>
              <a:rPr lang="en-CA" dirty="0"/>
              <a:t>As it can change every general synod (once every 3 years), the ones published at the end of the Acts of General Synod and on the web-sites will be the most up-to-date version.</a:t>
            </a:r>
          </a:p>
          <a:p>
            <a:pPr marL="0" indent="0">
              <a:buFontTx/>
              <a:buNone/>
            </a:pPr>
            <a:endParaRPr lang="en-CA" dirty="0"/>
          </a:p>
        </p:txBody>
      </p:sp>
      <p:sp>
        <p:nvSpPr>
          <p:cNvPr id="22532" name="Action Button: Forward or Next 3">
            <a:hlinkClick r:id="rId3" highlightClick="1"/>
          </p:cNvPr>
          <p:cNvSpPr>
            <a:spLocks noChangeArrowheads="1"/>
          </p:cNvSpPr>
          <p:nvPr/>
        </p:nvSpPr>
        <p:spPr bwMode="auto">
          <a:xfrm>
            <a:off x="5795963" y="4508500"/>
            <a:ext cx="2447925" cy="360363"/>
          </a:xfrm>
          <a:prstGeom prst="actionButtonForwardNex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426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Introducing the Church 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See </a:t>
            </a:r>
            <a:r>
              <a:rPr lang="en-CA" i="1" dirty="0"/>
              <a:t>Book of Praise</a:t>
            </a:r>
            <a:r>
              <a:rPr lang="en-CA" dirty="0"/>
              <a:t>, page 629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i="1" dirty="0"/>
              <a:t>If you have questions about</a:t>
            </a:r>
            <a:br>
              <a:rPr lang="en-CA" i="1" dirty="0"/>
            </a:br>
            <a:r>
              <a:rPr lang="en-CA" i="1" dirty="0"/>
              <a:t>something relating to the CO</a:t>
            </a:r>
            <a:br>
              <a:rPr lang="en-CA" i="1" dirty="0"/>
            </a:br>
            <a:r>
              <a:rPr lang="en-CA" i="1" dirty="0"/>
              <a:t>email Rev. J. and it will be </a:t>
            </a:r>
            <a:br>
              <a:rPr lang="en-CA" i="1" dirty="0"/>
            </a:br>
            <a:r>
              <a:rPr lang="en-CA" i="1" dirty="0"/>
              <a:t>dealt with in a </a:t>
            </a:r>
            <a:r>
              <a:rPr lang="en-CA" i="1"/>
              <a:t>coming lesson.</a:t>
            </a:r>
            <a:endParaRPr lang="en-CA" i="1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9156" name="Picture 4" descr="http://twoagespilgrims.com/pasigucrc/wp-content/uploads/2010/09/synod-of-d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44824"/>
            <a:ext cx="4374666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262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offices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On many issues of </a:t>
            </a:r>
            <a:r>
              <a:rPr lang="en-CA" dirty="0">
                <a:solidFill>
                  <a:srgbClr val="66FF33"/>
                </a:solidFill>
              </a:rPr>
              <a:t>church government, </a:t>
            </a:r>
            <a:r>
              <a:rPr lang="en-CA" dirty="0"/>
              <a:t>the New Testament is </a:t>
            </a:r>
            <a:r>
              <a:rPr lang="en-CA" dirty="0">
                <a:solidFill>
                  <a:srgbClr val="66FF33"/>
                </a:solidFill>
              </a:rPr>
              <a:t>vague. </a:t>
            </a:r>
          </a:p>
          <a:p>
            <a:pPr marL="0" indent="0">
              <a:buFontTx/>
              <a:buNone/>
            </a:pPr>
            <a:r>
              <a:rPr lang="en-CA" dirty="0"/>
              <a:t>Most concrete information is found in </a:t>
            </a:r>
            <a:r>
              <a:rPr lang="en-CA" dirty="0">
                <a:solidFill>
                  <a:srgbClr val="66FF33"/>
                </a:solidFill>
              </a:rPr>
              <a:t>the Pastoral Epistles.</a:t>
            </a:r>
          </a:p>
          <a:p>
            <a:pPr marL="0" indent="0">
              <a:buNone/>
            </a:pPr>
            <a:r>
              <a:rPr lang="en-CA" dirty="0"/>
              <a:t>Hence, the way churches are run today </a:t>
            </a:r>
            <a:r>
              <a:rPr lang="en-CA" dirty="0">
                <a:solidFill>
                  <a:srgbClr val="66FF33"/>
                </a:solidFill>
              </a:rPr>
              <a:t>can vary from place to place and culture to culture, </a:t>
            </a:r>
            <a:r>
              <a:rPr lang="en-CA" dirty="0"/>
              <a:t>without </a:t>
            </a:r>
            <a:r>
              <a:rPr lang="en-CA" dirty="0">
                <a:solidFill>
                  <a:srgbClr val="66FF33"/>
                </a:solidFill>
              </a:rPr>
              <a:t>being unbiblical.</a:t>
            </a:r>
          </a:p>
          <a:p>
            <a:pPr marL="0" indent="0">
              <a:buFontTx/>
              <a:buNone/>
            </a:pPr>
            <a:endParaRPr lang="en-CA" dirty="0"/>
          </a:p>
          <a:p>
            <a:pPr marL="0" indent="0">
              <a:buFontTx/>
              <a:buNone/>
            </a:pPr>
            <a:endParaRPr lang="en-CA" dirty="0"/>
          </a:p>
          <a:p>
            <a:pPr marL="0" indent="0" algn="ctr">
              <a:buFontTx/>
              <a:buNone/>
            </a:pPr>
            <a:r>
              <a:rPr lang="en-CA" dirty="0"/>
              <a:t>Discussion:</a:t>
            </a:r>
          </a:p>
          <a:p>
            <a:pPr marL="0" indent="0" algn="ctr">
              <a:buFontTx/>
              <a:buNone/>
            </a:pPr>
            <a:r>
              <a:rPr lang="en-CA" dirty="0"/>
              <a:t>Why might the NT be vague on church government?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From Calvin to CanRC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250825" y="1335088"/>
            <a:ext cx="2881313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Ministers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252413" y="2478681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Teachers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50825" y="3640795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Elders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250825" y="4716916"/>
            <a:ext cx="2881312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Deacons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250824" y="5793037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Visitors</a:t>
            </a:r>
          </a:p>
        </p:txBody>
      </p:sp>
      <p:pic>
        <p:nvPicPr>
          <p:cNvPr id="9" name="Picture 5" descr="http://www.fact-archive.com/encyclopedia/upload/c/c4/John_Calv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870525"/>
            <a:ext cx="1622472" cy="2257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From Calvin to CanRC</a:t>
            </a:r>
          </a:p>
        </p:txBody>
      </p:sp>
      <p:cxnSp>
        <p:nvCxnSpPr>
          <p:cNvPr id="26648" name="Straight Arrow Connector 22"/>
          <p:cNvCxnSpPr>
            <a:cxnSpLocks noChangeShapeType="1"/>
          </p:cNvCxnSpPr>
          <p:nvPr/>
        </p:nvCxnSpPr>
        <p:spPr bwMode="auto">
          <a:xfrm>
            <a:off x="3056415" y="1605681"/>
            <a:ext cx="363457" cy="122316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Oval 9"/>
          <p:cNvSpPr/>
          <p:nvPr/>
        </p:nvSpPr>
        <p:spPr bwMode="auto">
          <a:xfrm>
            <a:off x="3419872" y="3584186"/>
            <a:ext cx="2928284" cy="822325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Elders</a:t>
            </a:r>
          </a:p>
        </p:txBody>
      </p:sp>
      <p:cxnSp>
        <p:nvCxnSpPr>
          <p:cNvPr id="26645" name="Straight Arrow Connector 25"/>
          <p:cNvCxnSpPr>
            <a:cxnSpLocks noChangeShapeType="1"/>
            <a:endCxn id="10" idx="2"/>
          </p:cNvCxnSpPr>
          <p:nvPr/>
        </p:nvCxnSpPr>
        <p:spPr bwMode="auto">
          <a:xfrm flipV="1">
            <a:off x="3151524" y="3995349"/>
            <a:ext cx="268348" cy="56601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Oval 11"/>
          <p:cNvSpPr/>
          <p:nvPr/>
        </p:nvSpPr>
        <p:spPr bwMode="auto">
          <a:xfrm>
            <a:off x="5998750" y="5873750"/>
            <a:ext cx="2959514" cy="563563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C000"/>
                </a:solidFill>
                <a:latin typeface="+mn-lt"/>
              </a:rPr>
              <a:t>Meal Train</a:t>
            </a:r>
            <a:endParaRPr lang="en-CA" sz="3200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415620" y="4716915"/>
            <a:ext cx="2957883" cy="822325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Deacons</a:t>
            </a:r>
          </a:p>
        </p:txBody>
      </p:sp>
      <p:cxnSp>
        <p:nvCxnSpPr>
          <p:cNvPr id="26642" name="Straight Arrow Connector 27"/>
          <p:cNvCxnSpPr>
            <a:cxnSpLocks noChangeShapeType="1"/>
          </p:cNvCxnSpPr>
          <p:nvPr/>
        </p:nvCxnSpPr>
        <p:spPr bwMode="auto">
          <a:xfrm flipV="1">
            <a:off x="3130550" y="5100853"/>
            <a:ext cx="289322" cy="35240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643" name="Straight Arrow Connector 29"/>
          <p:cNvCxnSpPr>
            <a:cxnSpLocks noChangeShapeType="1"/>
            <a:endCxn id="12" idx="2"/>
          </p:cNvCxnSpPr>
          <p:nvPr/>
        </p:nvCxnSpPr>
        <p:spPr bwMode="auto">
          <a:xfrm flipV="1">
            <a:off x="3130550" y="6155899"/>
            <a:ext cx="2868642" cy="60691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Oval 12"/>
          <p:cNvSpPr/>
          <p:nvPr/>
        </p:nvSpPr>
        <p:spPr bwMode="auto">
          <a:xfrm>
            <a:off x="6182333" y="1280489"/>
            <a:ext cx="2914993" cy="735013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2800" dirty="0">
                <a:latin typeface="+mn-lt"/>
              </a:rPr>
              <a:t>Professor</a:t>
            </a:r>
            <a:endParaRPr lang="en-CA" sz="3200" dirty="0">
              <a:latin typeface="+mn-lt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229007" y="2486311"/>
            <a:ext cx="2914993" cy="735013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2800" dirty="0">
                <a:latin typeface="+mn-lt"/>
              </a:rPr>
              <a:t>Catechizer</a:t>
            </a:r>
            <a:endParaRPr lang="en-CA" sz="3200" dirty="0">
              <a:latin typeface="+mn-lt"/>
            </a:endParaRPr>
          </a:p>
        </p:txBody>
      </p:sp>
      <p:cxnSp>
        <p:nvCxnSpPr>
          <p:cNvPr id="26639" name="Straight Arrow Connector 23"/>
          <p:cNvCxnSpPr>
            <a:cxnSpLocks noChangeShapeType="1"/>
          </p:cNvCxnSpPr>
          <p:nvPr/>
        </p:nvCxnSpPr>
        <p:spPr bwMode="auto">
          <a:xfrm>
            <a:off x="5894996" y="2199304"/>
            <a:ext cx="457423" cy="459552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19"/>
          <p:cNvCxnSpPr>
            <a:cxnSpLocks noChangeShapeType="1"/>
            <a:stCxn id="9" idx="7"/>
            <a:endCxn id="13" idx="2"/>
          </p:cNvCxnSpPr>
          <p:nvPr/>
        </p:nvCxnSpPr>
        <p:spPr bwMode="auto">
          <a:xfrm>
            <a:off x="5770930" y="1635597"/>
            <a:ext cx="411403" cy="12399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Oval 26"/>
          <p:cNvSpPr/>
          <p:nvPr/>
        </p:nvSpPr>
        <p:spPr bwMode="auto">
          <a:xfrm>
            <a:off x="250825" y="1335088"/>
            <a:ext cx="2881313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Ministers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252413" y="2478681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Teachers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250825" y="3640795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Elders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250825" y="4716916"/>
            <a:ext cx="2881312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Deacons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250824" y="5793037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Visitors</a:t>
            </a:r>
          </a:p>
        </p:txBody>
      </p:sp>
      <p:cxnSp>
        <p:nvCxnSpPr>
          <p:cNvPr id="43" name="Straight Arrow Connector 22"/>
          <p:cNvCxnSpPr>
            <a:cxnSpLocks noChangeShapeType="1"/>
          </p:cNvCxnSpPr>
          <p:nvPr/>
        </p:nvCxnSpPr>
        <p:spPr bwMode="auto">
          <a:xfrm flipV="1">
            <a:off x="3132137" y="2184387"/>
            <a:ext cx="566965" cy="673897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Arrow Connector 23"/>
          <p:cNvCxnSpPr>
            <a:cxnSpLocks noChangeShapeType="1"/>
            <a:stCxn id="28" idx="6"/>
            <a:endCxn id="14" idx="2"/>
          </p:cNvCxnSpPr>
          <p:nvPr/>
        </p:nvCxnSpPr>
        <p:spPr bwMode="auto">
          <a:xfrm flipV="1">
            <a:off x="3132138" y="2853818"/>
            <a:ext cx="3096869" cy="36026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Oval 8"/>
          <p:cNvSpPr/>
          <p:nvPr/>
        </p:nvSpPr>
        <p:spPr bwMode="auto">
          <a:xfrm>
            <a:off x="3270014" y="1515403"/>
            <a:ext cx="2930005" cy="820738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Ministers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1" grpId="0" animBg="1"/>
      <p:bldP spid="13" grpId="0" animBg="1"/>
      <p:bldP spid="14" grpId="0" animBg="1"/>
      <p:bldP spid="9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 Theme 8">
      <a:dk1>
        <a:srgbClr val="C0C0C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6757</TotalTime>
  <Words>502</Words>
  <Application>Microsoft Office PowerPoint</Application>
  <PresentationFormat>On-screen Show (4:3)</PresentationFormat>
  <Paragraphs>83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Comic Sans MS</vt:lpstr>
      <vt:lpstr>Times New Roman</vt:lpstr>
      <vt:lpstr>1_Office Theme</vt:lpstr>
      <vt:lpstr>Catechism The Workshop of Faith </vt:lpstr>
      <vt:lpstr>Psalm 122:2</vt:lpstr>
      <vt:lpstr>Belgic Confession 30-32</vt:lpstr>
      <vt:lpstr>Discussion</vt:lpstr>
      <vt:lpstr>Government organized</vt:lpstr>
      <vt:lpstr>Introducing the Church Order</vt:lpstr>
      <vt:lpstr>The offices</vt:lpstr>
      <vt:lpstr>From Calvin to CanRC</vt:lpstr>
      <vt:lpstr>From Calvin to CanRC</vt:lpstr>
      <vt:lpstr>Tasks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gedraagt een christen zich?</dc:title>
  <dc:creator>Roelf Janssen</dc:creator>
  <cp:lastModifiedBy>Roelf Janssen</cp:lastModifiedBy>
  <cp:revision>188</cp:revision>
  <cp:lastPrinted>2013-02-12T17:49:52Z</cp:lastPrinted>
  <dcterms:created xsi:type="dcterms:W3CDTF">2008-08-14T09:20:46Z</dcterms:created>
  <dcterms:modified xsi:type="dcterms:W3CDTF">2024-03-11T15:04:32Z</dcterms:modified>
</cp:coreProperties>
</file>