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94" r:id="rId1"/>
  </p:sldMasterIdLst>
  <p:notesMasterIdLst>
    <p:notesMasterId r:id="rId14"/>
  </p:notesMasterIdLst>
  <p:handoutMasterIdLst>
    <p:handoutMasterId r:id="rId15"/>
  </p:handoutMasterIdLst>
  <p:sldIdLst>
    <p:sldId id="447" r:id="rId2"/>
    <p:sldId id="518" r:id="rId3"/>
    <p:sldId id="507" r:id="rId4"/>
    <p:sldId id="508" r:id="rId5"/>
    <p:sldId id="509" r:id="rId6"/>
    <p:sldId id="512" r:id="rId7"/>
    <p:sldId id="526" r:id="rId8"/>
    <p:sldId id="527" r:id="rId9"/>
    <p:sldId id="511" r:id="rId10"/>
    <p:sldId id="522" r:id="rId11"/>
    <p:sldId id="523" r:id="rId12"/>
    <p:sldId id="525" r:id="rId13"/>
  </p:sldIdLst>
  <p:sldSz cx="9144000" cy="6858000" type="screen4x3"/>
  <p:notesSz cx="9167813" cy="6950075"/>
  <p:defaultTextStyle>
    <a:defPPr>
      <a:defRPr lang="en-GB"/>
    </a:defPPr>
    <a:lvl1pPr algn="ctr" rtl="0" eaLnBrk="0" fontAlgn="base" hangingPunct="0">
      <a:spcBef>
        <a:spcPct val="0"/>
      </a:spcBef>
      <a:spcAft>
        <a:spcPct val="0"/>
      </a:spcAft>
      <a:defRPr sz="4400" kern="1200">
        <a:solidFill>
          <a:schemeClr val="tx2"/>
        </a:solidFill>
        <a:latin typeface="Times New Roman" pitchFamily="18" charset="0"/>
        <a:ea typeface="+mn-ea"/>
        <a:cs typeface="+mn-cs"/>
      </a:defRPr>
    </a:lvl1pPr>
    <a:lvl2pPr marL="457200" algn="ctr" rtl="0" eaLnBrk="0" fontAlgn="base" hangingPunct="0">
      <a:spcBef>
        <a:spcPct val="0"/>
      </a:spcBef>
      <a:spcAft>
        <a:spcPct val="0"/>
      </a:spcAft>
      <a:defRPr sz="4400" kern="1200">
        <a:solidFill>
          <a:schemeClr val="tx2"/>
        </a:solidFill>
        <a:latin typeface="Times New Roman" pitchFamily="18" charset="0"/>
        <a:ea typeface="+mn-ea"/>
        <a:cs typeface="+mn-cs"/>
      </a:defRPr>
    </a:lvl2pPr>
    <a:lvl3pPr marL="914400" algn="ctr" rtl="0" eaLnBrk="0" fontAlgn="base" hangingPunct="0">
      <a:spcBef>
        <a:spcPct val="0"/>
      </a:spcBef>
      <a:spcAft>
        <a:spcPct val="0"/>
      </a:spcAft>
      <a:defRPr sz="4400" kern="1200">
        <a:solidFill>
          <a:schemeClr val="tx2"/>
        </a:solidFill>
        <a:latin typeface="Times New Roman" pitchFamily="18" charset="0"/>
        <a:ea typeface="+mn-ea"/>
        <a:cs typeface="+mn-cs"/>
      </a:defRPr>
    </a:lvl3pPr>
    <a:lvl4pPr marL="1371600" algn="ctr" rtl="0" eaLnBrk="0" fontAlgn="base" hangingPunct="0">
      <a:spcBef>
        <a:spcPct val="0"/>
      </a:spcBef>
      <a:spcAft>
        <a:spcPct val="0"/>
      </a:spcAft>
      <a:defRPr sz="4400" kern="1200">
        <a:solidFill>
          <a:schemeClr val="tx2"/>
        </a:solidFill>
        <a:latin typeface="Times New Roman" pitchFamily="18" charset="0"/>
        <a:ea typeface="+mn-ea"/>
        <a:cs typeface="+mn-cs"/>
      </a:defRPr>
    </a:lvl4pPr>
    <a:lvl5pPr marL="1828800" algn="ctr" rtl="0" eaLnBrk="0" fontAlgn="base" hangingPunct="0">
      <a:spcBef>
        <a:spcPct val="0"/>
      </a:spcBef>
      <a:spcAft>
        <a:spcPct val="0"/>
      </a:spcAft>
      <a:defRPr sz="4400" kern="1200">
        <a:solidFill>
          <a:schemeClr val="tx2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4400" kern="1200">
        <a:solidFill>
          <a:schemeClr val="tx2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4400" kern="1200">
        <a:solidFill>
          <a:schemeClr val="tx2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4400" kern="1200">
        <a:solidFill>
          <a:schemeClr val="tx2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4400" kern="1200">
        <a:solidFill>
          <a:schemeClr val="tx2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189">
          <p15:clr>
            <a:srgbClr val="A4A3A4"/>
          </p15:clr>
        </p15:guide>
        <p15:guide id="2" pos="2888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FF33"/>
    <a:srgbClr val="FF0000"/>
    <a:srgbClr val="3399FF"/>
    <a:srgbClr val="0066CC"/>
    <a:srgbClr val="0000FF"/>
    <a:srgbClr val="FF6600"/>
    <a:srgbClr val="FF9900"/>
    <a:srgbClr val="66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3" d="100"/>
          <a:sy n="93" d="100"/>
        </p:scale>
        <p:origin x="1518" y="30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650" y="-84"/>
      </p:cViewPr>
      <p:guideLst>
        <p:guide orient="horz" pos="2189"/>
        <p:guide pos="288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5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4008039" cy="3730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accent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>
              <a:defRPr sz="1200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5053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237256" y="0"/>
            <a:ext cx="3905429" cy="3730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accent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5053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6611898"/>
            <a:ext cx="4008039" cy="320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accent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5053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237256" y="6611898"/>
            <a:ext cx="3905429" cy="320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accent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42C13BB7-94AF-4D86-B440-8A0CA153E0F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5815364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6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4008039" cy="3730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accent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>
              <a:defRPr sz="1200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576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237256" y="0"/>
            <a:ext cx="3905429" cy="3730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accent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07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832100" y="533400"/>
            <a:ext cx="3484563" cy="26130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577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1233404" y="3305949"/>
            <a:ext cx="6675877" cy="31470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accent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1577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6611898"/>
            <a:ext cx="4008039" cy="320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accent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577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237256" y="6611898"/>
            <a:ext cx="3905429" cy="320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accent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9567B01B-791F-45B8-A40E-EAB9F6A66C3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860967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28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28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28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28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28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4400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>
              <a:defRPr sz="4400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>
              <a:defRPr sz="4400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>
              <a:defRPr sz="4400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>
              <a:defRPr sz="4400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fld id="{6C09F992-A2AD-4DF4-9015-C07E9ECBF6F5}" type="slidenum">
              <a:rPr lang="en-GB" sz="1200" smtClean="0">
                <a:solidFill>
                  <a:schemeClr val="tx1"/>
                </a:solidFill>
              </a:rPr>
              <a:pPr/>
              <a:t>1</a:t>
            </a:fld>
            <a:endParaRPr lang="en-GB" sz="1200">
              <a:solidFill>
                <a:schemeClr val="tx1"/>
              </a:solidFill>
            </a:endParaRPr>
          </a:p>
        </p:txBody>
      </p:sp>
      <p:sp>
        <p:nvSpPr>
          <p:cNvPr id="317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567B01B-791F-45B8-A40E-EAB9F6A66C34}" type="slidenum">
              <a:rPr lang="en-GB" smtClean="0"/>
              <a:pPr>
                <a:defRPr/>
              </a:pPr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5746506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064F76-DE12-45C2-BC58-D437BEF042FF}" type="slidenum">
              <a:rPr lang="en-GB" smtClean="0"/>
              <a:pPr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8492518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567B01B-791F-45B8-A40E-EAB9F6A66C34}" type="slidenum">
              <a:rPr lang="en-GB" smtClean="0"/>
              <a:pPr>
                <a:defRPr/>
              </a:pPr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3556397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567B01B-791F-45B8-A40E-EAB9F6A66C34}" type="slidenum">
              <a:rPr lang="en-GB" smtClean="0"/>
              <a:pPr>
                <a:defRPr/>
              </a:pPr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6098578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0963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CA">
              <a:latin typeface="Times New Roman" pitchFamily="18" charset="0"/>
            </a:endParaRPr>
          </a:p>
        </p:txBody>
      </p:sp>
      <p:sp>
        <p:nvSpPr>
          <p:cNvPr id="4096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4400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>
              <a:defRPr sz="4400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>
              <a:defRPr sz="4400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>
              <a:defRPr sz="4400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>
              <a:defRPr sz="4400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fld id="{F85B2911-267B-4645-8D6C-5DF4A149F70E}" type="slidenum">
              <a:rPr lang="en-GB" sz="1200" smtClean="0">
                <a:solidFill>
                  <a:schemeClr val="tx1"/>
                </a:solidFill>
              </a:rPr>
              <a:pPr/>
              <a:t>3</a:t>
            </a:fld>
            <a:endParaRPr lang="en-GB" sz="1200">
              <a:solidFill>
                <a:schemeClr val="tx1"/>
              </a:solidFill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1987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CA">
              <a:latin typeface="Times New Roman" pitchFamily="18" charset="0"/>
            </a:endParaRPr>
          </a:p>
        </p:txBody>
      </p:sp>
      <p:sp>
        <p:nvSpPr>
          <p:cNvPr id="4198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4400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>
              <a:defRPr sz="4400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>
              <a:defRPr sz="4400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>
              <a:defRPr sz="4400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>
              <a:defRPr sz="4400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fld id="{71A73D15-D895-4A22-A768-61C9B087B9CD}" type="slidenum">
              <a:rPr lang="en-GB" sz="1200" smtClean="0">
                <a:solidFill>
                  <a:schemeClr val="tx1"/>
                </a:solidFill>
              </a:rPr>
              <a:pPr/>
              <a:t>4</a:t>
            </a:fld>
            <a:endParaRPr lang="en-GB" sz="1200">
              <a:solidFill>
                <a:schemeClr val="tx1"/>
              </a:solidFill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4035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CA">
              <a:latin typeface="Times New Roman" pitchFamily="18" charset="0"/>
            </a:endParaRPr>
          </a:p>
        </p:txBody>
      </p:sp>
      <p:sp>
        <p:nvSpPr>
          <p:cNvPr id="4403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4400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>
              <a:defRPr sz="4400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>
              <a:defRPr sz="4400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>
              <a:defRPr sz="4400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>
              <a:defRPr sz="4400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fld id="{062AD33B-C9DC-4772-869D-12A0DF22125A}" type="slidenum">
              <a:rPr lang="en-GB" sz="1200" smtClean="0">
                <a:solidFill>
                  <a:schemeClr val="tx1"/>
                </a:solidFill>
              </a:rPr>
              <a:pPr/>
              <a:t>5</a:t>
            </a:fld>
            <a:endParaRPr lang="en-GB" sz="1200">
              <a:solidFill>
                <a:schemeClr val="tx1"/>
              </a:solidFill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6083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CA">
              <a:latin typeface="Times New Roman" pitchFamily="18" charset="0"/>
            </a:endParaRPr>
          </a:p>
        </p:txBody>
      </p:sp>
      <p:sp>
        <p:nvSpPr>
          <p:cNvPr id="4608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4400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>
              <a:defRPr sz="4400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>
              <a:defRPr sz="4400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>
              <a:defRPr sz="4400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>
              <a:defRPr sz="4400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fld id="{20535145-66B8-48EB-9097-5C247037308C}" type="slidenum">
              <a:rPr lang="en-GB" sz="1200" smtClean="0">
                <a:solidFill>
                  <a:schemeClr val="tx1"/>
                </a:solidFill>
              </a:rPr>
              <a:pPr/>
              <a:t>6</a:t>
            </a:fld>
            <a:endParaRPr lang="en-GB" sz="1200">
              <a:solidFill>
                <a:schemeClr val="tx1"/>
              </a:solidFill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8675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CA"/>
          </a:p>
        </p:txBody>
      </p:sp>
      <p:sp>
        <p:nvSpPr>
          <p:cNvPr id="2867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bg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bg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bg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bg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bg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itchFamily="18" charset="0"/>
              </a:defRPr>
            </a:lvl9pPr>
          </a:lstStyle>
          <a:p>
            <a:fld id="{DAF14E58-F2B5-422D-8B97-5716B59D65FE}" type="slidenum">
              <a:rPr lang="en-GB" sz="1200">
                <a:solidFill>
                  <a:schemeClr val="tx1"/>
                </a:solidFill>
              </a:rPr>
              <a:pPr/>
              <a:t>7</a:t>
            </a:fld>
            <a:endParaRPr lang="en-GB" sz="1200">
              <a:solidFill>
                <a:schemeClr val="tx1"/>
              </a:solidFill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8675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CA"/>
          </a:p>
        </p:txBody>
      </p:sp>
      <p:sp>
        <p:nvSpPr>
          <p:cNvPr id="2867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bg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bg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bg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bg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bg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itchFamily="18" charset="0"/>
              </a:defRPr>
            </a:lvl9pPr>
          </a:lstStyle>
          <a:p>
            <a:fld id="{DAF14E58-F2B5-422D-8B97-5716B59D65FE}" type="slidenum">
              <a:rPr lang="en-GB" sz="1200">
                <a:solidFill>
                  <a:schemeClr val="tx1"/>
                </a:solidFill>
              </a:rPr>
              <a:pPr/>
              <a:t>8</a:t>
            </a:fld>
            <a:endParaRPr lang="en-GB" sz="1200">
              <a:solidFill>
                <a:schemeClr val="tx1"/>
              </a:solidFill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5059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CA">
              <a:latin typeface="Times New Roman" pitchFamily="18" charset="0"/>
            </a:endParaRPr>
          </a:p>
        </p:txBody>
      </p:sp>
      <p:sp>
        <p:nvSpPr>
          <p:cNvPr id="4506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4400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>
              <a:defRPr sz="4400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>
              <a:defRPr sz="4400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>
              <a:defRPr sz="4400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>
              <a:defRPr sz="4400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fld id="{4708464A-48FE-440D-A155-9A2117977707}" type="slidenum">
              <a:rPr lang="en-GB" sz="1200" smtClean="0">
                <a:solidFill>
                  <a:schemeClr val="tx1"/>
                </a:solidFill>
              </a:rPr>
              <a:pPr/>
              <a:t>9</a:t>
            </a:fld>
            <a:endParaRPr lang="en-GB" sz="1200">
              <a:solidFill>
                <a:schemeClr val="tx1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104963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7869840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0"/>
            <a:ext cx="2286000" cy="6858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0"/>
            <a:ext cx="6705600" cy="68580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2803540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1006738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8797902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0" y="1219200"/>
            <a:ext cx="4495800" cy="5638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19200"/>
            <a:ext cx="4495800" cy="5638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5417056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0594889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2665708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583908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376227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CA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316220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0"/>
            <a:ext cx="91440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0" y="1219200"/>
            <a:ext cx="9144000" cy="5638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dirty="0"/>
              <a:t>Click to edit Master text styles</a:t>
            </a:r>
          </a:p>
          <a:p>
            <a:pPr lvl="1"/>
            <a:r>
              <a:rPr lang="en-GB" altLang="en-US" dirty="0"/>
              <a:t>Second level</a:t>
            </a:r>
          </a:p>
          <a:p>
            <a:pPr lvl="2"/>
            <a:r>
              <a:rPr lang="en-GB" altLang="en-US" dirty="0"/>
              <a:t>Third level</a:t>
            </a:r>
          </a:p>
          <a:p>
            <a:pPr lvl="3"/>
            <a:r>
              <a:rPr lang="en-GB" altLang="en-US" dirty="0"/>
              <a:t>Fourth level</a:t>
            </a:r>
          </a:p>
          <a:p>
            <a:pPr lvl="4"/>
            <a:r>
              <a:rPr lang="en-GB" alt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339857813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3695" r:id="rId1"/>
    <p:sldLayoutId id="2147483696" r:id="rId2"/>
    <p:sldLayoutId id="2147483697" r:id="rId3"/>
    <p:sldLayoutId id="2147483698" r:id="rId4"/>
    <p:sldLayoutId id="2147483699" r:id="rId5"/>
    <p:sldLayoutId id="2147483700" r:id="rId6"/>
    <p:sldLayoutId id="2147483701" r:id="rId7"/>
    <p:sldLayoutId id="2147483702" r:id="rId8"/>
    <p:sldLayoutId id="2147483703" r:id="rId9"/>
    <p:sldLayoutId id="2147483704" r:id="rId10"/>
    <p:sldLayoutId id="2147483705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000" kern="1200">
          <a:solidFill>
            <a:schemeClr val="tx2"/>
          </a:solidFill>
          <a:latin typeface="Calibri" panose="020F0502020204030204" pitchFamily="34" charset="0"/>
          <a:ea typeface="+mj-ea"/>
          <a:cs typeface="Calibri" panose="020F0502020204030204" pitchFamily="34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Comic Sans MS" panose="030F0702030302020204" pitchFamily="66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Comic Sans MS" panose="030F0702030302020204" pitchFamily="66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Comic Sans MS" panose="030F0702030302020204" pitchFamily="66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Comic Sans MS" panose="030F0702030302020204" pitchFamily="66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Comic Sans MS" panose="030F0702030302020204" pitchFamily="66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Comic Sans MS" panose="030F0702030302020204" pitchFamily="66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Comic Sans MS" panose="030F0702030302020204" pitchFamily="66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Comic Sans MS" panose="030F0702030302020204" pitchFamily="66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80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40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jpeg"/><Relationship Id="rId4" Type="http://schemas.openxmlformats.org/officeDocument/2006/relationships/hyperlink" Target="http://www.google.ca/url?sa=i&amp;rct=j&amp;q=&amp;esrc=s&amp;frm=1&amp;source=images&amp;cd=&amp;cad=rja&amp;docid=loCPJ4ATPEqk_M&amp;tbnid=hDPn-hfyqV7cZM:&amp;ved=0CAUQjRw&amp;url=http://www.jw.org/en/publications/books/bible-stories/part-7-jesus-resurrection-to-pauls-imprisonment/story-110-timothy-pauls-new-helper/&amp;ei=uZ4eUYn1F-SbjALnvoDwCw&amp;bvm=bv.42553238,d.cGE&amp;psig=AFQjCNHTHB-LkAFpw3dJQBRu2IPwmFeTvA&amp;ust=1361047598854894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981200"/>
            <a:ext cx="7772400" cy="1447800"/>
          </a:xfrm>
        </p:spPr>
        <p:txBody>
          <a:bodyPr/>
          <a:lstStyle/>
          <a:p>
            <a:r>
              <a:rPr lang="en-GB" dirty="0"/>
              <a:t>Catechism</a:t>
            </a:r>
            <a:br>
              <a:rPr lang="en-GB" dirty="0"/>
            </a:br>
            <a:r>
              <a:rPr lang="en-GB" dirty="0"/>
              <a:t>Essentials of Faith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81000" y="3886200"/>
            <a:ext cx="8458200" cy="1752600"/>
          </a:xfrm>
        </p:spPr>
        <p:txBody>
          <a:bodyPr/>
          <a:lstStyle/>
          <a:p>
            <a:r>
              <a:rPr lang="en-GB"/>
              <a:t>Lesson 20</a:t>
            </a:r>
            <a:endParaRPr lang="en-GB" dirty="0"/>
          </a:p>
          <a:p>
            <a:r>
              <a:rPr lang="en-GB" dirty="0"/>
              <a:t>The Church: Government (2)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Calling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CA" dirty="0"/>
              <a:t>Internal call: </a:t>
            </a:r>
            <a:r>
              <a:rPr lang="en-CA" dirty="0">
                <a:solidFill>
                  <a:srgbClr val="66FF33"/>
                </a:solidFill>
              </a:rPr>
              <a:t>a person must have the internal conviction that the Lord is calling them to office.</a:t>
            </a:r>
          </a:p>
          <a:p>
            <a:pPr marL="0" indent="0">
              <a:buNone/>
            </a:pPr>
            <a:r>
              <a:rPr lang="en-CA" dirty="0"/>
              <a:t>External call: </a:t>
            </a:r>
            <a:r>
              <a:rPr lang="en-CA" dirty="0">
                <a:solidFill>
                  <a:srgbClr val="66FF33"/>
                </a:solidFill>
              </a:rPr>
              <a:t>a person must be lawfully called by the church to serve in office.</a:t>
            </a:r>
          </a:p>
          <a:p>
            <a:pPr marL="0" indent="0">
              <a:buNone/>
            </a:pPr>
            <a:endParaRPr lang="en-CA" dirty="0"/>
          </a:p>
          <a:p>
            <a:pPr marL="0" indent="0">
              <a:buNone/>
            </a:pPr>
            <a:r>
              <a:rPr lang="en-CA" dirty="0"/>
              <a:t>Tension can arise between the experience of the internal and external call.</a:t>
            </a:r>
          </a:p>
          <a:p>
            <a:pPr marL="400050" lvl="1" indent="0">
              <a:buNone/>
            </a:pPr>
            <a:r>
              <a:rPr lang="en-CA" dirty="0"/>
              <a:t>You may feel you should serve, but you are never asked.</a:t>
            </a:r>
          </a:p>
          <a:p>
            <a:pPr marL="400050" lvl="1" indent="0">
              <a:buNone/>
            </a:pPr>
            <a:r>
              <a:rPr lang="en-CA" dirty="0"/>
              <a:t>You are asked, but you don’t feel up to it.</a:t>
            </a:r>
          </a:p>
          <a:p>
            <a:pPr marL="400050" lvl="1" indent="0">
              <a:buNone/>
            </a:pPr>
            <a:endParaRPr lang="en-CA" dirty="0"/>
          </a:p>
          <a:p>
            <a:pPr marL="0" indent="0" algn="ctr">
              <a:buNone/>
            </a:pPr>
            <a:r>
              <a:rPr lang="en-CA" dirty="0"/>
              <a:t>Discussion</a:t>
            </a:r>
          </a:p>
          <a:p>
            <a:pPr marL="0" indent="0">
              <a:buNone/>
            </a:pPr>
            <a:endParaRPr lang="en-CA" dirty="0"/>
          </a:p>
          <a:p>
            <a:pPr marL="0" indent="0">
              <a:buNone/>
            </a:pP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23125036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87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election procedure</a:t>
            </a:r>
            <a:br>
              <a:rPr lang="en-US" dirty="0"/>
            </a:br>
            <a:r>
              <a:rPr lang="en-US" sz="2800" i="1" dirty="0">
                <a:solidFill>
                  <a:srgbClr val="FFC000"/>
                </a:solidFill>
              </a:rPr>
              <a:t>By congregation</a:t>
            </a:r>
            <a:r>
              <a:rPr lang="en-US" sz="2800" i="1" dirty="0"/>
              <a:t>			</a:t>
            </a:r>
            <a:r>
              <a:rPr lang="en-US" sz="2800" i="1" dirty="0">
                <a:solidFill>
                  <a:srgbClr val="66FF33"/>
                </a:solidFill>
              </a:rPr>
              <a:t>by council</a:t>
            </a:r>
            <a:endParaRPr lang="en-US" i="1" dirty="0">
              <a:solidFill>
                <a:srgbClr val="66FF33"/>
              </a:solidFill>
            </a:endParaRPr>
          </a:p>
        </p:txBody>
      </p:sp>
      <p:sp>
        <p:nvSpPr>
          <p:cNvPr id="968707" name="AutoShape 3"/>
          <p:cNvSpPr>
            <a:spLocks noChangeArrowheads="1"/>
          </p:cNvSpPr>
          <p:nvPr/>
        </p:nvSpPr>
        <p:spPr bwMode="auto">
          <a:xfrm>
            <a:off x="1759496" y="1447800"/>
            <a:ext cx="3041104" cy="914400"/>
          </a:xfrm>
          <a:prstGeom prst="roundRect">
            <a:avLst>
              <a:gd name="adj" fmla="val 16667"/>
            </a:avLst>
          </a:prstGeom>
          <a:solidFill>
            <a:srgbClr val="FF9900"/>
          </a:solidFill>
          <a:ln w="9525">
            <a:solidFill>
              <a:schemeClr val="bg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sz="2800" dirty="0">
                <a:solidFill>
                  <a:srgbClr val="002060"/>
                </a:solidFill>
                <a:latin typeface="+mn-lt"/>
              </a:rPr>
              <a:t>Recommendation</a:t>
            </a:r>
          </a:p>
        </p:txBody>
      </p:sp>
      <p:sp>
        <p:nvSpPr>
          <p:cNvPr id="968708" name="AutoShape 4"/>
          <p:cNvSpPr>
            <a:spLocks noChangeArrowheads="1"/>
          </p:cNvSpPr>
          <p:nvPr/>
        </p:nvSpPr>
        <p:spPr bwMode="auto">
          <a:xfrm>
            <a:off x="5996928" y="1847088"/>
            <a:ext cx="3041104" cy="914400"/>
          </a:xfrm>
          <a:prstGeom prst="roundRect">
            <a:avLst>
              <a:gd name="adj" fmla="val 16667"/>
            </a:avLst>
          </a:prstGeom>
          <a:solidFill>
            <a:srgbClr val="00FF00"/>
          </a:solidFill>
          <a:ln w="9525">
            <a:solidFill>
              <a:schemeClr val="bg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sz="2800" dirty="0">
                <a:solidFill>
                  <a:srgbClr val="002060"/>
                </a:solidFill>
                <a:latin typeface="+mn-lt"/>
              </a:rPr>
              <a:t>Presentation</a:t>
            </a:r>
          </a:p>
        </p:txBody>
      </p:sp>
      <p:sp>
        <p:nvSpPr>
          <p:cNvPr id="968709" name="AutoShape 5"/>
          <p:cNvSpPr>
            <a:spLocks noChangeArrowheads="1"/>
          </p:cNvSpPr>
          <p:nvPr/>
        </p:nvSpPr>
        <p:spPr bwMode="auto">
          <a:xfrm>
            <a:off x="1759496" y="3276600"/>
            <a:ext cx="3041104" cy="914400"/>
          </a:xfrm>
          <a:prstGeom prst="roundRect">
            <a:avLst>
              <a:gd name="adj" fmla="val 16667"/>
            </a:avLst>
          </a:prstGeom>
          <a:solidFill>
            <a:srgbClr val="FF9900"/>
          </a:solidFill>
          <a:ln w="9525">
            <a:solidFill>
              <a:schemeClr val="bg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sz="2800">
                <a:solidFill>
                  <a:srgbClr val="002060"/>
                </a:solidFill>
                <a:latin typeface="+mn-lt"/>
              </a:rPr>
              <a:t>Consultation</a:t>
            </a:r>
          </a:p>
        </p:txBody>
      </p:sp>
      <p:sp>
        <p:nvSpPr>
          <p:cNvPr id="968710" name="AutoShape 6"/>
          <p:cNvSpPr>
            <a:spLocks noChangeArrowheads="1"/>
          </p:cNvSpPr>
          <p:nvPr/>
        </p:nvSpPr>
        <p:spPr bwMode="auto">
          <a:xfrm>
            <a:off x="6073128" y="3752088"/>
            <a:ext cx="3041104" cy="914400"/>
          </a:xfrm>
          <a:prstGeom prst="roundRect">
            <a:avLst>
              <a:gd name="adj" fmla="val 16667"/>
            </a:avLst>
          </a:prstGeom>
          <a:solidFill>
            <a:srgbClr val="00FF00"/>
          </a:solidFill>
          <a:ln w="9525">
            <a:solidFill>
              <a:schemeClr val="bg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sz="2800" dirty="0">
                <a:solidFill>
                  <a:srgbClr val="002060"/>
                </a:solidFill>
                <a:latin typeface="+mn-lt"/>
              </a:rPr>
              <a:t>Appointment</a:t>
            </a:r>
          </a:p>
        </p:txBody>
      </p:sp>
      <p:sp>
        <p:nvSpPr>
          <p:cNvPr id="968711" name="AutoShape 7"/>
          <p:cNvSpPr>
            <a:spLocks noChangeArrowheads="1"/>
          </p:cNvSpPr>
          <p:nvPr/>
        </p:nvSpPr>
        <p:spPr bwMode="auto">
          <a:xfrm>
            <a:off x="1835696" y="5029200"/>
            <a:ext cx="3041104" cy="914400"/>
          </a:xfrm>
          <a:prstGeom prst="roundRect">
            <a:avLst>
              <a:gd name="adj" fmla="val 16667"/>
            </a:avLst>
          </a:prstGeom>
          <a:solidFill>
            <a:srgbClr val="FF9900"/>
          </a:solidFill>
          <a:ln w="9525">
            <a:solidFill>
              <a:schemeClr val="bg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sz="2800" dirty="0">
                <a:solidFill>
                  <a:srgbClr val="002060"/>
                </a:solidFill>
                <a:latin typeface="+mn-lt"/>
              </a:rPr>
              <a:t>Approbation</a:t>
            </a:r>
          </a:p>
        </p:txBody>
      </p:sp>
      <p:sp>
        <p:nvSpPr>
          <p:cNvPr id="968712" name="AutoShape 8"/>
          <p:cNvSpPr>
            <a:spLocks noChangeArrowheads="1"/>
          </p:cNvSpPr>
          <p:nvPr/>
        </p:nvSpPr>
        <p:spPr bwMode="auto">
          <a:xfrm>
            <a:off x="6073128" y="5504688"/>
            <a:ext cx="3041104" cy="914400"/>
          </a:xfrm>
          <a:prstGeom prst="roundRect">
            <a:avLst>
              <a:gd name="adj" fmla="val 16667"/>
            </a:avLst>
          </a:prstGeom>
          <a:solidFill>
            <a:srgbClr val="00FF00"/>
          </a:solidFill>
          <a:ln w="9525">
            <a:solidFill>
              <a:schemeClr val="bg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sz="2800">
                <a:solidFill>
                  <a:srgbClr val="002060"/>
                </a:solidFill>
                <a:latin typeface="+mn-lt"/>
              </a:rPr>
              <a:t>Ordination</a:t>
            </a:r>
          </a:p>
        </p:txBody>
      </p:sp>
      <p:sp>
        <p:nvSpPr>
          <p:cNvPr id="968713" name="Oval 9"/>
          <p:cNvSpPr>
            <a:spLocks noChangeArrowheads="1"/>
          </p:cNvSpPr>
          <p:nvPr/>
        </p:nvSpPr>
        <p:spPr bwMode="auto">
          <a:xfrm>
            <a:off x="457200" y="1600200"/>
            <a:ext cx="914400" cy="914400"/>
          </a:xfrm>
          <a:prstGeom prst="ellipse">
            <a:avLst/>
          </a:prstGeom>
          <a:solidFill>
            <a:srgbClr val="99CCFF"/>
          </a:solidFill>
          <a:ln w="9525">
            <a:solidFill>
              <a:schemeClr val="bg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sz="2800" dirty="0">
                <a:solidFill>
                  <a:srgbClr val="002060"/>
                </a:solidFill>
                <a:latin typeface="+mn-lt"/>
              </a:rPr>
              <a:t>1</a:t>
            </a:r>
          </a:p>
        </p:txBody>
      </p:sp>
      <p:sp>
        <p:nvSpPr>
          <p:cNvPr id="968714" name="Oval 10"/>
          <p:cNvSpPr>
            <a:spLocks noChangeArrowheads="1"/>
          </p:cNvSpPr>
          <p:nvPr/>
        </p:nvSpPr>
        <p:spPr bwMode="auto">
          <a:xfrm>
            <a:off x="457200" y="3361509"/>
            <a:ext cx="914400" cy="914400"/>
          </a:xfrm>
          <a:prstGeom prst="ellipse">
            <a:avLst/>
          </a:prstGeom>
          <a:solidFill>
            <a:srgbClr val="99CCFF"/>
          </a:solidFill>
          <a:ln w="9525">
            <a:solidFill>
              <a:schemeClr val="bg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sz="2800">
                <a:solidFill>
                  <a:srgbClr val="002060"/>
                </a:solidFill>
                <a:latin typeface="+mn-lt"/>
              </a:rPr>
              <a:t>2</a:t>
            </a:r>
          </a:p>
        </p:txBody>
      </p:sp>
      <p:sp>
        <p:nvSpPr>
          <p:cNvPr id="968715" name="Oval 11"/>
          <p:cNvSpPr>
            <a:spLocks noChangeArrowheads="1"/>
          </p:cNvSpPr>
          <p:nvPr/>
        </p:nvSpPr>
        <p:spPr bwMode="auto">
          <a:xfrm>
            <a:off x="457200" y="5181600"/>
            <a:ext cx="914400" cy="914400"/>
          </a:xfrm>
          <a:prstGeom prst="ellipse">
            <a:avLst/>
          </a:prstGeom>
          <a:solidFill>
            <a:srgbClr val="99CCFF"/>
          </a:solidFill>
          <a:ln w="9525">
            <a:solidFill>
              <a:schemeClr val="bg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sz="2800">
                <a:solidFill>
                  <a:srgbClr val="002060"/>
                </a:solidFill>
                <a:latin typeface="+mn-lt"/>
              </a:rPr>
              <a:t>3</a:t>
            </a:r>
          </a:p>
        </p:txBody>
      </p:sp>
      <p:sp>
        <p:nvSpPr>
          <p:cNvPr id="968716" name="Line 12"/>
          <p:cNvSpPr>
            <a:spLocks noChangeShapeType="1"/>
          </p:cNvSpPr>
          <p:nvPr/>
        </p:nvSpPr>
        <p:spPr bwMode="auto">
          <a:xfrm>
            <a:off x="533400" y="4800600"/>
            <a:ext cx="8382000" cy="0"/>
          </a:xfrm>
          <a:prstGeom prst="line">
            <a:avLst/>
          </a:prstGeom>
          <a:noFill/>
          <a:ln w="9525">
            <a:solidFill>
              <a:srgbClr val="99CC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CA" sz="2800">
              <a:solidFill>
                <a:srgbClr val="002060"/>
              </a:solidFill>
              <a:latin typeface="+mn-lt"/>
            </a:endParaRPr>
          </a:p>
        </p:txBody>
      </p:sp>
      <p:sp>
        <p:nvSpPr>
          <p:cNvPr id="968717" name="Line 13"/>
          <p:cNvSpPr>
            <a:spLocks noChangeShapeType="1"/>
          </p:cNvSpPr>
          <p:nvPr/>
        </p:nvSpPr>
        <p:spPr bwMode="auto">
          <a:xfrm>
            <a:off x="533400" y="2895600"/>
            <a:ext cx="8382000" cy="0"/>
          </a:xfrm>
          <a:prstGeom prst="line">
            <a:avLst/>
          </a:prstGeom>
          <a:noFill/>
          <a:ln w="9525">
            <a:solidFill>
              <a:srgbClr val="99CC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CA" sz="2800">
              <a:solidFill>
                <a:srgbClr val="002060"/>
              </a:solidFill>
              <a:latin typeface="+mn-lt"/>
            </a:endParaRPr>
          </a:p>
        </p:txBody>
      </p:sp>
      <p:sp>
        <p:nvSpPr>
          <p:cNvPr id="968718" name="Line 14"/>
          <p:cNvSpPr>
            <a:spLocks noChangeShapeType="1"/>
          </p:cNvSpPr>
          <p:nvPr/>
        </p:nvSpPr>
        <p:spPr bwMode="auto">
          <a:xfrm>
            <a:off x="4724400" y="1905000"/>
            <a:ext cx="1447800" cy="381000"/>
          </a:xfrm>
          <a:prstGeom prst="line">
            <a:avLst/>
          </a:prstGeom>
          <a:noFill/>
          <a:ln w="57150">
            <a:solidFill>
              <a:schemeClr val="tx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CA" sz="2800">
              <a:solidFill>
                <a:srgbClr val="002060"/>
              </a:solidFill>
              <a:latin typeface="+mn-lt"/>
            </a:endParaRPr>
          </a:p>
        </p:txBody>
      </p:sp>
      <p:sp>
        <p:nvSpPr>
          <p:cNvPr id="968719" name="Line 15"/>
          <p:cNvSpPr>
            <a:spLocks noChangeShapeType="1"/>
          </p:cNvSpPr>
          <p:nvPr/>
        </p:nvSpPr>
        <p:spPr bwMode="auto">
          <a:xfrm flipH="1">
            <a:off x="4724400" y="2514600"/>
            <a:ext cx="1524000" cy="1058416"/>
          </a:xfrm>
          <a:prstGeom prst="line">
            <a:avLst/>
          </a:prstGeom>
          <a:noFill/>
          <a:ln w="57150">
            <a:solidFill>
              <a:schemeClr val="tx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CA" sz="2800">
              <a:solidFill>
                <a:srgbClr val="002060"/>
              </a:solidFill>
              <a:latin typeface="+mn-lt"/>
            </a:endParaRPr>
          </a:p>
        </p:txBody>
      </p:sp>
      <p:sp>
        <p:nvSpPr>
          <p:cNvPr id="968720" name="Line 16"/>
          <p:cNvSpPr>
            <a:spLocks noChangeShapeType="1"/>
          </p:cNvSpPr>
          <p:nvPr/>
        </p:nvSpPr>
        <p:spPr bwMode="auto">
          <a:xfrm flipH="1">
            <a:off x="4724400" y="4419600"/>
            <a:ext cx="1447800" cy="838200"/>
          </a:xfrm>
          <a:prstGeom prst="line">
            <a:avLst/>
          </a:prstGeom>
          <a:noFill/>
          <a:ln w="57150">
            <a:solidFill>
              <a:schemeClr val="tx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CA" sz="2800">
              <a:solidFill>
                <a:srgbClr val="002060"/>
              </a:solidFill>
              <a:latin typeface="+mn-lt"/>
            </a:endParaRPr>
          </a:p>
        </p:txBody>
      </p:sp>
      <p:sp>
        <p:nvSpPr>
          <p:cNvPr id="968721" name="Line 17"/>
          <p:cNvSpPr>
            <a:spLocks noChangeShapeType="1"/>
          </p:cNvSpPr>
          <p:nvPr/>
        </p:nvSpPr>
        <p:spPr bwMode="auto">
          <a:xfrm>
            <a:off x="4724400" y="3861048"/>
            <a:ext cx="1447800" cy="406152"/>
          </a:xfrm>
          <a:prstGeom prst="line">
            <a:avLst/>
          </a:prstGeom>
          <a:noFill/>
          <a:ln w="57150">
            <a:solidFill>
              <a:schemeClr val="tx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CA" sz="2800">
              <a:solidFill>
                <a:srgbClr val="002060"/>
              </a:solidFill>
              <a:latin typeface="+mn-lt"/>
            </a:endParaRPr>
          </a:p>
        </p:txBody>
      </p:sp>
      <p:sp>
        <p:nvSpPr>
          <p:cNvPr id="968722" name="Line 18"/>
          <p:cNvSpPr>
            <a:spLocks noChangeShapeType="1"/>
          </p:cNvSpPr>
          <p:nvPr/>
        </p:nvSpPr>
        <p:spPr bwMode="auto">
          <a:xfrm>
            <a:off x="4800600" y="5562600"/>
            <a:ext cx="1371600" cy="381000"/>
          </a:xfrm>
          <a:prstGeom prst="line">
            <a:avLst/>
          </a:prstGeom>
          <a:noFill/>
          <a:ln w="57150">
            <a:solidFill>
              <a:schemeClr val="tx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CA" sz="2800">
              <a:solidFill>
                <a:srgbClr val="002060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7183398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87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87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750"/>
                                        <p:tgtEl>
                                          <p:spTgt spid="9687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750"/>
                            </p:stCondLst>
                            <p:childTnLst>
                              <p:par>
                                <p:cTn id="1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87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87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9" dur="750"/>
                                        <p:tgtEl>
                                          <p:spTgt spid="9687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750"/>
                            </p:stCondLst>
                            <p:childTnLst>
                              <p:par>
                                <p:cTn id="2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87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87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750"/>
                                        <p:tgtEl>
                                          <p:spTgt spid="9687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750"/>
                            </p:stCondLst>
                            <p:childTnLst>
                              <p:par>
                                <p:cTn id="2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87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87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5" dur="750"/>
                                        <p:tgtEl>
                                          <p:spTgt spid="9687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750"/>
                            </p:stCondLst>
                            <p:childTnLst>
                              <p:par>
                                <p:cTn id="3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87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87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750"/>
                                        <p:tgtEl>
                                          <p:spTgt spid="9687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750"/>
                            </p:stCondLst>
                            <p:childTnLst>
                              <p:par>
                                <p:cTn id="4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87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68707" grpId="0" animBg="1"/>
      <p:bldP spid="968708" grpId="0" animBg="1"/>
      <p:bldP spid="968709" grpId="0" animBg="1"/>
      <p:bldP spid="968710" grpId="0" animBg="1"/>
      <p:bldP spid="968711" grpId="0" animBg="1"/>
      <p:bldP spid="968712" grpId="0" animBg="1"/>
      <p:bldP spid="968718" grpId="0" animBg="1"/>
      <p:bldP spid="968719" grpId="0" animBg="1"/>
      <p:bldP spid="968720" grpId="0" animBg="1"/>
      <p:bldP spid="968721" grpId="0" animBg="1"/>
      <p:bldP spid="968722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For life or for a term?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CA" dirty="0"/>
              <a:t>The Reformed tend to have elders/deacons </a:t>
            </a:r>
            <a:r>
              <a:rPr lang="en-CA" dirty="0">
                <a:solidFill>
                  <a:srgbClr val="66FF33"/>
                </a:solidFill>
              </a:rPr>
              <a:t>for a set term, with rest periods and re-elections.</a:t>
            </a:r>
          </a:p>
          <a:p>
            <a:pPr marL="0" indent="0">
              <a:buNone/>
            </a:pPr>
            <a:r>
              <a:rPr lang="en-CA" dirty="0"/>
              <a:t>Presbyterians tend to have elders/deacons </a:t>
            </a:r>
            <a:r>
              <a:rPr lang="en-CA" dirty="0">
                <a:solidFill>
                  <a:srgbClr val="66FF33"/>
                </a:solidFill>
              </a:rPr>
              <a:t>for life, with passive and active periods.</a:t>
            </a:r>
          </a:p>
          <a:p>
            <a:pPr marL="0" indent="0">
              <a:buNone/>
            </a:pPr>
            <a:endParaRPr lang="en-CA" dirty="0"/>
          </a:p>
          <a:p>
            <a:pPr marL="0" indent="0">
              <a:buNone/>
            </a:pPr>
            <a:r>
              <a:rPr lang="en-CA" dirty="0"/>
              <a:t>The Reformed system decreases the risk of hierarchy.</a:t>
            </a:r>
          </a:p>
          <a:p>
            <a:pPr marL="0" indent="0">
              <a:buNone/>
            </a:pPr>
            <a:r>
              <a:rPr lang="en-CA" dirty="0"/>
              <a:t>The Presbyterian system ensures more continuity.</a:t>
            </a:r>
          </a:p>
          <a:p>
            <a:pPr marL="0" indent="0">
              <a:buNone/>
            </a:pPr>
            <a:endParaRPr lang="en-CA" dirty="0"/>
          </a:p>
          <a:p>
            <a:pPr marL="0" indent="0">
              <a:buNone/>
            </a:pPr>
            <a:r>
              <a:rPr lang="en-CA" i="1" dirty="0"/>
              <a:t>To become an office-bearer in a Presbyterian church tends to be a more rigorous process.</a:t>
            </a:r>
          </a:p>
        </p:txBody>
      </p:sp>
    </p:spTree>
    <p:extLst>
      <p:ext uri="{BB962C8B-B14F-4D97-AF65-F5344CB8AC3E}">
        <p14:creationId xmlns:p14="http://schemas.microsoft.com/office/powerpoint/2010/main" val="906079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Psalm 122:2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59632" y="1219200"/>
            <a:ext cx="7884368" cy="5638800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Jerusalem, designed so well,</a:t>
            </a:r>
            <a:endParaRPr lang="en-CA" dirty="0"/>
          </a:p>
          <a:p>
            <a:pPr marL="0" indent="0">
              <a:buNone/>
            </a:pPr>
            <a:r>
              <a:rPr lang="en-US" dirty="0"/>
              <a:t>built as a close-knit unity </a:t>
            </a:r>
            <a:r>
              <a:rPr lang="en-GB" dirty="0"/>
              <a:t>–</a:t>
            </a:r>
            <a:endParaRPr lang="en-CA" dirty="0"/>
          </a:p>
          <a:p>
            <a:pPr marL="0" indent="0">
              <a:buNone/>
            </a:pPr>
            <a:r>
              <a:rPr lang="en-US" dirty="0"/>
              <a:t>there flock together joyfully</a:t>
            </a:r>
            <a:endParaRPr lang="en-CA" dirty="0"/>
          </a:p>
          <a:p>
            <a:pPr marL="0" indent="0">
              <a:buNone/>
            </a:pPr>
            <a:r>
              <a:rPr lang="en-US" dirty="0"/>
              <a:t>the tribes and clans of Israel. </a:t>
            </a:r>
            <a:endParaRPr lang="en-CA" dirty="0"/>
          </a:p>
          <a:p>
            <a:pPr marL="0" indent="0">
              <a:buNone/>
            </a:pPr>
            <a:r>
              <a:rPr lang="en-US" dirty="0"/>
              <a:t>They to Jerusalem ascend,</a:t>
            </a:r>
            <a:endParaRPr lang="en-CA" dirty="0"/>
          </a:p>
          <a:p>
            <a:pPr marL="0" indent="0">
              <a:buNone/>
            </a:pPr>
            <a:r>
              <a:rPr lang="en-US" dirty="0"/>
              <a:t>according to the </a:t>
            </a:r>
            <a:r>
              <a:rPr lang="en-US" cap="small" dirty="0"/>
              <a:t>Lord’s</a:t>
            </a:r>
            <a:r>
              <a:rPr lang="en-US" dirty="0"/>
              <a:t> command,</a:t>
            </a:r>
            <a:endParaRPr lang="en-CA" dirty="0"/>
          </a:p>
          <a:p>
            <a:pPr marL="0" indent="0">
              <a:buNone/>
            </a:pPr>
            <a:r>
              <a:rPr lang="en-US" dirty="0"/>
              <a:t>to thank him with their adoration.  </a:t>
            </a:r>
            <a:endParaRPr lang="en-CA" dirty="0"/>
          </a:p>
          <a:p>
            <a:pPr marL="0" indent="0">
              <a:buNone/>
            </a:pPr>
            <a:r>
              <a:rPr lang="en-US" dirty="0"/>
              <a:t>For there are set the royal thrones</a:t>
            </a:r>
            <a:endParaRPr lang="en-CA" dirty="0"/>
          </a:p>
          <a:p>
            <a:pPr marL="0" indent="0">
              <a:buNone/>
            </a:pPr>
            <a:r>
              <a:rPr lang="en-US" dirty="0"/>
              <a:t>of David’s house, and there his sons</a:t>
            </a:r>
            <a:endParaRPr lang="en-CA" dirty="0"/>
          </a:p>
          <a:p>
            <a:pPr marL="0" indent="0">
              <a:buNone/>
            </a:pPr>
            <a:r>
              <a:rPr lang="en-US" dirty="0"/>
              <a:t>with righteous judgments rule the nation.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42268483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The offices</a:t>
            </a:r>
          </a:p>
        </p:txBody>
      </p:sp>
      <p:sp>
        <p:nvSpPr>
          <p:cNvPr id="2355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Tx/>
              <a:buNone/>
            </a:pPr>
            <a:r>
              <a:rPr lang="en-CA" dirty="0"/>
              <a:t>On many issues of </a:t>
            </a:r>
            <a:r>
              <a:rPr lang="en-CA" dirty="0">
                <a:solidFill>
                  <a:srgbClr val="66FF33"/>
                </a:solidFill>
              </a:rPr>
              <a:t>church government, </a:t>
            </a:r>
            <a:r>
              <a:rPr lang="en-CA" dirty="0"/>
              <a:t>the New Testament is </a:t>
            </a:r>
            <a:r>
              <a:rPr lang="en-CA" dirty="0">
                <a:solidFill>
                  <a:srgbClr val="66FF33"/>
                </a:solidFill>
              </a:rPr>
              <a:t>vague. </a:t>
            </a:r>
          </a:p>
          <a:p>
            <a:pPr marL="0" indent="0">
              <a:buFontTx/>
              <a:buNone/>
            </a:pPr>
            <a:r>
              <a:rPr lang="en-CA" dirty="0"/>
              <a:t>Most concrete information is found in </a:t>
            </a:r>
            <a:r>
              <a:rPr lang="en-CA" dirty="0">
                <a:solidFill>
                  <a:srgbClr val="66FF33"/>
                </a:solidFill>
              </a:rPr>
              <a:t>the Pastoral Epistles.</a:t>
            </a:r>
          </a:p>
          <a:p>
            <a:pPr marL="0" indent="0">
              <a:buNone/>
            </a:pPr>
            <a:r>
              <a:rPr lang="en-CA" dirty="0"/>
              <a:t>Hence, the way churches are run today </a:t>
            </a:r>
            <a:r>
              <a:rPr lang="en-CA" dirty="0">
                <a:solidFill>
                  <a:srgbClr val="66FF33"/>
                </a:solidFill>
              </a:rPr>
              <a:t>can vary from place to place and culture to culture, </a:t>
            </a:r>
            <a:r>
              <a:rPr lang="en-CA" dirty="0"/>
              <a:t>without </a:t>
            </a:r>
            <a:r>
              <a:rPr lang="en-CA" dirty="0">
                <a:solidFill>
                  <a:srgbClr val="66FF33"/>
                </a:solidFill>
              </a:rPr>
              <a:t>being unbiblical.</a:t>
            </a:r>
          </a:p>
          <a:p>
            <a:pPr marL="0" indent="0">
              <a:buFontTx/>
              <a:buNone/>
            </a:pPr>
            <a:endParaRPr lang="en-CA" dirty="0"/>
          </a:p>
          <a:p>
            <a:pPr marL="0" indent="0">
              <a:buFontTx/>
              <a:buNone/>
            </a:pPr>
            <a:endParaRPr lang="en-CA" dirty="0"/>
          </a:p>
          <a:p>
            <a:pPr marL="0" indent="0" algn="ctr">
              <a:buFontTx/>
              <a:buNone/>
            </a:pPr>
            <a:r>
              <a:rPr lang="en-CA" dirty="0"/>
              <a:t>Discussion:</a:t>
            </a:r>
          </a:p>
          <a:p>
            <a:pPr marL="0" indent="0" algn="ctr">
              <a:buFontTx/>
              <a:buNone/>
            </a:pPr>
            <a:r>
              <a:rPr lang="en-CA" dirty="0"/>
              <a:t>Why might the NT be vague on church government?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From Calvin to CanRC</a:t>
            </a:r>
          </a:p>
        </p:txBody>
      </p:sp>
      <p:sp>
        <p:nvSpPr>
          <p:cNvPr id="4" name="Oval 3"/>
          <p:cNvSpPr/>
          <p:nvPr/>
        </p:nvSpPr>
        <p:spPr bwMode="auto">
          <a:xfrm>
            <a:off x="250825" y="1335088"/>
            <a:ext cx="2881313" cy="822325"/>
          </a:xfrm>
          <a:prstGeom prst="ellipse">
            <a:avLst/>
          </a:prstGeom>
          <a:noFill/>
          <a:ln w="44450" cap="flat" cmpd="sng" algn="ctr">
            <a:solidFill>
              <a:srgbClr val="FFC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>
              <a:defRPr/>
            </a:pPr>
            <a:r>
              <a:rPr lang="en-CA" sz="3200" dirty="0">
                <a:latin typeface="+mn-lt"/>
              </a:rPr>
              <a:t>Ministers</a:t>
            </a:r>
          </a:p>
        </p:txBody>
      </p:sp>
      <p:sp>
        <p:nvSpPr>
          <p:cNvPr id="5" name="Oval 4"/>
          <p:cNvSpPr/>
          <p:nvPr/>
        </p:nvSpPr>
        <p:spPr bwMode="auto">
          <a:xfrm>
            <a:off x="252413" y="2478681"/>
            <a:ext cx="2879725" cy="822325"/>
          </a:xfrm>
          <a:prstGeom prst="ellipse">
            <a:avLst/>
          </a:prstGeom>
          <a:noFill/>
          <a:ln w="44450" cap="flat" cmpd="sng" algn="ctr">
            <a:solidFill>
              <a:srgbClr val="FFC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>
              <a:defRPr/>
            </a:pPr>
            <a:r>
              <a:rPr lang="en-CA" sz="3200" dirty="0">
                <a:latin typeface="+mn-lt"/>
              </a:rPr>
              <a:t>Teachers</a:t>
            </a:r>
          </a:p>
        </p:txBody>
      </p:sp>
      <p:sp>
        <p:nvSpPr>
          <p:cNvPr id="6" name="Oval 5"/>
          <p:cNvSpPr/>
          <p:nvPr/>
        </p:nvSpPr>
        <p:spPr bwMode="auto">
          <a:xfrm>
            <a:off x="250825" y="3640795"/>
            <a:ext cx="2879725" cy="822325"/>
          </a:xfrm>
          <a:prstGeom prst="ellipse">
            <a:avLst/>
          </a:prstGeom>
          <a:noFill/>
          <a:ln w="44450" cap="flat" cmpd="sng" algn="ctr">
            <a:solidFill>
              <a:srgbClr val="FFC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>
              <a:defRPr/>
            </a:pPr>
            <a:r>
              <a:rPr lang="en-CA" sz="3200" dirty="0">
                <a:latin typeface="+mn-lt"/>
              </a:rPr>
              <a:t>Elders</a:t>
            </a:r>
          </a:p>
        </p:txBody>
      </p:sp>
      <p:sp>
        <p:nvSpPr>
          <p:cNvPr id="7" name="Oval 6"/>
          <p:cNvSpPr/>
          <p:nvPr/>
        </p:nvSpPr>
        <p:spPr bwMode="auto">
          <a:xfrm>
            <a:off x="250825" y="4716916"/>
            <a:ext cx="2881312" cy="822325"/>
          </a:xfrm>
          <a:prstGeom prst="ellipse">
            <a:avLst/>
          </a:prstGeom>
          <a:noFill/>
          <a:ln w="44450" cap="flat" cmpd="sng" algn="ctr">
            <a:solidFill>
              <a:srgbClr val="FFC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>
              <a:defRPr/>
            </a:pPr>
            <a:r>
              <a:rPr lang="en-CA" sz="3200" dirty="0">
                <a:latin typeface="+mn-lt"/>
              </a:rPr>
              <a:t>Deacons</a:t>
            </a:r>
          </a:p>
        </p:txBody>
      </p:sp>
      <p:sp>
        <p:nvSpPr>
          <p:cNvPr id="8" name="Oval 7"/>
          <p:cNvSpPr/>
          <p:nvPr/>
        </p:nvSpPr>
        <p:spPr bwMode="auto">
          <a:xfrm>
            <a:off x="250824" y="5793037"/>
            <a:ext cx="2879725" cy="822325"/>
          </a:xfrm>
          <a:prstGeom prst="ellipse">
            <a:avLst/>
          </a:prstGeom>
          <a:noFill/>
          <a:ln w="44450" cap="flat" cmpd="sng" algn="ctr">
            <a:solidFill>
              <a:srgbClr val="FFC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>
              <a:defRPr/>
            </a:pPr>
            <a:r>
              <a:rPr lang="en-CA" sz="3200" dirty="0">
                <a:latin typeface="+mn-lt"/>
              </a:rPr>
              <a:t>Visitors</a:t>
            </a:r>
          </a:p>
        </p:txBody>
      </p:sp>
      <p:pic>
        <p:nvPicPr>
          <p:cNvPr id="9" name="Picture 5" descr="http://www.fact-archive.com/encyclopedia/upload/c/c4/John_Calvin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4208" y="2870525"/>
            <a:ext cx="1622472" cy="22575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From Calvin to CanRC</a:t>
            </a:r>
          </a:p>
        </p:txBody>
      </p:sp>
      <p:cxnSp>
        <p:nvCxnSpPr>
          <p:cNvPr id="26648" name="Straight Arrow Connector 22"/>
          <p:cNvCxnSpPr>
            <a:cxnSpLocks noChangeShapeType="1"/>
          </p:cNvCxnSpPr>
          <p:nvPr/>
        </p:nvCxnSpPr>
        <p:spPr bwMode="auto">
          <a:xfrm>
            <a:off x="3056415" y="1605681"/>
            <a:ext cx="363457" cy="122316"/>
          </a:xfrm>
          <a:prstGeom prst="straightConnector1">
            <a:avLst/>
          </a:prstGeom>
          <a:noFill/>
          <a:ln w="44450" algn="ctr">
            <a:solidFill>
              <a:srgbClr val="66FF33"/>
            </a:solidFill>
            <a:round/>
            <a:headEnd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0" name="Oval 9"/>
          <p:cNvSpPr/>
          <p:nvPr/>
        </p:nvSpPr>
        <p:spPr bwMode="auto">
          <a:xfrm>
            <a:off x="3419872" y="3584186"/>
            <a:ext cx="2928284" cy="822325"/>
          </a:xfrm>
          <a:prstGeom prst="ellipse">
            <a:avLst/>
          </a:prstGeom>
          <a:noFill/>
          <a:ln w="44450" cap="flat" cmpd="sng" algn="ctr">
            <a:solidFill>
              <a:srgbClr val="66FF33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>
              <a:defRPr/>
            </a:pPr>
            <a:r>
              <a:rPr lang="en-CA" sz="3200" dirty="0">
                <a:latin typeface="+mn-lt"/>
              </a:rPr>
              <a:t>Elders</a:t>
            </a:r>
          </a:p>
        </p:txBody>
      </p:sp>
      <p:cxnSp>
        <p:nvCxnSpPr>
          <p:cNvPr id="26645" name="Straight Arrow Connector 25"/>
          <p:cNvCxnSpPr>
            <a:cxnSpLocks noChangeShapeType="1"/>
            <a:endCxn id="10" idx="2"/>
          </p:cNvCxnSpPr>
          <p:nvPr/>
        </p:nvCxnSpPr>
        <p:spPr bwMode="auto">
          <a:xfrm flipV="1">
            <a:off x="3151524" y="3995349"/>
            <a:ext cx="268348" cy="56601"/>
          </a:xfrm>
          <a:prstGeom prst="straightConnector1">
            <a:avLst/>
          </a:prstGeom>
          <a:noFill/>
          <a:ln w="44450" algn="ctr">
            <a:solidFill>
              <a:srgbClr val="66FF33"/>
            </a:solidFill>
            <a:round/>
            <a:headEnd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2" name="Oval 11"/>
          <p:cNvSpPr/>
          <p:nvPr/>
        </p:nvSpPr>
        <p:spPr bwMode="auto">
          <a:xfrm>
            <a:off x="5998750" y="5873750"/>
            <a:ext cx="2959514" cy="563563"/>
          </a:xfrm>
          <a:prstGeom prst="ellipse">
            <a:avLst/>
          </a:prstGeom>
          <a:noFill/>
          <a:ln w="44450" cap="flat" cmpd="sng" algn="ctr">
            <a:solidFill>
              <a:srgbClr val="66FF33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>
              <a:defRPr/>
            </a:pPr>
            <a:r>
              <a:rPr lang="en-CA" sz="2000" dirty="0">
                <a:solidFill>
                  <a:srgbClr val="FFC000"/>
                </a:solidFill>
                <a:latin typeface="+mn-lt"/>
              </a:rPr>
              <a:t>Meal Train</a:t>
            </a:r>
            <a:endParaRPr lang="en-CA" sz="3200" dirty="0">
              <a:solidFill>
                <a:srgbClr val="FFC000"/>
              </a:solidFill>
              <a:latin typeface="+mn-lt"/>
            </a:endParaRPr>
          </a:p>
        </p:txBody>
      </p:sp>
      <p:sp>
        <p:nvSpPr>
          <p:cNvPr id="11" name="Oval 10"/>
          <p:cNvSpPr/>
          <p:nvPr/>
        </p:nvSpPr>
        <p:spPr bwMode="auto">
          <a:xfrm>
            <a:off x="3415620" y="4716915"/>
            <a:ext cx="2957883" cy="822325"/>
          </a:xfrm>
          <a:prstGeom prst="ellipse">
            <a:avLst/>
          </a:prstGeom>
          <a:noFill/>
          <a:ln w="44450" cap="flat" cmpd="sng" algn="ctr">
            <a:solidFill>
              <a:srgbClr val="66FF33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>
              <a:defRPr/>
            </a:pPr>
            <a:r>
              <a:rPr lang="en-CA" sz="3200" dirty="0">
                <a:latin typeface="+mn-lt"/>
              </a:rPr>
              <a:t>Deacons</a:t>
            </a:r>
          </a:p>
        </p:txBody>
      </p:sp>
      <p:cxnSp>
        <p:nvCxnSpPr>
          <p:cNvPr id="26642" name="Straight Arrow Connector 27"/>
          <p:cNvCxnSpPr>
            <a:cxnSpLocks noChangeShapeType="1"/>
          </p:cNvCxnSpPr>
          <p:nvPr/>
        </p:nvCxnSpPr>
        <p:spPr bwMode="auto">
          <a:xfrm flipV="1">
            <a:off x="3130550" y="5100853"/>
            <a:ext cx="289322" cy="35240"/>
          </a:xfrm>
          <a:prstGeom prst="straightConnector1">
            <a:avLst/>
          </a:prstGeom>
          <a:noFill/>
          <a:ln w="44450" algn="ctr">
            <a:solidFill>
              <a:srgbClr val="66FF33"/>
            </a:solidFill>
            <a:round/>
            <a:headEnd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6643" name="Straight Arrow Connector 29"/>
          <p:cNvCxnSpPr>
            <a:cxnSpLocks noChangeShapeType="1"/>
            <a:endCxn id="12" idx="2"/>
          </p:cNvCxnSpPr>
          <p:nvPr/>
        </p:nvCxnSpPr>
        <p:spPr bwMode="auto">
          <a:xfrm flipV="1">
            <a:off x="3130550" y="6155899"/>
            <a:ext cx="2868642" cy="60691"/>
          </a:xfrm>
          <a:prstGeom prst="straightConnector1">
            <a:avLst/>
          </a:prstGeom>
          <a:noFill/>
          <a:ln w="44450" algn="ctr">
            <a:solidFill>
              <a:srgbClr val="66FF33"/>
            </a:solidFill>
            <a:round/>
            <a:headEnd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3" name="Oval 12"/>
          <p:cNvSpPr/>
          <p:nvPr/>
        </p:nvSpPr>
        <p:spPr bwMode="auto">
          <a:xfrm>
            <a:off x="6182333" y="1280489"/>
            <a:ext cx="2914993" cy="735013"/>
          </a:xfrm>
          <a:prstGeom prst="ellipse">
            <a:avLst/>
          </a:prstGeom>
          <a:noFill/>
          <a:ln w="44450" cap="flat" cmpd="sng" algn="ctr">
            <a:solidFill>
              <a:srgbClr val="66FF33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>
              <a:defRPr/>
            </a:pPr>
            <a:r>
              <a:rPr lang="en-CA" sz="2800" dirty="0">
                <a:latin typeface="+mn-lt"/>
              </a:rPr>
              <a:t>Professor</a:t>
            </a:r>
            <a:endParaRPr lang="en-CA" sz="3200" dirty="0">
              <a:latin typeface="+mn-lt"/>
            </a:endParaRPr>
          </a:p>
        </p:txBody>
      </p:sp>
      <p:sp>
        <p:nvSpPr>
          <p:cNvPr id="14" name="Oval 13"/>
          <p:cNvSpPr/>
          <p:nvPr/>
        </p:nvSpPr>
        <p:spPr bwMode="auto">
          <a:xfrm>
            <a:off x="6229007" y="2486311"/>
            <a:ext cx="2914993" cy="735013"/>
          </a:xfrm>
          <a:prstGeom prst="ellipse">
            <a:avLst/>
          </a:prstGeom>
          <a:noFill/>
          <a:ln w="44450" cap="flat" cmpd="sng" algn="ctr">
            <a:solidFill>
              <a:srgbClr val="66FF33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>
              <a:defRPr/>
            </a:pPr>
            <a:r>
              <a:rPr lang="en-CA" sz="2800" dirty="0">
                <a:latin typeface="+mn-lt"/>
              </a:rPr>
              <a:t>Catechizer</a:t>
            </a:r>
            <a:endParaRPr lang="en-CA" sz="3200" dirty="0">
              <a:latin typeface="+mn-lt"/>
            </a:endParaRPr>
          </a:p>
        </p:txBody>
      </p:sp>
      <p:cxnSp>
        <p:nvCxnSpPr>
          <p:cNvPr id="26639" name="Straight Arrow Connector 23"/>
          <p:cNvCxnSpPr>
            <a:cxnSpLocks noChangeShapeType="1"/>
          </p:cNvCxnSpPr>
          <p:nvPr/>
        </p:nvCxnSpPr>
        <p:spPr bwMode="auto">
          <a:xfrm>
            <a:off x="5894996" y="2199304"/>
            <a:ext cx="457423" cy="459552"/>
          </a:xfrm>
          <a:prstGeom prst="straightConnector1">
            <a:avLst/>
          </a:prstGeom>
          <a:noFill/>
          <a:ln w="44450" algn="ctr">
            <a:solidFill>
              <a:srgbClr val="66FF33"/>
            </a:solidFill>
            <a:round/>
            <a:headEnd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6" name="Straight Arrow Connector 19"/>
          <p:cNvCxnSpPr>
            <a:cxnSpLocks noChangeShapeType="1"/>
            <a:stCxn id="9" idx="7"/>
            <a:endCxn id="13" idx="2"/>
          </p:cNvCxnSpPr>
          <p:nvPr/>
        </p:nvCxnSpPr>
        <p:spPr bwMode="auto">
          <a:xfrm>
            <a:off x="5770930" y="1635597"/>
            <a:ext cx="411403" cy="12399"/>
          </a:xfrm>
          <a:prstGeom prst="straightConnector1">
            <a:avLst/>
          </a:prstGeom>
          <a:noFill/>
          <a:ln w="44450" algn="ctr">
            <a:solidFill>
              <a:srgbClr val="66FF33"/>
            </a:solidFill>
            <a:round/>
            <a:headEnd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7" name="Oval 26"/>
          <p:cNvSpPr/>
          <p:nvPr/>
        </p:nvSpPr>
        <p:spPr bwMode="auto">
          <a:xfrm>
            <a:off x="250825" y="1335088"/>
            <a:ext cx="2881313" cy="822325"/>
          </a:xfrm>
          <a:prstGeom prst="ellipse">
            <a:avLst/>
          </a:prstGeom>
          <a:noFill/>
          <a:ln w="44450" cap="flat" cmpd="sng" algn="ctr">
            <a:solidFill>
              <a:srgbClr val="FFC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>
              <a:defRPr/>
            </a:pPr>
            <a:r>
              <a:rPr lang="en-CA" sz="3200" dirty="0">
                <a:latin typeface="+mn-lt"/>
              </a:rPr>
              <a:t>Ministers</a:t>
            </a:r>
          </a:p>
        </p:txBody>
      </p:sp>
      <p:sp>
        <p:nvSpPr>
          <p:cNvPr id="28" name="Oval 27"/>
          <p:cNvSpPr/>
          <p:nvPr/>
        </p:nvSpPr>
        <p:spPr bwMode="auto">
          <a:xfrm>
            <a:off x="252413" y="2478681"/>
            <a:ext cx="2879725" cy="822325"/>
          </a:xfrm>
          <a:prstGeom prst="ellipse">
            <a:avLst/>
          </a:prstGeom>
          <a:noFill/>
          <a:ln w="44450" cap="flat" cmpd="sng" algn="ctr">
            <a:solidFill>
              <a:srgbClr val="FFC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>
              <a:defRPr/>
            </a:pPr>
            <a:r>
              <a:rPr lang="en-CA" sz="3200" dirty="0">
                <a:latin typeface="+mn-lt"/>
              </a:rPr>
              <a:t>Teachers</a:t>
            </a:r>
          </a:p>
        </p:txBody>
      </p:sp>
      <p:sp>
        <p:nvSpPr>
          <p:cNvPr id="30" name="Oval 29"/>
          <p:cNvSpPr/>
          <p:nvPr/>
        </p:nvSpPr>
        <p:spPr bwMode="auto">
          <a:xfrm>
            <a:off x="250825" y="3640795"/>
            <a:ext cx="2879725" cy="822325"/>
          </a:xfrm>
          <a:prstGeom prst="ellipse">
            <a:avLst/>
          </a:prstGeom>
          <a:noFill/>
          <a:ln w="44450" cap="flat" cmpd="sng" algn="ctr">
            <a:solidFill>
              <a:srgbClr val="FFC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>
              <a:defRPr/>
            </a:pPr>
            <a:r>
              <a:rPr lang="en-CA" sz="3200" dirty="0">
                <a:latin typeface="+mn-lt"/>
              </a:rPr>
              <a:t>Elders</a:t>
            </a:r>
          </a:p>
        </p:txBody>
      </p:sp>
      <p:sp>
        <p:nvSpPr>
          <p:cNvPr id="31" name="Oval 30"/>
          <p:cNvSpPr/>
          <p:nvPr/>
        </p:nvSpPr>
        <p:spPr bwMode="auto">
          <a:xfrm>
            <a:off x="250825" y="4716916"/>
            <a:ext cx="2881312" cy="822325"/>
          </a:xfrm>
          <a:prstGeom prst="ellipse">
            <a:avLst/>
          </a:prstGeom>
          <a:noFill/>
          <a:ln w="44450" cap="flat" cmpd="sng" algn="ctr">
            <a:solidFill>
              <a:srgbClr val="FFC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>
              <a:defRPr/>
            </a:pPr>
            <a:r>
              <a:rPr lang="en-CA" sz="3200" dirty="0">
                <a:latin typeface="+mn-lt"/>
              </a:rPr>
              <a:t>Deacons</a:t>
            </a:r>
          </a:p>
        </p:txBody>
      </p:sp>
      <p:sp>
        <p:nvSpPr>
          <p:cNvPr id="33" name="Oval 32"/>
          <p:cNvSpPr/>
          <p:nvPr/>
        </p:nvSpPr>
        <p:spPr bwMode="auto">
          <a:xfrm>
            <a:off x="250824" y="5793037"/>
            <a:ext cx="2879725" cy="822325"/>
          </a:xfrm>
          <a:prstGeom prst="ellipse">
            <a:avLst/>
          </a:prstGeom>
          <a:noFill/>
          <a:ln w="44450" cap="flat" cmpd="sng" algn="ctr">
            <a:solidFill>
              <a:srgbClr val="FFC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>
              <a:defRPr/>
            </a:pPr>
            <a:r>
              <a:rPr lang="en-CA" sz="3200" dirty="0">
                <a:latin typeface="+mn-lt"/>
              </a:rPr>
              <a:t>Visitors</a:t>
            </a:r>
          </a:p>
        </p:txBody>
      </p:sp>
      <p:cxnSp>
        <p:nvCxnSpPr>
          <p:cNvPr id="43" name="Straight Arrow Connector 22"/>
          <p:cNvCxnSpPr>
            <a:cxnSpLocks noChangeShapeType="1"/>
          </p:cNvCxnSpPr>
          <p:nvPr/>
        </p:nvCxnSpPr>
        <p:spPr bwMode="auto">
          <a:xfrm flipV="1">
            <a:off x="3132137" y="2184387"/>
            <a:ext cx="566965" cy="673897"/>
          </a:xfrm>
          <a:prstGeom prst="straightConnector1">
            <a:avLst/>
          </a:prstGeom>
          <a:noFill/>
          <a:ln w="44450" algn="ctr">
            <a:solidFill>
              <a:srgbClr val="66FF33"/>
            </a:solidFill>
            <a:round/>
            <a:headEnd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9" name="Straight Arrow Connector 23"/>
          <p:cNvCxnSpPr>
            <a:cxnSpLocks noChangeShapeType="1"/>
            <a:stCxn id="28" idx="6"/>
            <a:endCxn id="14" idx="2"/>
          </p:cNvCxnSpPr>
          <p:nvPr/>
        </p:nvCxnSpPr>
        <p:spPr bwMode="auto">
          <a:xfrm flipV="1">
            <a:off x="3132138" y="2853818"/>
            <a:ext cx="3096869" cy="36026"/>
          </a:xfrm>
          <a:prstGeom prst="straightConnector1">
            <a:avLst/>
          </a:prstGeom>
          <a:noFill/>
          <a:ln w="44450" algn="ctr">
            <a:solidFill>
              <a:srgbClr val="66FF33"/>
            </a:solidFill>
            <a:round/>
            <a:headEnd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9" name="Oval 8"/>
          <p:cNvSpPr/>
          <p:nvPr/>
        </p:nvSpPr>
        <p:spPr bwMode="auto">
          <a:xfrm>
            <a:off x="3270014" y="1515403"/>
            <a:ext cx="2930005" cy="820738"/>
          </a:xfrm>
          <a:prstGeom prst="ellipse">
            <a:avLst/>
          </a:prstGeom>
          <a:noFill/>
          <a:ln w="44450" cap="flat" cmpd="sng" algn="ctr">
            <a:solidFill>
              <a:srgbClr val="66FF33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>
              <a:defRPr/>
            </a:pPr>
            <a:r>
              <a:rPr lang="en-CA" sz="3200" dirty="0">
                <a:latin typeface="+mn-lt"/>
              </a:rPr>
              <a:t>Ministers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66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500"/>
                            </p:stCondLst>
                            <p:childTnLst>
                              <p:par>
                                <p:cTn id="2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266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500"/>
                            </p:stCondLst>
                            <p:childTnLst>
                              <p:par>
                                <p:cTn id="3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266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500"/>
                            </p:stCondLst>
                            <p:childTnLst>
                              <p:par>
                                <p:cTn id="3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266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500"/>
                            </p:stCondLst>
                            <p:childTnLst>
                              <p:par>
                                <p:cTn id="4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500"/>
                                        <p:tgtEl>
                                          <p:spTgt spid="266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500"/>
                            </p:stCondLst>
                            <p:childTnLst>
                              <p:par>
                                <p:cTn id="5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2" grpId="0" animBg="1"/>
      <p:bldP spid="11" grpId="0" animBg="1"/>
      <p:bldP spid="13" grpId="0" animBg="1"/>
      <p:bldP spid="14" grpId="0" animBg="1"/>
      <p:bldP spid="9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/>
              <a:t>Tasks</a:t>
            </a:r>
          </a:p>
        </p:txBody>
      </p:sp>
      <p:sp>
        <p:nvSpPr>
          <p:cNvPr id="2867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Tx/>
              <a:buNone/>
            </a:pPr>
            <a:r>
              <a:rPr lang="en-CA" dirty="0"/>
              <a:t>The tasks which the three office bearers have in our churches are described in BC article 31, in the Church Order and in the forms for ordination:</a:t>
            </a:r>
          </a:p>
          <a:p>
            <a:pPr marL="0" indent="0">
              <a:buFontTx/>
              <a:buNone/>
            </a:pPr>
            <a:r>
              <a:rPr lang="en-CA" dirty="0">
                <a:solidFill>
                  <a:srgbClr val="FFC000"/>
                </a:solidFill>
              </a:rPr>
              <a:t>Ministers: </a:t>
            </a:r>
          </a:p>
          <a:p>
            <a:pPr marL="0" indent="0">
              <a:buFontTx/>
              <a:buNone/>
            </a:pPr>
            <a:r>
              <a:rPr lang="en-CA" dirty="0">
                <a:solidFill>
                  <a:srgbClr val="66FF33"/>
                </a:solidFill>
              </a:rPr>
              <a:t>	- preach and teach + supervise faith matters</a:t>
            </a:r>
          </a:p>
          <a:p>
            <a:pPr marL="0" indent="0">
              <a:buFontTx/>
              <a:buNone/>
            </a:pPr>
            <a:r>
              <a:rPr lang="en-CA" dirty="0">
                <a:solidFill>
                  <a:srgbClr val="FFC000"/>
                </a:solidFill>
              </a:rPr>
              <a:t>Elders: </a:t>
            </a:r>
          </a:p>
          <a:p>
            <a:pPr marL="0" indent="0">
              <a:buFontTx/>
              <a:buNone/>
            </a:pPr>
            <a:r>
              <a:rPr lang="en-CA" dirty="0">
                <a:solidFill>
                  <a:srgbClr val="66FF33"/>
                </a:solidFill>
              </a:rPr>
              <a:t>	- supervise faith matters</a:t>
            </a:r>
          </a:p>
          <a:p>
            <a:pPr marL="0" indent="0">
              <a:buFontTx/>
              <a:buNone/>
            </a:pPr>
            <a:r>
              <a:rPr lang="en-CA" dirty="0">
                <a:solidFill>
                  <a:srgbClr val="FFC000"/>
                </a:solidFill>
              </a:rPr>
              <a:t>Deacons: </a:t>
            </a:r>
            <a:r>
              <a:rPr lang="en-CA" dirty="0">
                <a:solidFill>
                  <a:srgbClr val="66FF33"/>
                </a:solidFill>
              </a:rPr>
              <a:t>	</a:t>
            </a:r>
          </a:p>
          <a:p>
            <a:pPr marL="0" indent="0">
              <a:buFontTx/>
              <a:buNone/>
            </a:pPr>
            <a:r>
              <a:rPr lang="en-CA" dirty="0">
                <a:solidFill>
                  <a:srgbClr val="66FF33"/>
                </a:solidFill>
              </a:rPr>
              <a:t>	- facilitate material matters</a:t>
            </a:r>
            <a:r>
              <a:rPr lang="en-CA" dirty="0"/>
              <a:t> </a:t>
            </a:r>
          </a:p>
          <a:p>
            <a:pPr marL="0" indent="0">
              <a:buFontTx/>
              <a:buNone/>
            </a:pPr>
            <a:r>
              <a:rPr lang="en-CA" sz="2400" dirty="0"/>
              <a:t>	- (just charity or also Committee of Administration?)</a:t>
            </a:r>
          </a:p>
          <a:p>
            <a:pPr marL="0" indent="0">
              <a:buFontTx/>
              <a:buNone/>
            </a:pPr>
            <a:br>
              <a:rPr lang="en-CA" dirty="0"/>
            </a:br>
            <a:endParaRPr lang="en-CA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295400"/>
          </a:xfrm>
        </p:spPr>
        <p:txBody>
          <a:bodyPr/>
          <a:lstStyle/>
          <a:p>
            <a:pPr algn="l"/>
            <a:r>
              <a:rPr lang="en-GB" dirty="0"/>
              <a:t>Bible Study: 1Timothy and Titus</a:t>
            </a:r>
          </a:p>
        </p:txBody>
      </p:sp>
      <p:pic>
        <p:nvPicPr>
          <p:cNvPr id="10243" name="Picture 3" descr="G:\Backup - juni 2009\Mijn afbeeldingen\Liturgy\Liturgie\bijbellezen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69225" y="0"/>
            <a:ext cx="13716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6" name="Picture 2" descr="http://www.jw.org/assets/l/my/my_E/110.jpg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7704" y="1561391"/>
            <a:ext cx="5184576" cy="45445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052864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295400"/>
          </a:xfrm>
        </p:spPr>
        <p:txBody>
          <a:bodyPr/>
          <a:lstStyle/>
          <a:p>
            <a:pPr algn="l"/>
            <a:r>
              <a:rPr lang="en-GB" dirty="0"/>
              <a:t>Bible Study: 1Timothy and Titus</a:t>
            </a:r>
          </a:p>
        </p:txBody>
      </p:sp>
      <p:sp>
        <p:nvSpPr>
          <p:cNvPr id="1203204" name="Rectangle 4"/>
          <p:cNvSpPr>
            <a:spLocks noGrp="1" noChangeArrowheads="1"/>
          </p:cNvSpPr>
          <p:nvPr>
            <p:ph idx="1"/>
          </p:nvPr>
        </p:nvSpPr>
        <p:spPr>
          <a:xfrm>
            <a:off x="0" y="1295400"/>
            <a:ext cx="9144000" cy="5562600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1. Pre-requisites for elders and deacons</a:t>
            </a:r>
          </a:p>
          <a:p>
            <a:pPr marL="0" indent="0">
              <a:buNone/>
            </a:pPr>
            <a:r>
              <a:rPr lang="en-US" dirty="0"/>
              <a:t>2</a:t>
            </a:r>
            <a:r>
              <a:rPr lang="en-US"/>
              <a:t>. If </a:t>
            </a:r>
            <a:r>
              <a:rPr lang="en-US" dirty="0"/>
              <a:t>you can’t manage your own family, how can you be expected to manage God’s family?</a:t>
            </a:r>
          </a:p>
          <a:p>
            <a:pPr marL="0" indent="0">
              <a:buNone/>
            </a:pPr>
            <a:r>
              <a:rPr lang="en-US" dirty="0"/>
              <a:t>3. Pre-requisites for elders</a:t>
            </a:r>
          </a:p>
          <a:p>
            <a:pPr marL="0" indent="0">
              <a:buNone/>
            </a:pPr>
            <a:r>
              <a:rPr lang="en-US" dirty="0"/>
              <a:t>4. Because the churches in Crete were small and just being instituted, elders would have done the work of deacons.</a:t>
            </a:r>
          </a:p>
          <a:p>
            <a:pPr marL="0" indent="0">
              <a:buNone/>
            </a:pPr>
            <a:r>
              <a:rPr lang="en-US" dirty="0"/>
              <a:t>5. (a) To encourage others by sound doctrine</a:t>
            </a:r>
            <a:br>
              <a:rPr lang="en-US" dirty="0"/>
            </a:br>
            <a:r>
              <a:rPr lang="en-US" dirty="0"/>
              <a:t>    (b) To refute those who oppose sound doctrine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(Check out the Form for Subscription – back of </a:t>
            </a:r>
            <a:r>
              <a:rPr lang="en-US" dirty="0" err="1"/>
              <a:t>BoP</a:t>
            </a:r>
            <a:r>
              <a:rPr lang="en-US" dirty="0"/>
              <a:t>)</a:t>
            </a:r>
          </a:p>
        </p:txBody>
      </p:sp>
      <p:pic>
        <p:nvPicPr>
          <p:cNvPr id="10243" name="Picture 3" descr="G:\Backup - juni 2009\Mijn afbeeldingen\Liturgy\Liturgie\bijbellezen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69225" y="0"/>
            <a:ext cx="13716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850278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12032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120320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120320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120320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120320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120320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03204" grpId="0" uiExpand="1" build="p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/>
              <a:t>Officers and Meetings</a:t>
            </a:r>
          </a:p>
        </p:txBody>
      </p:sp>
      <p:sp>
        <p:nvSpPr>
          <p:cNvPr id="2765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Tx/>
              <a:buNone/>
            </a:pPr>
            <a:r>
              <a:rPr lang="en-CA" dirty="0"/>
              <a:t>In our system of church government we have</a:t>
            </a:r>
          </a:p>
          <a:p>
            <a:pPr marL="0" indent="0">
              <a:buFontTx/>
              <a:buNone/>
            </a:pPr>
            <a:r>
              <a:rPr lang="en-CA" dirty="0">
                <a:solidFill>
                  <a:srgbClr val="66FF33"/>
                </a:solidFill>
              </a:rPr>
              <a:t>	</a:t>
            </a:r>
            <a:r>
              <a:rPr lang="en-CA" u="sng" dirty="0">
                <a:solidFill>
                  <a:srgbClr val="FFC000"/>
                </a:solidFill>
              </a:rPr>
              <a:t>Consistory</a:t>
            </a:r>
            <a:r>
              <a:rPr lang="en-CA" dirty="0">
                <a:solidFill>
                  <a:srgbClr val="66FF33"/>
                </a:solidFill>
              </a:rPr>
              <a:t>: Minister + Elders</a:t>
            </a:r>
          </a:p>
          <a:p>
            <a:pPr marL="0" indent="0">
              <a:buFontTx/>
              <a:buNone/>
            </a:pPr>
            <a:r>
              <a:rPr lang="en-CA" dirty="0">
                <a:solidFill>
                  <a:srgbClr val="66FF33"/>
                </a:solidFill>
              </a:rPr>
              <a:t>	</a:t>
            </a:r>
            <a:r>
              <a:rPr lang="en-CA" u="sng" dirty="0">
                <a:solidFill>
                  <a:srgbClr val="FFC000"/>
                </a:solidFill>
              </a:rPr>
              <a:t>Deaconry</a:t>
            </a:r>
            <a:r>
              <a:rPr lang="en-CA" dirty="0">
                <a:solidFill>
                  <a:srgbClr val="66FF33"/>
                </a:solidFill>
              </a:rPr>
              <a:t>: Deacons</a:t>
            </a:r>
          </a:p>
          <a:p>
            <a:pPr marL="0" indent="0">
              <a:buFontTx/>
              <a:buNone/>
            </a:pPr>
            <a:r>
              <a:rPr lang="en-CA" dirty="0">
                <a:solidFill>
                  <a:srgbClr val="66FF33"/>
                </a:solidFill>
              </a:rPr>
              <a:t>	</a:t>
            </a:r>
            <a:r>
              <a:rPr lang="en-CA" u="sng" dirty="0">
                <a:solidFill>
                  <a:srgbClr val="FFC000"/>
                </a:solidFill>
              </a:rPr>
              <a:t>“Council”</a:t>
            </a:r>
            <a:r>
              <a:rPr lang="en-CA" dirty="0">
                <a:solidFill>
                  <a:srgbClr val="66FF33"/>
                </a:solidFill>
              </a:rPr>
              <a:t>: Consistory with Deacons</a:t>
            </a:r>
          </a:p>
          <a:p>
            <a:pPr marL="0" indent="0">
              <a:buFontTx/>
              <a:buNone/>
            </a:pPr>
            <a:r>
              <a:rPr lang="en-CA" dirty="0">
                <a:solidFill>
                  <a:srgbClr val="FFC000"/>
                </a:solidFill>
              </a:rPr>
              <a:t>A “congregational meeting” </a:t>
            </a:r>
            <a:r>
              <a:rPr lang="en-CA" dirty="0">
                <a:solidFill>
                  <a:srgbClr val="66FF33"/>
                </a:solidFill>
              </a:rPr>
              <a:t>is actually a meeting of the council to which the congregation has been invited.</a:t>
            </a:r>
          </a:p>
          <a:p>
            <a:pPr marL="0" indent="0">
              <a:buFontTx/>
              <a:buNone/>
            </a:pPr>
            <a:r>
              <a:rPr lang="en-CA" dirty="0"/>
              <a:t>Note: all meetings are public meetings. However, many agenda items are dealt with in “closed” sessions.</a:t>
            </a:r>
          </a:p>
          <a:p>
            <a:pPr marL="0" indent="0">
              <a:buFontTx/>
              <a:buNone/>
            </a:pPr>
            <a:endParaRPr lang="en-CA" dirty="0"/>
          </a:p>
          <a:p>
            <a:pPr marL="0" indent="0">
              <a:buFontTx/>
              <a:buNone/>
            </a:pPr>
            <a:r>
              <a:rPr lang="en-CA" dirty="0"/>
              <a:t>Each body tends to meet once a month.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 Theme 8">
      <a:dk1>
        <a:srgbClr val="C0C0C0"/>
      </a:dk1>
      <a:lt1>
        <a:srgbClr val="FFFFFF"/>
      </a:lt1>
      <a:dk2>
        <a:srgbClr val="000000"/>
      </a:dk2>
      <a:lt2>
        <a:srgbClr val="FFFFFF"/>
      </a:lt2>
      <a:accent1>
        <a:srgbClr val="00CC99"/>
      </a:accent1>
      <a:accent2>
        <a:srgbClr val="3333CC"/>
      </a:accent2>
      <a:accent3>
        <a:srgbClr val="AAAAAA"/>
      </a:accent3>
      <a:accent4>
        <a:srgbClr val="DADADA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Comic Sans MS"/>
        <a:ea typeface=""/>
        <a:cs typeface=""/>
      </a:majorFont>
      <a:minorFont>
        <a:latin typeface="Comic Sans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tx1"/>
        </a:solidFill>
        <a:ln w="9525" cap="flat" cmpd="sng" algn="ctr">
          <a:solidFill>
            <a:schemeClr val="bg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altLang="en-US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anose="02020603050405020304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tx1"/>
        </a:solidFill>
        <a:ln w="9525" cap="flat" cmpd="sng" algn="ctr">
          <a:solidFill>
            <a:schemeClr val="bg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altLang="en-US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anose="02020603050405020304" pitchFamily="18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8">
        <a:dk1>
          <a:srgbClr val="C0C0C0"/>
        </a:dk1>
        <a:lt1>
          <a:srgbClr val="FFFFFF"/>
        </a:lt1>
        <a:dk2>
          <a:srgbClr val="000000"/>
        </a:dk2>
        <a:lt2>
          <a:srgbClr val="FFFFFF"/>
        </a:lt2>
        <a:accent1>
          <a:srgbClr val="00CC99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7229</TotalTime>
  <Words>595</Words>
  <Application>Microsoft Office PowerPoint</Application>
  <PresentationFormat>On-screen Show (4:3)</PresentationFormat>
  <Paragraphs>107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Calibri</vt:lpstr>
      <vt:lpstr>Comic Sans MS</vt:lpstr>
      <vt:lpstr>Times New Roman</vt:lpstr>
      <vt:lpstr>1_Office Theme</vt:lpstr>
      <vt:lpstr>Catechism Essentials of Faith</vt:lpstr>
      <vt:lpstr>Psalm 122:2</vt:lpstr>
      <vt:lpstr>The offices</vt:lpstr>
      <vt:lpstr>From Calvin to CanRC</vt:lpstr>
      <vt:lpstr>From Calvin to CanRC</vt:lpstr>
      <vt:lpstr>Tasks</vt:lpstr>
      <vt:lpstr>Bible Study: 1Timothy and Titus</vt:lpstr>
      <vt:lpstr>Bible Study: 1Timothy and Titus</vt:lpstr>
      <vt:lpstr>Officers and Meetings</vt:lpstr>
      <vt:lpstr>Calling</vt:lpstr>
      <vt:lpstr>The election procedure By congregation   by council</vt:lpstr>
      <vt:lpstr>For life or for a term?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Hoe gedraagt een christen zich?</dc:title>
  <dc:creator>Roelf Janssen</dc:creator>
  <cp:lastModifiedBy>Roelf Janssen</cp:lastModifiedBy>
  <cp:revision>195</cp:revision>
  <cp:lastPrinted>2013-02-19T18:18:19Z</cp:lastPrinted>
  <dcterms:created xsi:type="dcterms:W3CDTF">2008-08-14T09:20:46Z</dcterms:created>
  <dcterms:modified xsi:type="dcterms:W3CDTF">2026-03-10T14:21:43Z</dcterms:modified>
</cp:coreProperties>
</file>