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4" r:id="rId1"/>
  </p:sldMasterIdLst>
  <p:notesMasterIdLst>
    <p:notesMasterId r:id="rId15"/>
  </p:notesMasterIdLst>
  <p:handoutMasterIdLst>
    <p:handoutMasterId r:id="rId16"/>
  </p:handoutMasterIdLst>
  <p:sldIdLst>
    <p:sldId id="528" r:id="rId2"/>
    <p:sldId id="532" r:id="rId3"/>
    <p:sldId id="527" r:id="rId4"/>
    <p:sldId id="516" r:id="rId5"/>
    <p:sldId id="518" r:id="rId6"/>
    <p:sldId id="519" r:id="rId7"/>
    <p:sldId id="520" r:id="rId8"/>
    <p:sldId id="533" r:id="rId9"/>
    <p:sldId id="534" r:id="rId10"/>
    <p:sldId id="535" r:id="rId11"/>
    <p:sldId id="524" r:id="rId12"/>
    <p:sldId id="521" r:id="rId13"/>
    <p:sldId id="522" r:id="rId14"/>
  </p:sldIdLst>
  <p:sldSz cx="9144000" cy="6858000" type="screen4x3"/>
  <p:notesSz cx="9167813" cy="695007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89">
          <p15:clr>
            <a:srgbClr val="A4A3A4"/>
          </p15:clr>
        </p15:guide>
        <p15:guide id="2" pos="288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9900"/>
    <a:srgbClr val="FF0000"/>
    <a:srgbClr val="3399FF"/>
    <a:srgbClr val="0066CC"/>
    <a:srgbClr val="0000FF"/>
    <a:srgbClr val="FF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518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650" y="-84"/>
      </p:cViewPr>
      <p:guideLst>
        <p:guide orient="horz" pos="2189"/>
        <p:guide pos="288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803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7256" y="0"/>
            <a:ext cx="390542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11898"/>
            <a:ext cx="400803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7256" y="6611898"/>
            <a:ext cx="390542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42C13BB7-94AF-4D86-B440-8A0CA153E0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53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803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7256" y="0"/>
            <a:ext cx="390542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32100" y="533400"/>
            <a:ext cx="3484563" cy="2613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3404" y="3305949"/>
            <a:ext cx="6675877" cy="3147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11898"/>
            <a:ext cx="400803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7256" y="6611898"/>
            <a:ext cx="390542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567B01B-791F-45B8-A40E-EAB9F6A66C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609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6C09F992-A2AD-4DF4-9015-C07E9ECBF6F5}" type="slidenum">
              <a:rPr lang="en-GB" sz="1200" smtClean="0">
                <a:solidFill>
                  <a:schemeClr val="tx1"/>
                </a:solidFill>
              </a:rPr>
              <a:pPr/>
              <a:t>1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FCBE43EE-759B-4DD0-AB4B-6B74D30A1783}" type="slidenum">
              <a:rPr lang="en-GB" sz="1200" smtClean="0">
                <a:solidFill>
                  <a:schemeClr val="tx1"/>
                </a:solidFill>
              </a:rPr>
              <a:pPr/>
              <a:t>10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1023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6743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002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272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323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5D5A9-7E4E-481E-9A87-3DCC9099C52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040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5D5A9-7E4E-481E-9A87-3DCC9099C520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613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867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8678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162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FCBE43EE-759B-4DD0-AB4B-6B74D30A1783}" type="slidenum">
              <a:rPr lang="en-GB" sz="1200" smtClean="0">
                <a:solidFill>
                  <a:schemeClr val="tx1"/>
                </a:solidFill>
              </a:rPr>
              <a:pPr/>
              <a:t>8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FCBE43EE-759B-4DD0-AB4B-6B74D30A1783}" type="slidenum">
              <a:rPr lang="en-GB" sz="1200" smtClean="0">
                <a:solidFill>
                  <a:schemeClr val="tx1"/>
                </a:solidFill>
              </a:rPr>
              <a:pPr/>
              <a:t>9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243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5038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350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567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642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934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865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2510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966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5826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292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325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33111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anrc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rc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447800"/>
          </a:xfrm>
        </p:spPr>
        <p:txBody>
          <a:bodyPr/>
          <a:lstStyle/>
          <a:p>
            <a:r>
              <a:rPr lang="en-GB" dirty="0"/>
              <a:t>Catechism</a:t>
            </a:r>
            <a:br>
              <a:rPr lang="en-GB" dirty="0"/>
            </a:br>
            <a:r>
              <a:rPr lang="en-GB" dirty="0"/>
              <a:t>The Workshop of Faith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86200"/>
            <a:ext cx="8458200" cy="1752600"/>
          </a:xfrm>
        </p:spPr>
        <p:txBody>
          <a:bodyPr/>
          <a:lstStyle/>
          <a:p>
            <a:r>
              <a:rPr lang="en-GB"/>
              <a:t>Lesson 21</a:t>
            </a:r>
            <a:endParaRPr lang="en-GB" dirty="0"/>
          </a:p>
          <a:p>
            <a:r>
              <a:rPr lang="en-GB" dirty="0"/>
              <a:t>The Church: Government (3)</a:t>
            </a:r>
          </a:p>
        </p:txBody>
      </p:sp>
    </p:spTree>
    <p:extLst>
      <p:ext uri="{BB962C8B-B14F-4D97-AF65-F5344CB8AC3E}">
        <p14:creationId xmlns:p14="http://schemas.microsoft.com/office/powerpoint/2010/main" val="1094110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Acts 10 &amp; 11; Acts 15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8"/>
            </a:pPr>
            <a:r>
              <a:rPr lang="en-GB" dirty="0"/>
              <a:t>The church in Antioch through its elders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GB" dirty="0"/>
              <a:t>The apostles and elders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GB" dirty="0"/>
              <a:t>Simeon Peter’s experience in Caesarea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GB" dirty="0"/>
              <a:t>The Bible (Amos 9:11-12)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GB" dirty="0"/>
              <a:t>Churches always need to communicate with each other and be accountable to each other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GB" dirty="0"/>
              <a:t>NO.</a:t>
            </a:r>
          </a:p>
          <a:p>
            <a:pPr>
              <a:buFontTx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354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Broader Assemblies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The broader assemblies are</a:t>
            </a:r>
          </a:p>
          <a:p>
            <a:pPr marL="0" indent="0">
              <a:buNone/>
            </a:pPr>
            <a:r>
              <a:rPr lang="en-CA" dirty="0"/>
              <a:t>	- conferences where churches assist each other</a:t>
            </a:r>
          </a:p>
          <a:p>
            <a:pPr marL="0" indent="0">
              <a:buNone/>
            </a:pPr>
            <a:r>
              <a:rPr lang="en-CA" dirty="0"/>
              <a:t>	- bodies with jurisdiction in those areas in which </a:t>
            </a:r>
            <a:br>
              <a:rPr lang="en-CA" dirty="0"/>
            </a:br>
            <a:r>
              <a:rPr lang="en-CA" dirty="0"/>
              <a:t>		churches give them jurisdiction by </a:t>
            </a:r>
            <a:br>
              <a:rPr lang="en-CA" dirty="0"/>
            </a:br>
            <a:r>
              <a:rPr lang="en-CA" dirty="0"/>
              <a:t>		agreement</a:t>
            </a:r>
          </a:p>
          <a:p>
            <a:pPr marL="0" indent="0">
              <a:buNone/>
            </a:pPr>
            <a:r>
              <a:rPr lang="en-CA" dirty="0"/>
              <a:t>	</a:t>
            </a:r>
          </a:p>
          <a:p>
            <a:pPr marL="0" indent="0">
              <a:buNone/>
            </a:pPr>
            <a:r>
              <a:rPr lang="en-CA" dirty="0"/>
              <a:t>Note: these assemblies can legislate, judge, and execute as determined by the local churches.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316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Main 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>
                <a:solidFill>
                  <a:srgbClr val="FF9900"/>
                </a:solidFill>
              </a:rPr>
              <a:t>A classis</a:t>
            </a:r>
            <a:r>
              <a:rPr lang="en-CA" dirty="0"/>
              <a:t>:</a:t>
            </a:r>
          </a:p>
          <a:p>
            <a:pPr marL="0" indent="0">
              <a:buNone/>
            </a:pPr>
            <a:r>
              <a:rPr lang="en-CA" dirty="0"/>
              <a:t>- </a:t>
            </a:r>
            <a:r>
              <a:rPr lang="en-CA" dirty="0">
                <a:solidFill>
                  <a:srgbClr val="66FF33"/>
                </a:solidFill>
              </a:rPr>
              <a:t>assists </a:t>
            </a:r>
            <a:r>
              <a:rPr lang="en-CA" dirty="0"/>
              <a:t>local churches and </a:t>
            </a:r>
            <a:r>
              <a:rPr lang="en-CA" dirty="0">
                <a:solidFill>
                  <a:srgbClr val="66FF33"/>
                </a:solidFill>
              </a:rPr>
              <a:t>holds them accountable to each other</a:t>
            </a:r>
          </a:p>
          <a:p>
            <a:pPr marL="0" indent="0">
              <a:buNone/>
            </a:pPr>
            <a:r>
              <a:rPr lang="en-CA" dirty="0"/>
              <a:t>- serve as </a:t>
            </a:r>
            <a:r>
              <a:rPr lang="en-CA" dirty="0">
                <a:solidFill>
                  <a:srgbClr val="66FF33"/>
                </a:solidFill>
              </a:rPr>
              <a:t>first court of appeal </a:t>
            </a:r>
          </a:p>
          <a:p>
            <a:pPr marL="0" indent="0">
              <a:buNone/>
            </a:pPr>
            <a:r>
              <a:rPr lang="en-CA" dirty="0"/>
              <a:t>- </a:t>
            </a:r>
            <a:r>
              <a:rPr lang="en-CA" dirty="0">
                <a:solidFill>
                  <a:srgbClr val="66FF33"/>
                </a:solidFill>
              </a:rPr>
              <a:t>examines </a:t>
            </a:r>
            <a:r>
              <a:rPr lang="en-CA" dirty="0"/>
              <a:t>ministers-to-be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>
                <a:solidFill>
                  <a:srgbClr val="FF9900"/>
                </a:solidFill>
              </a:rPr>
              <a:t>A regional synod</a:t>
            </a:r>
            <a:r>
              <a:rPr lang="en-CA" dirty="0"/>
              <a:t>:</a:t>
            </a:r>
          </a:p>
          <a:p>
            <a:pPr marL="0" indent="0">
              <a:buNone/>
            </a:pPr>
            <a:r>
              <a:rPr lang="en-CA" dirty="0"/>
              <a:t>- serves as </a:t>
            </a:r>
            <a:r>
              <a:rPr lang="en-CA" dirty="0">
                <a:solidFill>
                  <a:srgbClr val="66FF33"/>
                </a:solidFill>
              </a:rPr>
              <a:t>second court of appeal</a:t>
            </a:r>
          </a:p>
          <a:p>
            <a:pPr marL="0" indent="0">
              <a:buNone/>
            </a:pPr>
            <a:r>
              <a:rPr lang="en-CA" dirty="0"/>
              <a:t>- assists classes in matters </a:t>
            </a:r>
            <a:r>
              <a:rPr lang="en-CA" dirty="0">
                <a:solidFill>
                  <a:srgbClr val="66FF33"/>
                </a:solidFill>
              </a:rPr>
              <a:t>relating to ministers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03972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Main Tasks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>
                <a:solidFill>
                  <a:srgbClr val="FF9900"/>
                </a:solidFill>
              </a:rPr>
              <a:t>A general synod</a:t>
            </a:r>
            <a:r>
              <a:rPr lang="en-CA" dirty="0"/>
              <a:t>:</a:t>
            </a:r>
            <a:endParaRPr lang="en-CA" dirty="0">
              <a:solidFill>
                <a:srgbClr val="FF9900"/>
              </a:solidFill>
            </a:endParaRPr>
          </a:p>
          <a:p>
            <a:pPr>
              <a:buFontTx/>
              <a:buChar char="-"/>
            </a:pPr>
            <a:r>
              <a:rPr lang="en-CA" dirty="0"/>
              <a:t>serves as </a:t>
            </a:r>
            <a:r>
              <a:rPr lang="en-CA" dirty="0">
                <a:solidFill>
                  <a:srgbClr val="66FF33"/>
                </a:solidFill>
              </a:rPr>
              <a:t>final court of appeal</a:t>
            </a:r>
          </a:p>
          <a:p>
            <a:pPr>
              <a:buFontTx/>
              <a:buChar char="-"/>
            </a:pPr>
            <a:r>
              <a:rPr lang="en-CA" dirty="0"/>
              <a:t>deals with issues pertaining to </a:t>
            </a:r>
            <a:r>
              <a:rPr lang="en-CA" dirty="0">
                <a:solidFill>
                  <a:srgbClr val="66FF33"/>
                </a:solidFill>
              </a:rPr>
              <a:t>churches in common</a:t>
            </a:r>
          </a:p>
          <a:p>
            <a:pPr marL="0" indent="0">
              <a:buNone/>
            </a:pPr>
            <a:r>
              <a:rPr lang="en-CA" dirty="0"/>
              <a:t>	- </a:t>
            </a:r>
            <a:r>
              <a:rPr lang="en-CA" dirty="0">
                <a:solidFill>
                  <a:srgbClr val="66FF33"/>
                </a:solidFill>
              </a:rPr>
              <a:t>doctrine</a:t>
            </a:r>
            <a:r>
              <a:rPr lang="en-CA" dirty="0"/>
              <a:t> (e.g. women voting)</a:t>
            </a:r>
          </a:p>
          <a:p>
            <a:pPr marL="0" indent="0">
              <a:buNone/>
            </a:pPr>
            <a:r>
              <a:rPr lang="en-CA" dirty="0"/>
              <a:t>	- </a:t>
            </a:r>
            <a:r>
              <a:rPr lang="en-CA" dirty="0">
                <a:solidFill>
                  <a:srgbClr val="66FF33"/>
                </a:solidFill>
              </a:rPr>
              <a:t>worship</a:t>
            </a:r>
            <a:r>
              <a:rPr lang="en-CA" dirty="0"/>
              <a:t> (e.g. Book of Praise)</a:t>
            </a:r>
          </a:p>
          <a:p>
            <a:pPr marL="0" indent="0">
              <a:buNone/>
            </a:pPr>
            <a:r>
              <a:rPr lang="en-CA" dirty="0"/>
              <a:t>	- </a:t>
            </a:r>
            <a:r>
              <a:rPr lang="en-CA" dirty="0">
                <a:solidFill>
                  <a:srgbClr val="66FF33"/>
                </a:solidFill>
              </a:rPr>
              <a:t>government </a:t>
            </a:r>
            <a:r>
              <a:rPr lang="en-CA" dirty="0"/>
              <a:t>(e.g. Church Order)</a:t>
            </a:r>
          </a:p>
          <a:p>
            <a:pPr>
              <a:buFontTx/>
              <a:buChar char="-"/>
            </a:pPr>
            <a:r>
              <a:rPr lang="en-CA" dirty="0"/>
              <a:t>deals with relationships with </a:t>
            </a:r>
            <a:r>
              <a:rPr lang="en-CA" dirty="0">
                <a:solidFill>
                  <a:srgbClr val="66FF33"/>
                </a:solidFill>
              </a:rPr>
              <a:t>other groups of Churches &amp; the government</a:t>
            </a:r>
          </a:p>
          <a:p>
            <a:pPr>
              <a:buFontTx/>
              <a:buChar char="-"/>
            </a:pPr>
            <a:r>
              <a:rPr lang="en-CA" dirty="0"/>
              <a:t>deals with things </a:t>
            </a:r>
            <a:r>
              <a:rPr lang="en-CA" dirty="0">
                <a:solidFill>
                  <a:srgbClr val="66FF33"/>
                </a:solidFill>
              </a:rPr>
              <a:t>best done together</a:t>
            </a:r>
            <a:r>
              <a:rPr lang="en-CA" dirty="0"/>
              <a:t> </a:t>
            </a:r>
            <a:r>
              <a:rPr lang="en-CA" sz="2400" dirty="0"/>
              <a:t>(e.g. Seminary)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564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/>
          <a:lstStyle/>
          <a:p>
            <a:r>
              <a:rPr lang="en-CA" dirty="0"/>
              <a:t>Psalm 68:10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965" y="764704"/>
            <a:ext cx="7884368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10. The solemn throngs are gathered here; </a:t>
            </a:r>
          </a:p>
          <a:p>
            <a:pPr marL="0" indent="0">
              <a:buNone/>
            </a:pPr>
            <a:r>
              <a:rPr lang="en-US" dirty="0"/>
              <a:t>to God my King do they draw near. </a:t>
            </a:r>
          </a:p>
          <a:p>
            <a:pPr marL="0" indent="0">
              <a:buNone/>
            </a:pPr>
            <a:r>
              <a:rPr lang="en-US" dirty="0"/>
              <a:t>They come with sounding cymbals, </a:t>
            </a:r>
          </a:p>
          <a:p>
            <a:pPr marL="0" indent="0">
              <a:buNone/>
            </a:pPr>
            <a:r>
              <a:rPr lang="en-US" dirty="0"/>
              <a:t>the singers first, the minstrels last,</a:t>
            </a:r>
          </a:p>
          <a:p>
            <a:pPr marL="0" indent="0">
              <a:buNone/>
            </a:pPr>
            <a:r>
              <a:rPr lang="en-US" dirty="0"/>
              <a:t>and in among them, filing past, </a:t>
            </a:r>
          </a:p>
          <a:p>
            <a:pPr marL="0" indent="0">
              <a:buNone/>
            </a:pPr>
            <a:r>
              <a:rPr lang="en-US" dirty="0"/>
              <a:t>the maidens play their timbrels.</a:t>
            </a:r>
          </a:p>
          <a:p>
            <a:pPr marL="0" indent="0">
              <a:buNone/>
            </a:pPr>
            <a:r>
              <a:rPr lang="en-US" dirty="0"/>
              <a:t>In this great congregation’s throng </a:t>
            </a:r>
          </a:p>
          <a:p>
            <a:pPr marL="0" indent="0">
              <a:buNone/>
            </a:pPr>
            <a:r>
              <a:rPr lang="en-US" dirty="0"/>
              <a:t>let God be praised in joyful song,</a:t>
            </a:r>
          </a:p>
          <a:p>
            <a:pPr marL="0" indent="0">
              <a:buNone/>
            </a:pPr>
            <a:r>
              <a:rPr lang="en-US" dirty="0"/>
              <a:t>O Jacob’s generation!</a:t>
            </a:r>
          </a:p>
          <a:p>
            <a:pPr marL="0" indent="0">
              <a:buNone/>
            </a:pPr>
            <a:r>
              <a:rPr lang="en-US" dirty="0"/>
              <a:t>There Benjamin, the smallest clan,</a:t>
            </a:r>
          </a:p>
          <a:p>
            <a:pPr marL="0" indent="0">
              <a:buNone/>
            </a:pPr>
            <a:r>
              <a:rPr lang="en-US" dirty="0"/>
              <a:t>leads Naphtali and Zebulun,</a:t>
            </a:r>
          </a:p>
          <a:p>
            <a:pPr marL="0" indent="0">
              <a:buNone/>
            </a:pPr>
            <a:r>
              <a:rPr lang="en-US" dirty="0"/>
              <a:t>Judah and all the nation!</a:t>
            </a:r>
          </a:p>
        </p:txBody>
      </p:sp>
    </p:spTree>
    <p:extLst>
      <p:ext uri="{BB962C8B-B14F-4D97-AF65-F5344CB8AC3E}">
        <p14:creationId xmlns:p14="http://schemas.microsoft.com/office/powerpoint/2010/main" val="56858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49875" y="1245033"/>
            <a:ext cx="3352800" cy="2015692"/>
            <a:chOff x="5349875" y="1245033"/>
            <a:chExt cx="3352800" cy="2015692"/>
          </a:xfrm>
        </p:grpSpPr>
        <p:sp>
          <p:nvSpPr>
            <p:cNvPr id="687115" name="AutoShape 11"/>
            <p:cNvSpPr>
              <a:spLocks noChangeArrowheads="1"/>
            </p:cNvSpPr>
            <p:nvPr/>
          </p:nvSpPr>
          <p:spPr bwMode="auto">
            <a:xfrm>
              <a:off x="5851525" y="1676400"/>
              <a:ext cx="869950" cy="365125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 dirty="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687116" name="AutoShape 12"/>
            <p:cNvSpPr>
              <a:spLocks noChangeArrowheads="1"/>
            </p:cNvSpPr>
            <p:nvPr/>
          </p:nvSpPr>
          <p:spPr bwMode="auto">
            <a:xfrm>
              <a:off x="7451725" y="2286000"/>
              <a:ext cx="869950" cy="365125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17" name="AutoShape 13"/>
            <p:cNvSpPr>
              <a:spLocks noChangeArrowheads="1"/>
            </p:cNvSpPr>
            <p:nvPr/>
          </p:nvSpPr>
          <p:spPr bwMode="auto">
            <a:xfrm>
              <a:off x="5775325" y="2286000"/>
              <a:ext cx="869950" cy="365125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18" name="AutoShape 14"/>
            <p:cNvSpPr>
              <a:spLocks noChangeArrowheads="1"/>
            </p:cNvSpPr>
            <p:nvPr/>
          </p:nvSpPr>
          <p:spPr bwMode="auto">
            <a:xfrm>
              <a:off x="6645275" y="2819400"/>
              <a:ext cx="869950" cy="365125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19" name="AutoShape 15"/>
            <p:cNvSpPr>
              <a:spLocks noChangeArrowheads="1"/>
            </p:cNvSpPr>
            <p:nvPr/>
          </p:nvSpPr>
          <p:spPr bwMode="auto">
            <a:xfrm>
              <a:off x="7564314" y="1714500"/>
              <a:ext cx="869950" cy="365125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20" name="AutoShape 16"/>
            <p:cNvSpPr>
              <a:spLocks noChangeArrowheads="1"/>
            </p:cNvSpPr>
            <p:nvPr/>
          </p:nvSpPr>
          <p:spPr bwMode="auto">
            <a:xfrm>
              <a:off x="6304028" y="1250372"/>
              <a:ext cx="869950" cy="365125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 dirty="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687134" name="AutoShape 30"/>
            <p:cNvSpPr>
              <a:spLocks noChangeArrowheads="1"/>
            </p:cNvSpPr>
            <p:nvPr/>
          </p:nvSpPr>
          <p:spPr bwMode="auto">
            <a:xfrm>
              <a:off x="7832725" y="2819400"/>
              <a:ext cx="869950" cy="365125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35" name="AutoShape 31"/>
            <p:cNvSpPr>
              <a:spLocks noChangeArrowheads="1"/>
            </p:cNvSpPr>
            <p:nvPr/>
          </p:nvSpPr>
          <p:spPr bwMode="auto">
            <a:xfrm>
              <a:off x="5349875" y="2895600"/>
              <a:ext cx="869950" cy="365125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43" name="AutoShape 16"/>
            <p:cNvSpPr>
              <a:spLocks noChangeArrowheads="1"/>
            </p:cNvSpPr>
            <p:nvPr/>
          </p:nvSpPr>
          <p:spPr bwMode="auto">
            <a:xfrm>
              <a:off x="7237289" y="1245033"/>
              <a:ext cx="869950" cy="365125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 dirty="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Church Structure</a:t>
            </a:r>
          </a:p>
        </p:txBody>
      </p:sp>
      <p:grpSp>
        <p:nvGrpSpPr>
          <p:cNvPr id="687142" name="Group 38"/>
          <p:cNvGrpSpPr>
            <a:grpSpLocks/>
          </p:cNvGrpSpPr>
          <p:nvPr/>
        </p:nvGrpSpPr>
        <p:grpSpPr bwMode="auto">
          <a:xfrm>
            <a:off x="381000" y="1524000"/>
            <a:ext cx="2546350" cy="1508125"/>
            <a:chOff x="240" y="960"/>
            <a:chExt cx="1604" cy="950"/>
          </a:xfrm>
        </p:grpSpPr>
        <p:sp>
          <p:nvSpPr>
            <p:cNvPr id="687108" name="AutoShape 4"/>
            <p:cNvSpPr>
              <a:spLocks noChangeArrowheads="1"/>
            </p:cNvSpPr>
            <p:nvPr/>
          </p:nvSpPr>
          <p:spPr bwMode="auto">
            <a:xfrm>
              <a:off x="288" y="960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09" name="AutoShape 5"/>
            <p:cNvSpPr>
              <a:spLocks noChangeArrowheads="1"/>
            </p:cNvSpPr>
            <p:nvPr/>
          </p:nvSpPr>
          <p:spPr bwMode="auto">
            <a:xfrm>
              <a:off x="1296" y="1344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11" name="AutoShape 7"/>
            <p:cNvSpPr>
              <a:spLocks noChangeArrowheads="1"/>
            </p:cNvSpPr>
            <p:nvPr/>
          </p:nvSpPr>
          <p:spPr bwMode="auto">
            <a:xfrm>
              <a:off x="240" y="1344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12" name="AutoShape 8"/>
            <p:cNvSpPr>
              <a:spLocks noChangeArrowheads="1"/>
            </p:cNvSpPr>
            <p:nvPr/>
          </p:nvSpPr>
          <p:spPr bwMode="auto">
            <a:xfrm>
              <a:off x="768" y="1680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13" name="AutoShape 9"/>
            <p:cNvSpPr>
              <a:spLocks noChangeArrowheads="1"/>
            </p:cNvSpPr>
            <p:nvPr/>
          </p:nvSpPr>
          <p:spPr bwMode="auto">
            <a:xfrm>
              <a:off x="1248" y="960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</p:grpSp>
      <p:sp>
        <p:nvSpPr>
          <p:cNvPr id="687114" name="AutoShape 10"/>
          <p:cNvSpPr>
            <a:spLocks noChangeArrowheads="1"/>
          </p:cNvSpPr>
          <p:nvPr/>
        </p:nvSpPr>
        <p:spPr bwMode="auto">
          <a:xfrm>
            <a:off x="1219200" y="1066800"/>
            <a:ext cx="869950" cy="365125"/>
          </a:xfrm>
          <a:prstGeom prst="roundRect">
            <a:avLst>
              <a:gd name="adj" fmla="val 16667"/>
            </a:avLst>
          </a:prstGeom>
          <a:solidFill>
            <a:srgbClr val="66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sz="1600">
                <a:solidFill>
                  <a:schemeClr val="bg1"/>
                </a:solidFill>
                <a:latin typeface="Comic Sans MS" pitchFamily="66" charset="0"/>
              </a:rPr>
              <a:t>church</a:t>
            </a:r>
            <a:endParaRPr lang="en-GB">
              <a:solidFill>
                <a:schemeClr val="bg1"/>
              </a:solidFill>
            </a:endParaRPr>
          </a:p>
        </p:txBody>
      </p:sp>
      <p:grpSp>
        <p:nvGrpSpPr>
          <p:cNvPr id="687145" name="Group 41"/>
          <p:cNvGrpSpPr>
            <a:grpSpLocks/>
          </p:cNvGrpSpPr>
          <p:nvPr/>
        </p:nvGrpSpPr>
        <p:grpSpPr bwMode="auto">
          <a:xfrm>
            <a:off x="5410200" y="4267200"/>
            <a:ext cx="2470150" cy="1812925"/>
            <a:chOff x="3408" y="2688"/>
            <a:chExt cx="1556" cy="1142"/>
          </a:xfrm>
        </p:grpSpPr>
        <p:sp>
          <p:nvSpPr>
            <p:cNvPr id="687127" name="AutoShape 23"/>
            <p:cNvSpPr>
              <a:spLocks noChangeArrowheads="1"/>
            </p:cNvSpPr>
            <p:nvPr/>
          </p:nvSpPr>
          <p:spPr bwMode="auto">
            <a:xfrm>
              <a:off x="3408" y="3120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28" name="AutoShape 24"/>
            <p:cNvSpPr>
              <a:spLocks noChangeArrowheads="1"/>
            </p:cNvSpPr>
            <p:nvPr/>
          </p:nvSpPr>
          <p:spPr bwMode="auto">
            <a:xfrm>
              <a:off x="4416" y="3120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30" name="AutoShape 26"/>
            <p:cNvSpPr>
              <a:spLocks noChangeArrowheads="1"/>
            </p:cNvSpPr>
            <p:nvPr/>
          </p:nvSpPr>
          <p:spPr bwMode="auto">
            <a:xfrm>
              <a:off x="3888" y="3600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31" name="AutoShape 27"/>
            <p:cNvSpPr>
              <a:spLocks noChangeArrowheads="1"/>
            </p:cNvSpPr>
            <p:nvPr/>
          </p:nvSpPr>
          <p:spPr bwMode="auto">
            <a:xfrm>
              <a:off x="4224" y="2688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32" name="AutoShape 28"/>
            <p:cNvSpPr>
              <a:spLocks noChangeArrowheads="1"/>
            </p:cNvSpPr>
            <p:nvPr/>
          </p:nvSpPr>
          <p:spPr bwMode="auto">
            <a:xfrm>
              <a:off x="3600" y="2688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</p:grpSp>
      <p:grpSp>
        <p:nvGrpSpPr>
          <p:cNvPr id="687144" name="Group 40"/>
          <p:cNvGrpSpPr>
            <a:grpSpLocks/>
          </p:cNvGrpSpPr>
          <p:nvPr/>
        </p:nvGrpSpPr>
        <p:grpSpPr bwMode="auto">
          <a:xfrm>
            <a:off x="838200" y="3733800"/>
            <a:ext cx="3079750" cy="2117725"/>
            <a:chOff x="528" y="2352"/>
            <a:chExt cx="1940" cy="1334"/>
          </a:xfrm>
        </p:grpSpPr>
        <p:sp>
          <p:nvSpPr>
            <p:cNvPr id="687121" name="AutoShape 17"/>
            <p:cNvSpPr>
              <a:spLocks noChangeArrowheads="1"/>
            </p:cNvSpPr>
            <p:nvPr/>
          </p:nvSpPr>
          <p:spPr bwMode="auto">
            <a:xfrm>
              <a:off x="528" y="2832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22" name="AutoShape 18"/>
            <p:cNvSpPr>
              <a:spLocks noChangeArrowheads="1"/>
            </p:cNvSpPr>
            <p:nvPr/>
          </p:nvSpPr>
          <p:spPr bwMode="auto">
            <a:xfrm>
              <a:off x="1920" y="3120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23" name="AutoShape 19"/>
            <p:cNvSpPr>
              <a:spLocks noChangeArrowheads="1"/>
            </p:cNvSpPr>
            <p:nvPr/>
          </p:nvSpPr>
          <p:spPr bwMode="auto">
            <a:xfrm>
              <a:off x="864" y="3120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24" name="AutoShape 20"/>
            <p:cNvSpPr>
              <a:spLocks noChangeArrowheads="1"/>
            </p:cNvSpPr>
            <p:nvPr/>
          </p:nvSpPr>
          <p:spPr bwMode="auto">
            <a:xfrm>
              <a:off x="1392" y="3456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25" name="AutoShape 21"/>
            <p:cNvSpPr>
              <a:spLocks noChangeArrowheads="1"/>
            </p:cNvSpPr>
            <p:nvPr/>
          </p:nvSpPr>
          <p:spPr bwMode="auto">
            <a:xfrm>
              <a:off x="1872" y="2736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26" name="AutoShape 22"/>
            <p:cNvSpPr>
              <a:spLocks noChangeArrowheads="1"/>
            </p:cNvSpPr>
            <p:nvPr/>
          </p:nvSpPr>
          <p:spPr bwMode="auto">
            <a:xfrm>
              <a:off x="1392" y="2352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87133" name="AutoShape 29"/>
            <p:cNvSpPr>
              <a:spLocks noChangeArrowheads="1"/>
            </p:cNvSpPr>
            <p:nvPr/>
          </p:nvSpPr>
          <p:spPr bwMode="auto">
            <a:xfrm>
              <a:off x="816" y="2544"/>
              <a:ext cx="548" cy="230"/>
            </a:xfrm>
            <a:prstGeom prst="roundRect">
              <a:avLst>
                <a:gd name="adj" fmla="val 16667"/>
              </a:avLst>
            </a:prstGeom>
            <a:solidFill>
              <a:srgbClr val="66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GB" sz="1600">
                  <a:solidFill>
                    <a:schemeClr val="bg1"/>
                  </a:solidFill>
                  <a:latin typeface="Comic Sans MS" pitchFamily="66" charset="0"/>
                </a:rPr>
                <a:t>church</a:t>
              </a:r>
              <a:endParaRPr lang="en-GB">
                <a:solidFill>
                  <a:schemeClr val="bg1"/>
                </a:solidFill>
              </a:endParaRPr>
            </a:p>
          </p:txBody>
        </p:sp>
      </p:grpSp>
      <p:grpSp>
        <p:nvGrpSpPr>
          <p:cNvPr id="687141" name="Group 37"/>
          <p:cNvGrpSpPr>
            <a:grpSpLocks/>
          </p:cNvGrpSpPr>
          <p:nvPr/>
        </p:nvGrpSpPr>
        <p:grpSpPr bwMode="auto">
          <a:xfrm>
            <a:off x="182439" y="814316"/>
            <a:ext cx="8793163" cy="5791200"/>
            <a:chOff x="144" y="432"/>
            <a:chExt cx="5539" cy="3648"/>
          </a:xfrm>
        </p:grpSpPr>
        <p:sp>
          <p:nvSpPr>
            <p:cNvPr id="687136" name="Oval 32"/>
            <p:cNvSpPr>
              <a:spLocks noChangeArrowheads="1"/>
            </p:cNvSpPr>
            <p:nvPr/>
          </p:nvSpPr>
          <p:spPr bwMode="auto">
            <a:xfrm>
              <a:off x="144" y="432"/>
              <a:ext cx="1920" cy="1728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762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GB" sz="4800">
                  <a:solidFill>
                    <a:srgbClr val="0000FF"/>
                  </a:solidFill>
                  <a:latin typeface="Comic Sans MS" pitchFamily="66" charset="0"/>
                </a:rPr>
                <a:t>Classis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687138" name="Oval 34"/>
            <p:cNvSpPr>
              <a:spLocks noChangeArrowheads="1"/>
            </p:cNvSpPr>
            <p:nvPr/>
          </p:nvSpPr>
          <p:spPr bwMode="auto">
            <a:xfrm>
              <a:off x="3264" y="2544"/>
              <a:ext cx="1872" cy="1536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762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GB" sz="4800">
                  <a:solidFill>
                    <a:srgbClr val="0000FF"/>
                  </a:solidFill>
                  <a:latin typeface="Comic Sans MS" pitchFamily="66" charset="0"/>
                </a:rPr>
                <a:t>Classis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687139" name="Oval 35"/>
            <p:cNvSpPr>
              <a:spLocks noChangeArrowheads="1"/>
            </p:cNvSpPr>
            <p:nvPr/>
          </p:nvSpPr>
          <p:spPr bwMode="auto">
            <a:xfrm>
              <a:off x="384" y="2256"/>
              <a:ext cx="2256" cy="1824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762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GB" sz="4800">
                  <a:solidFill>
                    <a:srgbClr val="0000FF"/>
                  </a:solidFill>
                  <a:latin typeface="Comic Sans MS" pitchFamily="66" charset="0"/>
                </a:rPr>
                <a:t>Classis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687137" name="Oval 33"/>
            <p:cNvSpPr>
              <a:spLocks noChangeArrowheads="1"/>
            </p:cNvSpPr>
            <p:nvPr/>
          </p:nvSpPr>
          <p:spPr bwMode="auto">
            <a:xfrm>
              <a:off x="3139" y="512"/>
              <a:ext cx="2544" cy="1920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76200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GB" sz="4800">
                  <a:solidFill>
                    <a:srgbClr val="0000FF"/>
                  </a:solidFill>
                  <a:latin typeface="Comic Sans MS" pitchFamily="66" charset="0"/>
                </a:rPr>
                <a:t>Classis</a:t>
              </a:r>
              <a:endParaRPr lang="en-GB">
                <a:solidFill>
                  <a:srgbClr val="0000FF"/>
                </a:solidFill>
              </a:endParaRPr>
            </a:p>
          </p:txBody>
        </p:sp>
      </p:grpSp>
      <p:grpSp>
        <p:nvGrpSpPr>
          <p:cNvPr id="687148" name="Group 44"/>
          <p:cNvGrpSpPr>
            <a:grpSpLocks/>
          </p:cNvGrpSpPr>
          <p:nvPr/>
        </p:nvGrpSpPr>
        <p:grpSpPr bwMode="auto">
          <a:xfrm>
            <a:off x="158641" y="776216"/>
            <a:ext cx="8839200" cy="5867400"/>
            <a:chOff x="96" y="384"/>
            <a:chExt cx="5568" cy="3696"/>
          </a:xfrm>
        </p:grpSpPr>
        <p:sp>
          <p:nvSpPr>
            <p:cNvPr id="687140" name="Rectangle 36"/>
            <p:cNvSpPr>
              <a:spLocks noChangeArrowheads="1"/>
            </p:cNvSpPr>
            <p:nvPr/>
          </p:nvSpPr>
          <p:spPr bwMode="auto">
            <a:xfrm>
              <a:off x="96" y="384"/>
              <a:ext cx="5520" cy="1776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 w="76200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GB" sz="9600" dirty="0">
                  <a:solidFill>
                    <a:srgbClr val="0000FF"/>
                  </a:solidFill>
                  <a:latin typeface="Comic Sans MS" pitchFamily="66" charset="0"/>
                </a:rPr>
                <a:t>Regional Synod</a:t>
              </a:r>
              <a:endParaRPr lang="en-GB" dirty="0"/>
            </a:p>
          </p:txBody>
        </p:sp>
        <p:sp>
          <p:nvSpPr>
            <p:cNvPr id="687146" name="Rectangle 42"/>
            <p:cNvSpPr>
              <a:spLocks noChangeArrowheads="1"/>
            </p:cNvSpPr>
            <p:nvPr/>
          </p:nvSpPr>
          <p:spPr bwMode="auto">
            <a:xfrm>
              <a:off x="144" y="2304"/>
              <a:ext cx="5520" cy="1776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 w="76200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GB" sz="9600" dirty="0">
                  <a:solidFill>
                    <a:srgbClr val="0000FF"/>
                  </a:solidFill>
                  <a:latin typeface="Comic Sans MS" pitchFamily="66" charset="0"/>
                </a:rPr>
                <a:t>Regional Synod</a:t>
              </a:r>
              <a:endParaRPr lang="en-GB" dirty="0"/>
            </a:p>
          </p:txBody>
        </p:sp>
      </p:grpSp>
      <p:sp>
        <p:nvSpPr>
          <p:cNvPr id="687147" name="Rectangle 43"/>
          <p:cNvSpPr>
            <a:spLocks noChangeArrowheads="1"/>
          </p:cNvSpPr>
          <p:nvPr/>
        </p:nvSpPr>
        <p:spPr bwMode="auto">
          <a:xfrm>
            <a:off x="158641" y="405606"/>
            <a:ext cx="8915400" cy="6400800"/>
          </a:xfrm>
          <a:prstGeom prst="rect">
            <a:avLst/>
          </a:prstGeom>
          <a:solidFill>
            <a:srgbClr val="FF0000">
              <a:alpha val="50000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9600">
                <a:solidFill>
                  <a:srgbClr val="FF0000"/>
                </a:solidFill>
                <a:latin typeface="Comic Sans MS" pitchFamily="66" charset="0"/>
              </a:rPr>
              <a:t>General Synod</a:t>
            </a:r>
            <a:endParaRPr lang="en-GB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17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7147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Regional Church Structure</a:t>
            </a:r>
          </a:p>
        </p:txBody>
      </p:sp>
      <p:sp>
        <p:nvSpPr>
          <p:cNvPr id="68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Every local church </a:t>
            </a:r>
            <a:r>
              <a:rPr lang="en-GB" dirty="0">
                <a:solidFill>
                  <a:srgbClr val="66FF33"/>
                </a:solidFill>
              </a:rPr>
              <a:t>is a complete church</a:t>
            </a:r>
          </a:p>
          <a:p>
            <a:pPr lvl="1">
              <a:buFontTx/>
              <a:buNone/>
            </a:pPr>
            <a:r>
              <a:rPr lang="en-GB" sz="2800" dirty="0">
                <a:solidFill>
                  <a:srgbClr val="66FF33"/>
                </a:solidFill>
              </a:rPr>
              <a:t>6-12 local churches </a:t>
            </a:r>
            <a:r>
              <a:rPr lang="en-GB" sz="2800" dirty="0"/>
              <a:t>meet in a </a:t>
            </a:r>
            <a:r>
              <a:rPr lang="en-GB" sz="2800" dirty="0">
                <a:solidFill>
                  <a:srgbClr val="66FF33"/>
                </a:solidFill>
              </a:rPr>
              <a:t>classis</a:t>
            </a:r>
          </a:p>
          <a:p>
            <a:pPr lvl="1">
              <a:buFontTx/>
              <a:buNone/>
            </a:pPr>
            <a:r>
              <a:rPr lang="en-GB" sz="2800" dirty="0">
                <a:solidFill>
                  <a:srgbClr val="66FF33"/>
                </a:solidFill>
              </a:rPr>
              <a:t>2-6 classes </a:t>
            </a:r>
            <a:r>
              <a:rPr lang="en-GB" sz="2800" dirty="0"/>
              <a:t>meet in a </a:t>
            </a:r>
            <a:r>
              <a:rPr lang="en-GB" sz="2800" dirty="0">
                <a:solidFill>
                  <a:srgbClr val="66FF33"/>
                </a:solidFill>
              </a:rPr>
              <a:t>regional synod</a:t>
            </a:r>
          </a:p>
          <a:p>
            <a:pPr lvl="1">
              <a:buFontTx/>
              <a:buNone/>
            </a:pPr>
            <a:r>
              <a:rPr lang="en-GB" sz="2800" dirty="0">
                <a:solidFill>
                  <a:srgbClr val="66FF33"/>
                </a:solidFill>
              </a:rPr>
              <a:t>All regional synods </a:t>
            </a:r>
            <a:r>
              <a:rPr lang="en-GB" sz="2800" dirty="0"/>
              <a:t>meet in a </a:t>
            </a:r>
            <a:r>
              <a:rPr lang="en-GB" sz="2800" dirty="0">
                <a:solidFill>
                  <a:srgbClr val="66FF33"/>
                </a:solidFill>
              </a:rPr>
              <a:t>general synod</a:t>
            </a:r>
          </a:p>
          <a:p>
            <a:pPr>
              <a:buFontTx/>
              <a:buNone/>
            </a:pPr>
            <a:r>
              <a:rPr lang="en-GB" dirty="0"/>
              <a:t>And federations of churches meet </a:t>
            </a:r>
            <a:r>
              <a:rPr lang="en-GB" dirty="0">
                <a:solidFill>
                  <a:srgbClr val="66FF33"/>
                </a:solidFill>
              </a:rPr>
              <a:t>once every four years </a:t>
            </a:r>
            <a:r>
              <a:rPr lang="en-GB" dirty="0"/>
              <a:t>in a </a:t>
            </a:r>
            <a:r>
              <a:rPr lang="en-GB" dirty="0">
                <a:solidFill>
                  <a:srgbClr val="66FF33"/>
                </a:solidFill>
              </a:rPr>
              <a:t>conference </a:t>
            </a:r>
            <a:r>
              <a:rPr lang="en-GB" dirty="0"/>
              <a:t>called the </a:t>
            </a:r>
            <a:r>
              <a:rPr lang="en-GB" dirty="0">
                <a:solidFill>
                  <a:srgbClr val="66FF33"/>
                </a:solidFill>
              </a:rPr>
              <a:t>International Conference of Reformed Churches.</a:t>
            </a:r>
          </a:p>
          <a:p>
            <a:pPr>
              <a:buFontTx/>
              <a:buNone/>
            </a:pPr>
            <a:endParaRPr lang="en-GB" dirty="0">
              <a:solidFill>
                <a:srgbClr val="66FF33"/>
              </a:solidFill>
            </a:endParaRPr>
          </a:p>
          <a:p>
            <a:pPr>
              <a:buFontTx/>
              <a:buNone/>
            </a:pP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963777"/>
            <a:ext cx="9144000" cy="189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13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813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Willoughby Heights CanRC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The Willoughby Heights Canadian Reformed Church </a:t>
            </a:r>
          </a:p>
          <a:p>
            <a:pPr marL="0" indent="0">
              <a:buNone/>
            </a:pPr>
            <a:r>
              <a:rPr lang="en-CA" dirty="0"/>
              <a:t>	- belongs to </a:t>
            </a:r>
            <a:r>
              <a:rPr lang="en-CA" dirty="0">
                <a:solidFill>
                  <a:srgbClr val="66FF33"/>
                </a:solidFill>
              </a:rPr>
              <a:t>Classis Pacific-West</a:t>
            </a:r>
          </a:p>
          <a:p>
            <a:pPr marL="0" indent="0">
              <a:buNone/>
            </a:pPr>
            <a:r>
              <a:rPr lang="en-CA" sz="2400" dirty="0"/>
              <a:t>	</a:t>
            </a:r>
            <a:r>
              <a:rPr lang="en-CA" sz="2400" i="1" dirty="0"/>
              <a:t>with: Cloverdale, Houston, Langley, Refuge, Smithers, &amp; Surrey</a:t>
            </a:r>
          </a:p>
          <a:p>
            <a:pPr marL="0" indent="0">
              <a:buNone/>
            </a:pPr>
            <a:r>
              <a:rPr lang="en-CA" dirty="0"/>
              <a:t>	- which belongs to </a:t>
            </a:r>
            <a:r>
              <a:rPr lang="en-CA" dirty="0">
                <a:solidFill>
                  <a:srgbClr val="66FF33"/>
                </a:solidFill>
              </a:rPr>
              <a:t>Regional Synod West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sz="2400" i="1" dirty="0"/>
              <a:t>with: Classis Pacific-East, Classis Alberta, </a:t>
            </a:r>
            <a:br>
              <a:rPr lang="en-CA" sz="2400" i="1" dirty="0"/>
            </a:br>
            <a:r>
              <a:rPr lang="en-CA" sz="2400" i="1" dirty="0"/>
              <a:t>		and Classis Manitoba</a:t>
            </a:r>
          </a:p>
          <a:p>
            <a:pPr marL="0" indent="0">
              <a:buNone/>
            </a:pPr>
            <a:r>
              <a:rPr lang="en-CA" sz="3200" dirty="0"/>
              <a:t>	</a:t>
            </a:r>
            <a:r>
              <a:rPr lang="en-CA" dirty="0"/>
              <a:t>- which belongs to the general synod of the </a:t>
            </a:r>
            <a:br>
              <a:rPr lang="en-CA" dirty="0"/>
            </a:br>
            <a:r>
              <a:rPr lang="en-CA" dirty="0"/>
              <a:t>		</a:t>
            </a:r>
            <a:r>
              <a:rPr lang="en-CA" dirty="0">
                <a:solidFill>
                  <a:srgbClr val="66FF33"/>
                </a:solidFill>
              </a:rPr>
              <a:t>Canadian Reformed Churches</a:t>
            </a:r>
          </a:p>
          <a:p>
            <a:pPr marL="0" indent="0">
              <a:spcBef>
                <a:spcPts val="24"/>
              </a:spcBef>
              <a:buNone/>
            </a:pPr>
            <a:r>
              <a:rPr lang="en-CA" sz="3600" dirty="0"/>
              <a:t>	</a:t>
            </a:r>
            <a:r>
              <a:rPr lang="en-CA" sz="2400" i="1" dirty="0"/>
              <a:t>with: Regional Synod East</a:t>
            </a:r>
            <a:endParaRPr lang="en-CA" sz="3600" dirty="0"/>
          </a:p>
        </p:txBody>
      </p:sp>
      <p:pic>
        <p:nvPicPr>
          <p:cNvPr id="4" name="Picture 3">
            <a:hlinkClick r:id="rId3"/>
            <a:extLst>
              <a:ext uri="{FF2B5EF4-FFF2-40B4-BE49-F238E27FC236}">
                <a16:creationId xmlns:a16="http://schemas.microsoft.com/office/drawing/2014/main" id="{CA3244BD-4063-4F42-B1CE-10DB503981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912" y="5621291"/>
            <a:ext cx="528637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72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New Westminster URC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The New Westminster United Reformed Church</a:t>
            </a:r>
          </a:p>
          <a:p>
            <a:pPr marL="0" indent="0">
              <a:buNone/>
            </a:pPr>
            <a:r>
              <a:rPr lang="en-CA" dirty="0"/>
              <a:t>	- belongs to Classis Western Canada</a:t>
            </a:r>
          </a:p>
          <a:p>
            <a:pPr marL="1257300" lvl="3" indent="0">
              <a:buNone/>
            </a:pPr>
            <a:r>
              <a:rPr lang="en-CA" sz="2000" i="1" dirty="0"/>
              <a:t>with: Abbotsford, Surrey, Kelowna, Smithers, </a:t>
            </a:r>
            <a:r>
              <a:rPr lang="en-CA" sz="2000" i="1" dirty="0" err="1"/>
              <a:t>Telkwa</a:t>
            </a:r>
            <a:r>
              <a:rPr lang="en-CA" sz="2000" i="1" dirty="0"/>
              <a:t>, Grande Prairie, Neerlandia, Edmonton, Lacombe, Leduc, Ponoka, Calgary, Lethbridge, Regina, Winnipeg, Thunder Bay</a:t>
            </a:r>
          </a:p>
          <a:p>
            <a:pPr marL="0" indent="0">
              <a:buNone/>
            </a:pPr>
            <a:r>
              <a:rPr lang="en-CA" dirty="0"/>
              <a:t>	- which belongs to the synod of the </a:t>
            </a:r>
            <a:br>
              <a:rPr lang="en-CA" dirty="0"/>
            </a:br>
            <a:r>
              <a:rPr lang="en-CA" dirty="0"/>
              <a:t>		United Reformed Churches</a:t>
            </a:r>
          </a:p>
          <a:p>
            <a:pPr marL="1257300" lvl="3" indent="0">
              <a:buNone/>
            </a:pPr>
            <a:r>
              <a:rPr lang="en-CA" sz="2200" i="1" dirty="0"/>
              <a:t>with: classis Southwest Ontario, classis Ontario east, classis central US, classis Eastern US, classis Michigan, classis Pacific Northwest, classis Southwest US</a:t>
            </a:r>
            <a:endParaRPr lang="en-CA" sz="3800" dirty="0"/>
          </a:p>
        </p:txBody>
      </p:sp>
      <p:sp>
        <p:nvSpPr>
          <p:cNvPr id="5" name="Action Button: Custom 4">
            <a:hlinkClick r:id="rId3" highlightClick="1"/>
          </p:cNvPr>
          <p:cNvSpPr/>
          <p:nvPr/>
        </p:nvSpPr>
        <p:spPr bwMode="auto">
          <a:xfrm>
            <a:off x="5112648" y="5202178"/>
            <a:ext cx="3928479" cy="147673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44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612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Broader assemblies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>
                <a:solidFill>
                  <a:srgbClr val="66FF33"/>
                </a:solidFill>
              </a:rPr>
              <a:t>A classis, regional synod, and general synod are not </a:t>
            </a:r>
            <a:r>
              <a:rPr lang="en-CA" i="1" dirty="0">
                <a:solidFill>
                  <a:srgbClr val="66FF33"/>
                </a:solidFill>
              </a:rPr>
              <a:t>higher</a:t>
            </a:r>
            <a:r>
              <a:rPr lang="en-CA" dirty="0">
                <a:solidFill>
                  <a:srgbClr val="66FF33"/>
                </a:solidFill>
              </a:rPr>
              <a:t> assemblies but </a:t>
            </a:r>
            <a:r>
              <a:rPr lang="en-CA" i="1" dirty="0">
                <a:solidFill>
                  <a:srgbClr val="66FF33"/>
                </a:solidFill>
              </a:rPr>
              <a:t>broader</a:t>
            </a:r>
            <a:r>
              <a:rPr lang="en-CA" dirty="0">
                <a:solidFill>
                  <a:srgbClr val="66FF33"/>
                </a:solidFill>
              </a:rPr>
              <a:t> assemblies.</a:t>
            </a:r>
          </a:p>
          <a:p>
            <a:pPr marL="400050" lvl="1" indent="0">
              <a:buNone/>
            </a:pPr>
            <a:r>
              <a:rPr lang="en-CA" dirty="0"/>
              <a:t>At a classis, all churches are equal.</a:t>
            </a:r>
          </a:p>
          <a:p>
            <a:pPr marL="400050" lvl="1" indent="0">
              <a:buNone/>
            </a:pPr>
            <a:r>
              <a:rPr lang="en-CA" dirty="0"/>
              <a:t>At a regional synod, all churches are equal.</a:t>
            </a:r>
          </a:p>
          <a:p>
            <a:pPr marL="400050" lvl="1" indent="0">
              <a:buNone/>
            </a:pPr>
            <a:r>
              <a:rPr lang="en-CA" dirty="0"/>
              <a:t>At a general synod, all churches are equal.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At a CanRC broader assembly, the members speak and vote according to </a:t>
            </a:r>
            <a:r>
              <a:rPr lang="en-CA" dirty="0">
                <a:solidFill>
                  <a:srgbClr val="66FF33"/>
                </a:solidFill>
              </a:rPr>
              <a:t>conscience, not instruction</a:t>
            </a:r>
            <a:r>
              <a:rPr lang="en-CA" dirty="0"/>
              <a:t>.</a:t>
            </a:r>
          </a:p>
          <a:p>
            <a:pPr marL="0" indent="0">
              <a:buNone/>
            </a:pPr>
            <a:r>
              <a:rPr lang="en-CA" dirty="0"/>
              <a:t>Thus the members of a broader assembly are </a:t>
            </a:r>
            <a:r>
              <a:rPr lang="en-CA" dirty="0">
                <a:solidFill>
                  <a:srgbClr val="66FF33"/>
                </a:solidFill>
              </a:rPr>
              <a:t>not representatives </a:t>
            </a:r>
            <a:r>
              <a:rPr lang="en-CA" dirty="0"/>
              <a:t>of their churches or classes.</a:t>
            </a:r>
          </a:p>
          <a:p>
            <a:pPr marL="0" indent="0">
              <a:buNone/>
            </a:pPr>
            <a:r>
              <a:rPr lang="en-CA" dirty="0"/>
              <a:t>In many other churches it works a little differently.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84740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Acts 10 &amp; 11; Acts 15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Accountability is </a:t>
            </a:r>
            <a:r>
              <a:rPr lang="en-GB" i="1" dirty="0"/>
              <a:t>the </a:t>
            </a:r>
            <a:r>
              <a:rPr lang="en-GB" dirty="0"/>
              <a:t>reason for church government.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</p:txBody>
      </p:sp>
      <p:pic>
        <p:nvPicPr>
          <p:cNvPr id="1026" name="Picture 2" descr="https://blogs.worldbank.org/publicsphere/files/publicsphere/file00070491953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420888"/>
            <a:ext cx="6124972" cy="414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823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Acts 10 &amp; 11; Acts 15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GB" dirty="0"/>
              <a:t>The men from Cornelius and some of </a:t>
            </a:r>
            <a:r>
              <a:rPr lang="en-GB" u="sng" dirty="0"/>
              <a:t>the</a:t>
            </a:r>
            <a:r>
              <a:rPr lang="en-GB" dirty="0"/>
              <a:t> brothers from Joppa.</a:t>
            </a:r>
          </a:p>
          <a:p>
            <a:pPr marL="514350" indent="-514350">
              <a:buFontTx/>
              <a:buAutoNum type="arabicPeriod"/>
            </a:pPr>
            <a:r>
              <a:rPr lang="en-GB" dirty="0"/>
              <a:t>The believers from among the circumcised who had come with Peter (Jews)</a:t>
            </a:r>
          </a:p>
          <a:p>
            <a:pPr marL="514350" indent="-514350">
              <a:buFontTx/>
              <a:buAutoNum type="arabicPeriod"/>
            </a:pPr>
            <a:r>
              <a:rPr lang="en-GB" dirty="0"/>
              <a:t>It is not absolute; Peter involves others in deciding the question.</a:t>
            </a:r>
          </a:p>
          <a:p>
            <a:pPr marL="514350" indent="-514350">
              <a:buFontTx/>
              <a:buAutoNum type="arabicPeriod"/>
            </a:pPr>
            <a:r>
              <a:rPr lang="en-GB" dirty="0"/>
              <a:t>The circumcision party in the Jerusalem church</a:t>
            </a:r>
          </a:p>
          <a:p>
            <a:pPr marL="514350" indent="-514350">
              <a:buFontTx/>
              <a:buAutoNum type="arabicPeriod"/>
            </a:pPr>
            <a:r>
              <a:rPr lang="en-GB" dirty="0"/>
              <a:t>That even an apostle is accountable to the church</a:t>
            </a:r>
          </a:p>
          <a:p>
            <a:pPr marL="514350" indent="-514350">
              <a:buFontTx/>
              <a:buAutoNum type="arabicPeriod"/>
            </a:pPr>
            <a:r>
              <a:rPr lang="en-GB" u="sng" dirty="0"/>
              <a:t>These</a:t>
            </a:r>
            <a:r>
              <a:rPr lang="en-GB" dirty="0"/>
              <a:t> six brothers from Joppa</a:t>
            </a:r>
          </a:p>
          <a:p>
            <a:pPr marL="514350" indent="-514350">
              <a:buFontTx/>
              <a:buAutoNum type="arabicPeriod"/>
            </a:pPr>
            <a:r>
              <a:rPr lang="en-GB" dirty="0"/>
              <a:t>Silence. (Peter’s actions receive approval.)</a:t>
            </a:r>
          </a:p>
          <a:p>
            <a:pPr marL="514350" indent="-514350">
              <a:buFontTx/>
              <a:buAutoNum type="arabicPeriod"/>
            </a:pPr>
            <a:endParaRPr lang="en-GB" dirty="0"/>
          </a:p>
          <a:p>
            <a:pPr>
              <a:buFontTx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553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 8">
      <a:dk1>
        <a:srgbClr val="C0C0C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7029</TotalTime>
  <Words>776</Words>
  <Application>Microsoft Office PowerPoint</Application>
  <PresentationFormat>On-screen Show (4:3)</PresentationFormat>
  <Paragraphs>138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Comic Sans MS</vt:lpstr>
      <vt:lpstr>Times New Roman</vt:lpstr>
      <vt:lpstr>1_Office Theme</vt:lpstr>
      <vt:lpstr>Catechism The Workshop of Faith </vt:lpstr>
      <vt:lpstr>Psalm 68:10</vt:lpstr>
      <vt:lpstr>Church Structure</vt:lpstr>
      <vt:lpstr>Regional Church Structure</vt:lpstr>
      <vt:lpstr>Willoughby Heights CanRC</vt:lpstr>
      <vt:lpstr>New Westminster URC</vt:lpstr>
      <vt:lpstr>Broader assemblies</vt:lpstr>
      <vt:lpstr>Acts 10 &amp; 11; Acts 15</vt:lpstr>
      <vt:lpstr>Acts 10 &amp; 11; Acts 15</vt:lpstr>
      <vt:lpstr>Acts 10 &amp; 11; Acts 15</vt:lpstr>
      <vt:lpstr>Broader Assemblies</vt:lpstr>
      <vt:lpstr>Main Tasks</vt:lpstr>
      <vt:lpstr>Main Tasks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gedraagt een christen zich?</dc:title>
  <dc:creator>Roelf Janssen</dc:creator>
  <cp:lastModifiedBy>Roelf Janssen</cp:lastModifiedBy>
  <cp:revision>213</cp:revision>
  <cp:lastPrinted>2013-02-26T00:04:26Z</cp:lastPrinted>
  <dcterms:created xsi:type="dcterms:W3CDTF">2008-08-14T09:20:46Z</dcterms:created>
  <dcterms:modified xsi:type="dcterms:W3CDTF">2026-03-31T02:42:37Z</dcterms:modified>
</cp:coreProperties>
</file>