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3"/>
  </p:notesMasterIdLst>
  <p:handoutMasterIdLst>
    <p:handoutMasterId r:id="rId24"/>
  </p:handoutMasterIdLst>
  <p:sldIdLst>
    <p:sldId id="1419" r:id="rId2"/>
    <p:sldId id="1422" r:id="rId3"/>
    <p:sldId id="1420" r:id="rId4"/>
    <p:sldId id="1421" r:id="rId5"/>
    <p:sldId id="1426" r:id="rId6"/>
    <p:sldId id="1423" r:id="rId7"/>
    <p:sldId id="1424" r:id="rId8"/>
    <p:sldId id="1425" r:id="rId9"/>
    <p:sldId id="1400" r:id="rId10"/>
    <p:sldId id="1401" r:id="rId11"/>
    <p:sldId id="1402" r:id="rId12"/>
    <p:sldId id="1403" r:id="rId13"/>
    <p:sldId id="1404" r:id="rId14"/>
    <p:sldId id="1405" r:id="rId15"/>
    <p:sldId id="1406" r:id="rId16"/>
    <p:sldId id="1308" r:id="rId17"/>
    <p:sldId id="1341" r:id="rId18"/>
    <p:sldId id="1409" r:id="rId19"/>
    <p:sldId id="1413" r:id="rId20"/>
    <p:sldId id="1411" r:id="rId21"/>
    <p:sldId id="1410" r:id="rId22"/>
  </p:sldIdLst>
  <p:sldSz cx="9144000" cy="6858000" type="screen4x3"/>
  <p:notesSz cx="9167813" cy="6950075"/>
  <p:defaultTextStyle>
    <a:defPPr>
      <a:defRPr lang="en-GB"/>
    </a:defPPr>
    <a:lvl1pPr algn="ctr"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9">
          <p15:clr>
            <a:srgbClr val="A4A3A4"/>
          </p15:clr>
        </p15:guide>
        <p15:guide id="2" pos="28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00"/>
    <a:srgbClr val="990000"/>
    <a:srgbClr val="FF6600"/>
    <a:srgbClr val="33CCFF"/>
    <a:srgbClr val="FFFF66"/>
    <a:srgbClr val="FF0000"/>
    <a:srgbClr val="00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56" d="100"/>
          <a:sy n="56" d="100"/>
        </p:scale>
        <p:origin x="-1650" y="-84"/>
      </p:cViewPr>
      <p:guideLst>
        <p:guide orient="horz" pos="2189"/>
        <p:guide pos="28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1" name="Rectangle 3"/>
          <p:cNvSpPr>
            <a:spLocks noGrp="1" noChangeArrowheads="1"/>
          </p:cNvSpPr>
          <p:nvPr>
            <p:ph type="dt" sz="quarter"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50532" name="Rectangle 4"/>
          <p:cNvSpPr>
            <a:spLocks noGrp="1" noChangeArrowheads="1"/>
          </p:cNvSpPr>
          <p:nvPr>
            <p:ph type="ftr" sz="quarter" idx="2"/>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3" name="Rectangle 5"/>
          <p:cNvSpPr>
            <a:spLocks noGrp="1" noChangeArrowheads="1"/>
          </p:cNvSpPr>
          <p:nvPr>
            <p:ph type="sldNum" sz="quarter" idx="3"/>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81C612B4-35CE-4C71-8B9F-FA2A2965C88B}" type="slidenum">
              <a:rPr lang="en-GB"/>
              <a:pPr>
                <a:defRPr/>
              </a:pPr>
              <a:t>‹#›</a:t>
            </a:fld>
            <a:endParaRPr lang="en-GB"/>
          </a:p>
        </p:txBody>
      </p:sp>
    </p:spTree>
    <p:extLst>
      <p:ext uri="{BB962C8B-B14F-4D97-AF65-F5344CB8AC3E}">
        <p14:creationId xmlns:p14="http://schemas.microsoft.com/office/powerpoint/2010/main" val="137107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7699" name="Rectangle 3"/>
          <p:cNvSpPr>
            <a:spLocks noGrp="1" noChangeArrowheads="1"/>
          </p:cNvSpPr>
          <p:nvPr>
            <p:ph type="dt"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2830513" y="533400"/>
            <a:ext cx="3484562" cy="26130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1233404" y="3305949"/>
            <a:ext cx="6675877" cy="3147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7702" name="Rectangle 6"/>
          <p:cNvSpPr>
            <a:spLocks noGrp="1" noChangeArrowheads="1"/>
          </p:cNvSpPr>
          <p:nvPr>
            <p:ph type="ftr" sz="quarter" idx="4"/>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7703" name="Rectangle 7"/>
          <p:cNvSpPr>
            <a:spLocks noGrp="1" noChangeArrowheads="1"/>
          </p:cNvSpPr>
          <p:nvPr>
            <p:ph type="sldNum" sz="quarter" idx="5"/>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FF9657E4-6670-4BED-B1DB-AF398F375D89}" type="slidenum">
              <a:rPr lang="en-GB"/>
              <a:pPr>
                <a:defRPr/>
              </a:pPr>
              <a:t>‹#›</a:t>
            </a:fld>
            <a:endParaRPr lang="en-GB"/>
          </a:p>
        </p:txBody>
      </p:sp>
    </p:spTree>
    <p:extLst>
      <p:ext uri="{BB962C8B-B14F-4D97-AF65-F5344CB8AC3E}">
        <p14:creationId xmlns:p14="http://schemas.microsoft.com/office/powerpoint/2010/main" val="3349206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69DC325F-3523-4E43-AF73-DBAAC12363AF}" type="slidenum">
              <a:rPr lang="en-GB" sz="1200">
                <a:solidFill>
                  <a:schemeClr val="tx1"/>
                </a:solidFill>
              </a:rPr>
              <a:pPr/>
              <a:t>1</a:t>
            </a:fld>
            <a:endParaRPr lang="en-GB" sz="120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871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10</a:t>
            </a:fld>
            <a:endParaRPr lang="en-GB"/>
          </a:p>
        </p:txBody>
      </p:sp>
    </p:spTree>
    <p:extLst>
      <p:ext uri="{BB962C8B-B14F-4D97-AF65-F5344CB8AC3E}">
        <p14:creationId xmlns:p14="http://schemas.microsoft.com/office/powerpoint/2010/main" val="134808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11</a:t>
            </a:fld>
            <a:endParaRPr lang="en-GB"/>
          </a:p>
        </p:txBody>
      </p:sp>
    </p:spTree>
    <p:extLst>
      <p:ext uri="{BB962C8B-B14F-4D97-AF65-F5344CB8AC3E}">
        <p14:creationId xmlns:p14="http://schemas.microsoft.com/office/powerpoint/2010/main" val="2435802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12</a:t>
            </a:fld>
            <a:endParaRPr lang="en-GB"/>
          </a:p>
        </p:txBody>
      </p:sp>
    </p:spTree>
    <p:extLst>
      <p:ext uri="{BB962C8B-B14F-4D97-AF65-F5344CB8AC3E}">
        <p14:creationId xmlns:p14="http://schemas.microsoft.com/office/powerpoint/2010/main" val="2435802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13</a:t>
            </a:fld>
            <a:endParaRPr lang="en-GB"/>
          </a:p>
        </p:txBody>
      </p:sp>
    </p:spTree>
    <p:extLst>
      <p:ext uri="{BB962C8B-B14F-4D97-AF65-F5344CB8AC3E}">
        <p14:creationId xmlns:p14="http://schemas.microsoft.com/office/powerpoint/2010/main" val="227288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14</a:t>
            </a:fld>
            <a:endParaRPr lang="en-GB"/>
          </a:p>
        </p:txBody>
      </p:sp>
    </p:spTree>
    <p:extLst>
      <p:ext uri="{BB962C8B-B14F-4D97-AF65-F5344CB8AC3E}">
        <p14:creationId xmlns:p14="http://schemas.microsoft.com/office/powerpoint/2010/main" val="3929409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49FBB4B-9392-45AC-A2A9-A79264D8F3C3}" type="slidenum">
              <a:rPr lang="en-GB" smtClean="0"/>
              <a:pPr/>
              <a:t>15</a:t>
            </a:fld>
            <a:endParaRPr lang="en-GB"/>
          </a:p>
        </p:txBody>
      </p:sp>
    </p:spTree>
    <p:extLst>
      <p:ext uri="{BB962C8B-B14F-4D97-AF65-F5344CB8AC3E}">
        <p14:creationId xmlns:p14="http://schemas.microsoft.com/office/powerpoint/2010/main" val="1224251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16</a:t>
            </a:fld>
            <a:endParaRPr lang="en-GB" sz="1200">
              <a:solidFill>
                <a:schemeClr val="tx1"/>
              </a:solidFill>
            </a:endParaRPr>
          </a:p>
        </p:txBody>
      </p:sp>
    </p:spTree>
    <p:extLst>
      <p:ext uri="{BB962C8B-B14F-4D97-AF65-F5344CB8AC3E}">
        <p14:creationId xmlns:p14="http://schemas.microsoft.com/office/powerpoint/2010/main" val="2374245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17</a:t>
            </a:fld>
            <a:endParaRPr lang="en-GB" sz="1200">
              <a:solidFill>
                <a:schemeClr val="tx1"/>
              </a:solidFill>
            </a:endParaRPr>
          </a:p>
        </p:txBody>
      </p:sp>
    </p:spTree>
    <p:extLst>
      <p:ext uri="{BB962C8B-B14F-4D97-AF65-F5344CB8AC3E}">
        <p14:creationId xmlns:p14="http://schemas.microsoft.com/office/powerpoint/2010/main" val="889095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18</a:t>
            </a:fld>
            <a:endParaRPr lang="en-GB"/>
          </a:p>
        </p:txBody>
      </p:sp>
    </p:spTree>
    <p:extLst>
      <p:ext uri="{BB962C8B-B14F-4D97-AF65-F5344CB8AC3E}">
        <p14:creationId xmlns:p14="http://schemas.microsoft.com/office/powerpoint/2010/main" val="159233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19</a:t>
            </a:fld>
            <a:endParaRPr lang="en-GB"/>
          </a:p>
        </p:txBody>
      </p:sp>
    </p:spTree>
    <p:extLst>
      <p:ext uri="{BB962C8B-B14F-4D97-AF65-F5344CB8AC3E}">
        <p14:creationId xmlns:p14="http://schemas.microsoft.com/office/powerpoint/2010/main" val="3017042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2</a:t>
            </a:fld>
            <a:endParaRPr lang="en-GB"/>
          </a:p>
        </p:txBody>
      </p:sp>
    </p:spTree>
    <p:extLst>
      <p:ext uri="{BB962C8B-B14F-4D97-AF65-F5344CB8AC3E}">
        <p14:creationId xmlns:p14="http://schemas.microsoft.com/office/powerpoint/2010/main" val="2233991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20</a:t>
            </a:fld>
            <a:endParaRPr lang="en-GB"/>
          </a:p>
        </p:txBody>
      </p:sp>
    </p:spTree>
    <p:extLst>
      <p:ext uri="{BB962C8B-B14F-4D97-AF65-F5344CB8AC3E}">
        <p14:creationId xmlns:p14="http://schemas.microsoft.com/office/powerpoint/2010/main" val="995673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21</a:t>
            </a:fld>
            <a:endParaRPr lang="en-GB"/>
          </a:p>
        </p:txBody>
      </p:sp>
    </p:spTree>
    <p:extLst>
      <p:ext uri="{BB962C8B-B14F-4D97-AF65-F5344CB8AC3E}">
        <p14:creationId xmlns:p14="http://schemas.microsoft.com/office/powerpoint/2010/main" val="99567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1AA98F1-5C31-48C3-A4A7-CCE80C3489CE}" type="slidenum">
              <a:rPr lang="en-GB" smtClean="0"/>
              <a:pPr/>
              <a:t>3</a:t>
            </a:fld>
            <a:endParaRPr lang="en-GB"/>
          </a:p>
        </p:txBody>
      </p:sp>
    </p:spTree>
    <p:extLst>
      <p:ext uri="{BB962C8B-B14F-4D97-AF65-F5344CB8AC3E}">
        <p14:creationId xmlns:p14="http://schemas.microsoft.com/office/powerpoint/2010/main" val="395527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792C7E5-4D91-46A0-ABB3-80F536B50314}" type="slidenum">
              <a:rPr lang="en-GB" smtClean="0"/>
              <a:pPr/>
              <a:t>4</a:t>
            </a:fld>
            <a:endParaRPr lang="en-GB"/>
          </a:p>
        </p:txBody>
      </p:sp>
    </p:spTree>
    <p:extLst>
      <p:ext uri="{BB962C8B-B14F-4D97-AF65-F5344CB8AC3E}">
        <p14:creationId xmlns:p14="http://schemas.microsoft.com/office/powerpoint/2010/main" val="1757613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5</a:t>
            </a:fld>
            <a:endParaRPr lang="en-GB"/>
          </a:p>
        </p:txBody>
      </p:sp>
    </p:spTree>
    <p:extLst>
      <p:ext uri="{BB962C8B-B14F-4D97-AF65-F5344CB8AC3E}">
        <p14:creationId xmlns:p14="http://schemas.microsoft.com/office/powerpoint/2010/main" val="29904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6</a:t>
            </a:fld>
            <a:endParaRPr lang="en-GB"/>
          </a:p>
        </p:txBody>
      </p:sp>
    </p:spTree>
    <p:extLst>
      <p:ext uri="{BB962C8B-B14F-4D97-AF65-F5344CB8AC3E}">
        <p14:creationId xmlns:p14="http://schemas.microsoft.com/office/powerpoint/2010/main" val="159233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7</a:t>
            </a:fld>
            <a:endParaRPr lang="en-GB"/>
          </a:p>
        </p:txBody>
      </p:sp>
    </p:spTree>
    <p:extLst>
      <p:ext uri="{BB962C8B-B14F-4D97-AF65-F5344CB8AC3E}">
        <p14:creationId xmlns:p14="http://schemas.microsoft.com/office/powerpoint/2010/main" val="396500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8</a:t>
            </a:fld>
            <a:endParaRPr lang="en-GB"/>
          </a:p>
        </p:txBody>
      </p:sp>
    </p:spTree>
    <p:extLst>
      <p:ext uri="{BB962C8B-B14F-4D97-AF65-F5344CB8AC3E}">
        <p14:creationId xmlns:p14="http://schemas.microsoft.com/office/powerpoint/2010/main" val="3965003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9</a:t>
            </a:fld>
            <a:endParaRPr lang="en-GB"/>
          </a:p>
        </p:txBody>
      </p:sp>
    </p:spTree>
    <p:extLst>
      <p:ext uri="{BB962C8B-B14F-4D97-AF65-F5344CB8AC3E}">
        <p14:creationId xmlns:p14="http://schemas.microsoft.com/office/powerpoint/2010/main" val="378791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12741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9115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8935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1986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7800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3670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38007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01131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18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7129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5286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107243778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www.google.ca/url?sa=i&amp;rct=j&amp;q=&amp;esrc=s&amp;frm=1&amp;source=images&amp;cd=&amp;cad=rja&amp;docid=ImHYAbuEvAj87M&amp;tbnid=AawnT80B-zgR2M:&amp;ved=0CAUQjRw&amp;url=http://www.freeclipartnow.com/holidays/easter/religious/tomb-empty.jpg.html&amp;ei=WeIwUfbQOM3KiALez4CwAg&amp;bvm=bv.43148975,d.cGE&amp;psig=AFQjCNFEFYHSRwjhj0GahJNbK7vgwxV8Cg&amp;ust=1362244556176266" TargetMode="External"/><Relationship Id="rId5" Type="http://schemas.openxmlformats.org/officeDocument/2006/relationships/image" Target="../media/image2.gif"/><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9.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447800"/>
          </a:xfrm>
        </p:spPr>
        <p:txBody>
          <a:bodyPr/>
          <a:lstStyle/>
          <a:p>
            <a:r>
              <a:rPr lang="en-GB" dirty="0"/>
              <a:t>Catechism </a:t>
            </a:r>
            <a:br>
              <a:rPr lang="en-GB" dirty="0"/>
            </a:br>
            <a:r>
              <a:rPr lang="en-GB" dirty="0"/>
              <a:t>The Substance of Faith</a:t>
            </a:r>
          </a:p>
        </p:txBody>
      </p:sp>
      <p:sp>
        <p:nvSpPr>
          <p:cNvPr id="2051" name="Rectangle 3"/>
          <p:cNvSpPr>
            <a:spLocks noGrp="1" noChangeArrowheads="1"/>
          </p:cNvSpPr>
          <p:nvPr>
            <p:ph type="subTitle" idx="1"/>
          </p:nvPr>
        </p:nvSpPr>
        <p:spPr>
          <a:xfrm>
            <a:off x="457200" y="3886200"/>
            <a:ext cx="8305800" cy="1752600"/>
          </a:xfrm>
        </p:spPr>
        <p:txBody>
          <a:bodyPr/>
          <a:lstStyle/>
          <a:p>
            <a:r>
              <a:rPr lang="en-GB" dirty="0"/>
              <a:t>Lesson 26 – LD 20</a:t>
            </a:r>
          </a:p>
          <a:p>
            <a:r>
              <a:rPr lang="en-GB" dirty="0"/>
              <a:t>The Holy Spirit</a:t>
            </a:r>
          </a:p>
          <a:p>
            <a:endParaRPr lang="en-GB" dirty="0"/>
          </a:p>
        </p:txBody>
      </p:sp>
    </p:spTree>
    <p:extLst>
      <p:ext uri="{BB962C8B-B14F-4D97-AF65-F5344CB8AC3E}">
        <p14:creationId xmlns:p14="http://schemas.microsoft.com/office/powerpoint/2010/main" val="1345442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Nicene Creed</a:t>
            </a:r>
          </a:p>
        </p:txBody>
      </p:sp>
      <p:sp>
        <p:nvSpPr>
          <p:cNvPr id="3" name="Content Placeholder 2"/>
          <p:cNvSpPr>
            <a:spLocks noGrp="1"/>
          </p:cNvSpPr>
          <p:nvPr>
            <p:ph idx="1"/>
          </p:nvPr>
        </p:nvSpPr>
        <p:spPr/>
        <p:txBody>
          <a:bodyPr/>
          <a:lstStyle/>
          <a:p>
            <a:pPr marL="0" indent="0">
              <a:buNone/>
            </a:pPr>
            <a:endParaRPr lang="en-CA" sz="3200" dirty="0"/>
          </a:p>
          <a:p>
            <a:pPr marL="0" indent="0">
              <a:buNone/>
            </a:pPr>
            <a:r>
              <a:rPr lang="en-CA" sz="3200" dirty="0"/>
              <a:t>I believe …</a:t>
            </a:r>
          </a:p>
          <a:p>
            <a:pPr marL="0" indent="0">
              <a:buNone/>
            </a:pPr>
            <a:r>
              <a:rPr lang="en-CA" sz="3200" dirty="0"/>
              <a:t>	in the Holy Spirit,</a:t>
            </a:r>
          </a:p>
          <a:p>
            <a:pPr marL="0" indent="0">
              <a:buNone/>
            </a:pPr>
            <a:r>
              <a:rPr lang="en-CA" sz="3200" dirty="0"/>
              <a:t>	the Lord and Giver of Life.</a:t>
            </a: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373216"/>
            <a:ext cx="1406126" cy="140612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2.bp.blogspot.com/_Yca6pEB1Orw/TQFPTHD9hNI/AAAAAAAAAN4/CNF0E_acubo/s1600/tabernacle_paint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5387308"/>
            <a:ext cx="2085905" cy="13601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mysticangel.files.wordpress.com/2009/07/angel_dovelight.jpg?w=300&amp;h=2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552" y="5368988"/>
            <a:ext cx="1851158" cy="13883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derek4messiah.files.wordpress.com/2008/11/proph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5387308"/>
            <a:ext cx="1735255" cy="1360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www.churchofpeekskillsda.org/puzzles/puzzle_pics/Samso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5896" y="5368988"/>
            <a:ext cx="1378504" cy="137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35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second task</a:t>
            </a:r>
          </a:p>
        </p:txBody>
      </p:sp>
      <p:sp>
        <p:nvSpPr>
          <p:cNvPr id="3" name="Content Placeholder 2"/>
          <p:cNvSpPr>
            <a:spLocks noGrp="1"/>
          </p:cNvSpPr>
          <p:nvPr>
            <p:ph idx="1"/>
          </p:nvPr>
        </p:nvSpPr>
        <p:spPr>
          <a:xfrm>
            <a:off x="0" y="4797152"/>
            <a:ext cx="9144000" cy="2060848"/>
          </a:xfrm>
        </p:spPr>
        <p:txBody>
          <a:bodyPr/>
          <a:lstStyle/>
          <a:p>
            <a:pPr marL="0" indent="0">
              <a:buNone/>
            </a:pPr>
            <a:r>
              <a:rPr lang="en-CA" dirty="0"/>
              <a:t>The Holy Spirit is also the Person </a:t>
            </a:r>
            <a:r>
              <a:rPr lang="en-CA" dirty="0">
                <a:solidFill>
                  <a:srgbClr val="00FF00"/>
                </a:solidFill>
              </a:rPr>
              <a:t>responsible for having revelation of God reach man.</a:t>
            </a:r>
          </a:p>
          <a:p>
            <a:pPr marL="0" indent="0">
              <a:buNone/>
            </a:pPr>
            <a:r>
              <a:rPr lang="en-CA" dirty="0"/>
              <a:t>He had </a:t>
            </a:r>
            <a:r>
              <a:rPr lang="en-CA" dirty="0">
                <a:solidFill>
                  <a:srgbClr val="00FF00"/>
                </a:solidFill>
              </a:rPr>
              <a:t>people speak God’s Word.</a:t>
            </a:r>
          </a:p>
          <a:p>
            <a:pPr marL="0" indent="0">
              <a:buNone/>
            </a:pPr>
            <a:r>
              <a:rPr lang="en-CA" dirty="0"/>
              <a:t>He had </a:t>
            </a:r>
            <a:r>
              <a:rPr lang="en-CA" dirty="0">
                <a:solidFill>
                  <a:srgbClr val="00FF00"/>
                </a:solidFill>
              </a:rPr>
              <a:t>the Bible written.</a:t>
            </a:r>
          </a:p>
        </p:txBody>
      </p:sp>
      <p:sp>
        <p:nvSpPr>
          <p:cNvPr id="4" name="AutoShape 4"/>
          <p:cNvSpPr>
            <a:spLocks noChangeArrowheads="1"/>
          </p:cNvSpPr>
          <p:nvPr/>
        </p:nvSpPr>
        <p:spPr bwMode="auto">
          <a:xfrm>
            <a:off x="899592" y="1178500"/>
            <a:ext cx="7418388" cy="172021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i="1" dirty="0"/>
              <a:t>For no prophecy was ever produced by the will of man, but men spoke from God as they were carried along by the Holy Spirit.</a:t>
            </a:r>
          </a:p>
          <a:p>
            <a:pPr algn="r"/>
            <a:r>
              <a:rPr lang="en-US" sz="1800" dirty="0"/>
              <a:t>2 Peter 1:21</a:t>
            </a:r>
          </a:p>
        </p:txBody>
      </p:sp>
      <p:sp>
        <p:nvSpPr>
          <p:cNvPr id="5" name="AutoShape 4"/>
          <p:cNvSpPr>
            <a:spLocks noChangeArrowheads="1"/>
          </p:cNvSpPr>
          <p:nvPr/>
        </p:nvSpPr>
        <p:spPr bwMode="auto">
          <a:xfrm>
            <a:off x="899592" y="2907690"/>
            <a:ext cx="7418388" cy="172021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i="1" dirty="0"/>
              <a:t> All Scripture is breathed out by God and profitable for teaching, for reproof, for correction, and for training in righteousness,</a:t>
            </a:r>
          </a:p>
          <a:p>
            <a:pPr algn="r"/>
            <a:r>
              <a:rPr lang="en-US" sz="1800" dirty="0"/>
              <a:t>2 Timothy 3:16</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19869"/>
            <a:ext cx="1676400" cy="904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302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a:extLst>
              <a:ext uri="{FF2B5EF4-FFF2-40B4-BE49-F238E27FC236}">
                <a16:creationId xmlns:a16="http://schemas.microsoft.com/office/drawing/2014/main" id="{0E650963-A8DD-4A76-AA20-73B5C8DFFBDE}"/>
              </a:ext>
            </a:extLst>
          </p:cNvPr>
          <p:cNvSpPr>
            <a:spLocks noChangeArrowheads="1"/>
          </p:cNvSpPr>
          <p:nvPr/>
        </p:nvSpPr>
        <p:spPr bwMode="auto">
          <a:xfrm>
            <a:off x="899592" y="2907690"/>
            <a:ext cx="7418388" cy="172021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i="1" dirty="0"/>
              <a:t> All Scripture is breathed out by God and profitable for teaching, for reproof, for correction, and for training in righteousness,</a:t>
            </a:r>
          </a:p>
          <a:p>
            <a:pPr algn="r"/>
            <a:r>
              <a:rPr lang="en-US" sz="1800" dirty="0"/>
              <a:t>2 Timothy 3:16</a:t>
            </a:r>
          </a:p>
        </p:txBody>
      </p:sp>
      <p:sp>
        <p:nvSpPr>
          <p:cNvPr id="2" name="Title 1"/>
          <p:cNvSpPr>
            <a:spLocks noGrp="1"/>
          </p:cNvSpPr>
          <p:nvPr>
            <p:ph type="title"/>
          </p:nvPr>
        </p:nvSpPr>
        <p:spPr/>
        <p:txBody>
          <a:bodyPr/>
          <a:lstStyle/>
          <a:p>
            <a:r>
              <a:rPr lang="en-CA" dirty="0"/>
              <a:t>A second task</a:t>
            </a:r>
          </a:p>
        </p:txBody>
      </p:sp>
      <p:sp>
        <p:nvSpPr>
          <p:cNvPr id="9" name="Content Placeholder 8">
            <a:extLst>
              <a:ext uri="{FF2B5EF4-FFF2-40B4-BE49-F238E27FC236}">
                <a16:creationId xmlns:a16="http://schemas.microsoft.com/office/drawing/2014/main" id="{4DB175D3-47E1-4A79-9C62-1C49213EA23C}"/>
              </a:ext>
            </a:extLst>
          </p:cNvPr>
          <p:cNvSpPr>
            <a:spLocks noGrp="1"/>
          </p:cNvSpPr>
          <p:nvPr>
            <p:ph idx="1"/>
          </p:nvPr>
        </p:nvSpPr>
        <p:spPr/>
        <p:txBody>
          <a:bodyPr/>
          <a:lstStyle/>
          <a:p>
            <a:endParaRPr lang="en-CA" dirty="0"/>
          </a:p>
        </p:txBody>
      </p:sp>
      <p:sp>
        <p:nvSpPr>
          <p:cNvPr id="6" name="Rectangle 5"/>
          <p:cNvSpPr/>
          <p:nvPr/>
        </p:nvSpPr>
        <p:spPr bwMode="auto">
          <a:xfrm>
            <a:off x="3036228" y="3073151"/>
            <a:ext cx="2592290" cy="432049"/>
          </a:xfrm>
          <a:prstGeom prst="rect">
            <a:avLst/>
          </a:prstGeom>
          <a:solidFill>
            <a:srgbClr val="C00000">
              <a:alpha val="34118"/>
            </a:srgb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7" name="TextBox 6"/>
          <p:cNvSpPr txBox="1"/>
          <p:nvPr/>
        </p:nvSpPr>
        <p:spPr>
          <a:xfrm>
            <a:off x="566161" y="1458488"/>
            <a:ext cx="3760132" cy="584775"/>
          </a:xfrm>
          <a:prstGeom prst="rect">
            <a:avLst/>
          </a:prstGeom>
          <a:noFill/>
        </p:spPr>
        <p:txBody>
          <a:bodyPr wrap="none" rtlCol="0">
            <a:spAutoFit/>
          </a:bodyPr>
          <a:lstStyle/>
          <a:p>
            <a:r>
              <a:rPr lang="en-CA" sz="3200" i="1" dirty="0">
                <a:solidFill>
                  <a:srgbClr val="FFFF00"/>
                </a:solidFill>
                <a:latin typeface="Calibri" panose="020F0502020204030204" pitchFamily="34" charset="0"/>
                <a:cs typeface="Calibri" panose="020F0502020204030204" pitchFamily="34" charset="0"/>
              </a:rPr>
              <a:t>Literally: God-spirited</a:t>
            </a:r>
          </a:p>
        </p:txBody>
      </p:sp>
      <p:cxnSp>
        <p:nvCxnSpPr>
          <p:cNvPr id="8" name="Straight Arrow Connector 7"/>
          <p:cNvCxnSpPr>
            <a:cxnSpLocks/>
          </p:cNvCxnSpPr>
          <p:nvPr/>
        </p:nvCxnSpPr>
        <p:spPr bwMode="auto">
          <a:xfrm>
            <a:off x="2339752" y="1997551"/>
            <a:ext cx="864096" cy="1075600"/>
          </a:xfrm>
          <a:prstGeom prst="straightConnector1">
            <a:avLst/>
          </a:prstGeom>
          <a:solidFill>
            <a:schemeClr val="tx1"/>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19869"/>
            <a:ext cx="1676400" cy="904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a:extLst>
              <a:ext uri="{FF2B5EF4-FFF2-40B4-BE49-F238E27FC236}">
                <a16:creationId xmlns:a16="http://schemas.microsoft.com/office/drawing/2014/main" id="{1D6E27A3-D06C-45CF-9047-C20ED3C08C33}"/>
              </a:ext>
            </a:extLst>
          </p:cNvPr>
          <p:cNvSpPr txBox="1">
            <a:spLocks/>
          </p:cNvSpPr>
          <p:nvPr/>
        </p:nvSpPr>
        <p:spPr bwMode="auto">
          <a:xfrm>
            <a:off x="0" y="4797152"/>
            <a:ext cx="9144000"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CA"/>
              <a:t>The Holy Spirit is also the Person </a:t>
            </a:r>
            <a:r>
              <a:rPr lang="en-CA">
                <a:solidFill>
                  <a:srgbClr val="00FF00"/>
                </a:solidFill>
              </a:rPr>
              <a:t>responsible for having revelation of God reach man.</a:t>
            </a:r>
          </a:p>
          <a:p>
            <a:pPr marL="0" indent="0">
              <a:buFontTx/>
              <a:buNone/>
            </a:pPr>
            <a:r>
              <a:rPr lang="en-CA"/>
              <a:t>He had </a:t>
            </a:r>
            <a:r>
              <a:rPr lang="en-CA">
                <a:solidFill>
                  <a:srgbClr val="00FF00"/>
                </a:solidFill>
              </a:rPr>
              <a:t>people speak God’s Word.</a:t>
            </a:r>
          </a:p>
          <a:p>
            <a:pPr marL="0" indent="0">
              <a:buFontTx/>
              <a:buNone/>
            </a:pPr>
            <a:r>
              <a:rPr lang="en-CA"/>
              <a:t>He had </a:t>
            </a:r>
            <a:r>
              <a:rPr lang="en-CA">
                <a:solidFill>
                  <a:srgbClr val="00FF00"/>
                </a:solidFill>
              </a:rPr>
              <a:t>the Bible written.</a:t>
            </a:r>
            <a:endParaRPr lang="en-CA" dirty="0">
              <a:solidFill>
                <a:srgbClr val="00FF00"/>
              </a:solidFill>
            </a:endParaRPr>
          </a:p>
        </p:txBody>
      </p:sp>
    </p:spTree>
    <p:extLst>
      <p:ext uri="{BB962C8B-B14F-4D97-AF65-F5344CB8AC3E}">
        <p14:creationId xmlns:p14="http://schemas.microsoft.com/office/powerpoint/2010/main" val="3497606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third task</a:t>
            </a:r>
          </a:p>
        </p:txBody>
      </p:sp>
      <p:sp>
        <p:nvSpPr>
          <p:cNvPr id="3" name="Content Placeholder 2"/>
          <p:cNvSpPr>
            <a:spLocks noGrp="1"/>
          </p:cNvSpPr>
          <p:nvPr>
            <p:ph idx="1"/>
          </p:nvPr>
        </p:nvSpPr>
        <p:spPr>
          <a:xfrm>
            <a:off x="1619672" y="1196752"/>
            <a:ext cx="7524328" cy="5661248"/>
          </a:xfrm>
        </p:spPr>
        <p:txBody>
          <a:bodyPr/>
          <a:lstStyle/>
          <a:p>
            <a:pPr marL="0" indent="0">
              <a:buNone/>
            </a:pPr>
            <a:r>
              <a:rPr lang="en-CA" i="1" dirty="0"/>
              <a:t>Therefore, by </a:t>
            </a:r>
            <a:r>
              <a:rPr lang="en-CA" i="1" dirty="0">
                <a:solidFill>
                  <a:srgbClr val="FFFF00"/>
                </a:solidFill>
              </a:rPr>
              <a:t>his Holy Spirit</a:t>
            </a:r>
            <a:r>
              <a:rPr lang="en-CA" i="1" dirty="0"/>
              <a:t>, Christ</a:t>
            </a:r>
            <a:br>
              <a:rPr lang="en-CA" i="1" dirty="0"/>
            </a:br>
            <a:r>
              <a:rPr lang="en-CA" i="1" dirty="0"/>
              <a:t>also assures me of eternal life and </a:t>
            </a:r>
            <a:br>
              <a:rPr lang="en-CA" i="1" dirty="0"/>
            </a:br>
            <a:r>
              <a:rPr lang="en-CA" i="1" dirty="0"/>
              <a:t>makes me heartily willing and ready from now on to live for him.</a:t>
            </a:r>
          </a:p>
          <a:p>
            <a:pPr marL="0" indent="0">
              <a:buNone/>
            </a:pPr>
            <a:endParaRPr lang="en-CA" i="1" dirty="0"/>
          </a:p>
          <a:p>
            <a:pPr marL="0" indent="0">
              <a:buNone/>
            </a:pPr>
            <a:r>
              <a:rPr lang="en-CA" i="1" dirty="0"/>
              <a:t>This faith </a:t>
            </a:r>
            <a:r>
              <a:rPr lang="en-CA" i="1" dirty="0">
                <a:solidFill>
                  <a:srgbClr val="FFFF00"/>
                </a:solidFill>
              </a:rPr>
              <a:t>the Holy Spirit </a:t>
            </a:r>
            <a:r>
              <a:rPr lang="en-CA" i="1" dirty="0"/>
              <a:t>works in my heart by the gospel.</a:t>
            </a:r>
          </a:p>
          <a:p>
            <a:pPr marL="0" indent="0">
              <a:buNone/>
            </a:pPr>
            <a:endParaRPr lang="en-CA" i="1" dirty="0"/>
          </a:p>
          <a:p>
            <a:pPr marL="0" indent="0">
              <a:buNone/>
            </a:pPr>
            <a:r>
              <a:rPr lang="en-CA" i="1" dirty="0"/>
              <a:t>Only the blood of Jesus Christ and </a:t>
            </a:r>
            <a:r>
              <a:rPr lang="en-CA" i="1" dirty="0">
                <a:solidFill>
                  <a:srgbClr val="FFFF00"/>
                </a:solidFill>
              </a:rPr>
              <a:t>the Holy Spirit</a:t>
            </a:r>
            <a:r>
              <a:rPr lang="en-CA" i="1" dirty="0"/>
              <a:t> cleanse us from all sins.</a:t>
            </a:r>
          </a:p>
        </p:txBody>
      </p:sp>
      <p:sp>
        <p:nvSpPr>
          <p:cNvPr id="4" name="TextBox 3"/>
          <p:cNvSpPr txBox="1"/>
          <p:nvPr/>
        </p:nvSpPr>
        <p:spPr>
          <a:xfrm>
            <a:off x="142553" y="1506528"/>
            <a:ext cx="1455933" cy="1077218"/>
          </a:xfrm>
          <a:prstGeom prst="rect">
            <a:avLst/>
          </a:prstGeom>
          <a:noFill/>
        </p:spPr>
        <p:txBody>
          <a:bodyPr wrap="square" rtlCol="0">
            <a:spAutoFit/>
          </a:bodyPr>
          <a:lstStyle/>
          <a:p>
            <a:r>
              <a:rPr lang="en-CA" sz="3200" dirty="0">
                <a:solidFill>
                  <a:srgbClr val="FFFF00"/>
                </a:solidFill>
                <a:latin typeface="Calibri" panose="020F0502020204030204" pitchFamily="34" charset="0"/>
                <a:cs typeface="Calibri" panose="020F0502020204030204" pitchFamily="34" charset="0"/>
              </a:rPr>
              <a:t>Lord’s Day 1</a:t>
            </a:r>
          </a:p>
        </p:txBody>
      </p:sp>
      <p:sp>
        <p:nvSpPr>
          <p:cNvPr id="5" name="TextBox 4"/>
          <p:cNvSpPr txBox="1"/>
          <p:nvPr/>
        </p:nvSpPr>
        <p:spPr>
          <a:xfrm>
            <a:off x="125361" y="3456432"/>
            <a:ext cx="1455933" cy="1077218"/>
          </a:xfrm>
          <a:prstGeom prst="rect">
            <a:avLst/>
          </a:prstGeom>
          <a:noFill/>
        </p:spPr>
        <p:txBody>
          <a:bodyPr wrap="square" rtlCol="0">
            <a:spAutoFit/>
          </a:bodyPr>
          <a:lstStyle/>
          <a:p>
            <a:r>
              <a:rPr lang="en-CA" sz="3200" dirty="0">
                <a:solidFill>
                  <a:srgbClr val="FFFF00"/>
                </a:solidFill>
                <a:latin typeface="Calibri" panose="020F0502020204030204" pitchFamily="34" charset="0"/>
                <a:cs typeface="Calibri" panose="020F0502020204030204" pitchFamily="34" charset="0"/>
              </a:rPr>
              <a:t>Lord’s Day 7</a:t>
            </a:r>
          </a:p>
        </p:txBody>
      </p:sp>
      <p:sp>
        <p:nvSpPr>
          <p:cNvPr id="6" name="TextBox 5"/>
          <p:cNvSpPr txBox="1"/>
          <p:nvPr/>
        </p:nvSpPr>
        <p:spPr>
          <a:xfrm>
            <a:off x="80307" y="4941168"/>
            <a:ext cx="1546042" cy="1077218"/>
          </a:xfrm>
          <a:prstGeom prst="rect">
            <a:avLst/>
          </a:prstGeom>
          <a:noFill/>
        </p:spPr>
        <p:txBody>
          <a:bodyPr wrap="square" rtlCol="0">
            <a:spAutoFit/>
          </a:bodyPr>
          <a:lstStyle/>
          <a:p>
            <a:r>
              <a:rPr lang="en-CA" sz="3200" dirty="0">
                <a:solidFill>
                  <a:srgbClr val="FFFF00"/>
                </a:solidFill>
                <a:latin typeface="Calibri" panose="020F0502020204030204" pitchFamily="34" charset="0"/>
                <a:cs typeface="Calibri" panose="020F0502020204030204" pitchFamily="34" charset="0"/>
              </a:rPr>
              <a:t>Lord’s Day 27</a:t>
            </a:r>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16632"/>
            <a:ext cx="1103313" cy="16541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650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third task</a:t>
            </a:r>
          </a:p>
        </p:txBody>
      </p:sp>
      <p:sp>
        <p:nvSpPr>
          <p:cNvPr id="3" name="Content Placeholder 2"/>
          <p:cNvSpPr>
            <a:spLocks noGrp="1"/>
          </p:cNvSpPr>
          <p:nvPr>
            <p:ph idx="1"/>
          </p:nvPr>
        </p:nvSpPr>
        <p:spPr/>
        <p:txBody>
          <a:bodyPr/>
          <a:lstStyle/>
          <a:p>
            <a:pPr marL="0" indent="0">
              <a:buNone/>
            </a:pPr>
            <a:r>
              <a:rPr lang="en-CA" dirty="0"/>
              <a:t>The Holy Spirit is also the one who </a:t>
            </a:r>
          </a:p>
          <a:p>
            <a:pPr marL="0" indent="0">
              <a:buNone/>
            </a:pPr>
            <a:r>
              <a:rPr lang="en-CA" dirty="0">
                <a:solidFill>
                  <a:srgbClr val="00FF00"/>
                </a:solidFill>
              </a:rPr>
              <a:t>	- infuses faith into the hearts of God’s children</a:t>
            </a:r>
          </a:p>
          <a:p>
            <a:pPr marL="0" indent="0">
              <a:buNone/>
            </a:pPr>
            <a:r>
              <a:rPr lang="en-CA" dirty="0">
                <a:solidFill>
                  <a:srgbClr val="00FF00"/>
                </a:solidFill>
              </a:rPr>
              <a:t>		</a:t>
            </a:r>
            <a:r>
              <a:rPr lang="en-CA" dirty="0"/>
              <a:t>= He makes them </a:t>
            </a:r>
            <a:r>
              <a:rPr lang="en-CA" dirty="0">
                <a:solidFill>
                  <a:srgbClr val="00FF00"/>
                </a:solidFill>
              </a:rPr>
              <a:t>believe</a:t>
            </a:r>
          </a:p>
          <a:p>
            <a:pPr marL="0" indent="0">
              <a:buNone/>
            </a:pPr>
            <a:r>
              <a:rPr lang="en-CA" dirty="0">
                <a:solidFill>
                  <a:srgbClr val="00FF00"/>
                </a:solidFill>
              </a:rPr>
              <a:t>	- purifies their lives to conform to God’s will</a:t>
            </a:r>
          </a:p>
          <a:p>
            <a:pPr marL="0" indent="0">
              <a:buNone/>
            </a:pPr>
            <a:r>
              <a:rPr lang="en-CA" dirty="0">
                <a:solidFill>
                  <a:srgbClr val="00FF00"/>
                </a:solidFill>
              </a:rPr>
              <a:t>	</a:t>
            </a:r>
            <a:r>
              <a:rPr lang="en-CA" dirty="0"/>
              <a:t>	= He makes them </a:t>
            </a:r>
            <a:r>
              <a:rPr lang="en-CA" dirty="0">
                <a:solidFill>
                  <a:srgbClr val="00FF00"/>
                </a:solidFill>
              </a:rPr>
              <a:t>do good works</a:t>
            </a:r>
          </a:p>
          <a:p>
            <a:pPr marL="0" indent="0">
              <a:buNone/>
            </a:pPr>
            <a:endParaRPr lang="en-CA" dirty="0">
              <a:solidFill>
                <a:srgbClr val="00FF00"/>
              </a:solidFill>
            </a:endParaRPr>
          </a:p>
        </p:txBody>
      </p:sp>
      <p:sp>
        <p:nvSpPr>
          <p:cNvPr id="4" name="AutoShape 4"/>
          <p:cNvSpPr>
            <a:spLocks noChangeArrowheads="1"/>
          </p:cNvSpPr>
          <p:nvPr/>
        </p:nvSpPr>
        <p:spPr bwMode="auto">
          <a:xfrm>
            <a:off x="790798" y="4346852"/>
            <a:ext cx="7562404" cy="172021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Therefore I want you to understand that no one speaking in the Spirit of God ever says “Jesus is accursed!” and no one can say “Jesus is Lord” except in the Holy Spirit.</a:t>
            </a:r>
          </a:p>
          <a:p>
            <a:pPr algn="r"/>
            <a:r>
              <a:rPr lang="en-US" sz="1800" dirty="0"/>
              <a:t>1 Corinthians 12:3</a:t>
            </a: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16632"/>
            <a:ext cx="1103313" cy="16541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982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GB"/>
              <a:t>The Work of the Spirit</a:t>
            </a:r>
          </a:p>
        </p:txBody>
      </p:sp>
      <p:sp>
        <p:nvSpPr>
          <p:cNvPr id="896003" name="Rectangle 3"/>
          <p:cNvSpPr>
            <a:spLocks noGrp="1" noChangeArrowheads="1"/>
          </p:cNvSpPr>
          <p:nvPr>
            <p:ph idx="1"/>
          </p:nvPr>
        </p:nvSpPr>
        <p:spPr>
          <a:xfrm>
            <a:off x="0" y="1219200"/>
            <a:ext cx="7620000" cy="5638800"/>
          </a:xfrm>
        </p:spPr>
        <p:txBody>
          <a:bodyPr/>
          <a:lstStyle/>
          <a:p>
            <a:pPr>
              <a:buFontTx/>
              <a:buNone/>
            </a:pPr>
            <a:r>
              <a:rPr lang="en-GB" dirty="0"/>
              <a:t>The Spirit has </a:t>
            </a:r>
            <a:r>
              <a:rPr lang="en-GB" u="sng" dirty="0"/>
              <a:t>three</a:t>
            </a:r>
            <a:r>
              <a:rPr lang="en-GB" dirty="0"/>
              <a:t> duties:</a:t>
            </a:r>
          </a:p>
          <a:p>
            <a:pPr>
              <a:buFontTx/>
              <a:buNone/>
            </a:pPr>
            <a:r>
              <a:rPr lang="en-GB" dirty="0">
                <a:solidFill>
                  <a:srgbClr val="00FF00"/>
                </a:solidFill>
              </a:rPr>
              <a:t>	1. He gives life and existence to all things</a:t>
            </a:r>
          </a:p>
          <a:p>
            <a:pPr lvl="1">
              <a:buFontTx/>
              <a:buNone/>
            </a:pPr>
            <a:r>
              <a:rPr lang="en-GB" dirty="0"/>
              <a:t>Psalm 104:30: “When you send your Spirit, they are created”</a:t>
            </a:r>
          </a:p>
          <a:p>
            <a:pPr>
              <a:buFontTx/>
              <a:buNone/>
            </a:pPr>
            <a:r>
              <a:rPr lang="en-GB" dirty="0"/>
              <a:t>	</a:t>
            </a:r>
            <a:r>
              <a:rPr lang="en-GB" dirty="0">
                <a:solidFill>
                  <a:srgbClr val="00FF00"/>
                </a:solidFill>
              </a:rPr>
              <a:t>2. He communicates the truths of God and existence</a:t>
            </a:r>
            <a:endParaRPr lang="en-GB" dirty="0"/>
          </a:p>
          <a:p>
            <a:pPr lvl="1">
              <a:buFontTx/>
              <a:buNone/>
            </a:pPr>
            <a:r>
              <a:rPr lang="en-GB" dirty="0"/>
              <a:t>2 Peter 1:21: “Men spoke from God as they were carried along by the Holy Spirit”</a:t>
            </a:r>
          </a:p>
          <a:p>
            <a:pPr>
              <a:buFontTx/>
              <a:buNone/>
            </a:pPr>
            <a:r>
              <a:rPr lang="en-GB" dirty="0">
                <a:solidFill>
                  <a:srgbClr val="00FF00"/>
                </a:solidFill>
              </a:rPr>
              <a:t>	3. He makes men serve God, granting faith and good works</a:t>
            </a:r>
            <a:endParaRPr lang="en-GB" dirty="0"/>
          </a:p>
          <a:p>
            <a:pPr lvl="1">
              <a:buFontTx/>
              <a:buNone/>
            </a:pPr>
            <a:r>
              <a:rPr lang="en-GB" dirty="0"/>
              <a:t>1 Corinthians 12:3: “No one can say ‘Jesus is Lord’ except by the Holy Spirit</a:t>
            </a:r>
          </a:p>
        </p:txBody>
      </p:sp>
      <p:pic>
        <p:nvPicPr>
          <p:cNvPr id="8960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371600"/>
            <a:ext cx="1676400" cy="1676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600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3721100"/>
            <a:ext cx="1676400" cy="904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600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5029200"/>
            <a:ext cx="1103313" cy="16541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877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Pentecost</a:t>
            </a:r>
          </a:p>
        </p:txBody>
      </p:sp>
      <p:pic>
        <p:nvPicPr>
          <p:cNvPr id="10243"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455808"/>
            <a:ext cx="6264696" cy="521031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Pentecost</a:t>
            </a:r>
          </a:p>
        </p:txBody>
      </p:sp>
      <p:sp>
        <p:nvSpPr>
          <p:cNvPr id="1203204" name="Rectangle 4"/>
          <p:cNvSpPr>
            <a:spLocks noGrp="1" noChangeArrowheads="1"/>
          </p:cNvSpPr>
          <p:nvPr>
            <p:ph idx="1"/>
          </p:nvPr>
        </p:nvSpPr>
        <p:spPr>
          <a:xfrm>
            <a:off x="0" y="1295400"/>
            <a:ext cx="9144000" cy="5562600"/>
          </a:xfrm>
        </p:spPr>
        <p:txBody>
          <a:bodyPr/>
          <a:lstStyle/>
          <a:p>
            <a:pPr marL="0" indent="0">
              <a:buNone/>
            </a:pPr>
            <a:r>
              <a:rPr lang="en-US" dirty="0"/>
              <a:t>1. Tongues of fire and the sound of a wind</a:t>
            </a:r>
          </a:p>
          <a:p>
            <a:pPr marL="0" indent="0">
              <a:buNone/>
            </a:pPr>
            <a:r>
              <a:rPr lang="en-US" dirty="0"/>
              <a:t>2. Fire: purifying force; Wind: unstoppable power</a:t>
            </a:r>
          </a:p>
          <a:p>
            <a:pPr marL="0" indent="0">
              <a:buNone/>
            </a:pPr>
            <a:r>
              <a:rPr lang="en-US" dirty="0"/>
              <a:t>3. The mighty works of God declared in their native </a:t>
            </a:r>
            <a:br>
              <a:rPr lang="en-US" dirty="0"/>
            </a:br>
            <a:r>
              <a:rPr lang="en-US" dirty="0"/>
              <a:t>	language.</a:t>
            </a:r>
          </a:p>
          <a:p>
            <a:pPr marL="0" indent="0">
              <a:buNone/>
            </a:pPr>
            <a:r>
              <a:rPr lang="en-US" dirty="0"/>
              <a:t>4. Joel.</a:t>
            </a:r>
          </a:p>
          <a:p>
            <a:pPr marL="0" indent="0">
              <a:buNone/>
            </a:pPr>
            <a:r>
              <a:rPr lang="en-US" dirty="0"/>
              <a:t>5. Prophesy</a:t>
            </a:r>
          </a:p>
          <a:p>
            <a:pPr marL="0" indent="0">
              <a:buNone/>
            </a:pPr>
            <a:r>
              <a:rPr lang="en-US" dirty="0"/>
              <a:t>6. So that the gospel might be</a:t>
            </a:r>
            <a:br>
              <a:rPr lang="en-US" dirty="0"/>
            </a:br>
            <a:r>
              <a:rPr lang="en-US" dirty="0"/>
              <a:t>	preached throughout the</a:t>
            </a:r>
            <a:br>
              <a:rPr lang="en-US" dirty="0"/>
            </a:br>
            <a:r>
              <a:rPr lang="en-US" dirty="0"/>
              <a:t>	whole world.</a:t>
            </a:r>
          </a:p>
          <a:p>
            <a:pPr marL="0" indent="0">
              <a:buNone/>
            </a:pPr>
            <a:r>
              <a:rPr lang="en-US" dirty="0"/>
              <a:t>7. Revelation (Preaching)</a:t>
            </a:r>
          </a:p>
        </p:txBody>
      </p:sp>
      <p:pic>
        <p:nvPicPr>
          <p:cNvPr id="10243" name="Picture 3" descr="G:\Backup - juni 2009\Mijn afbeeldingen\Liturgy\Liturgie\bijbellez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706" y="3717032"/>
            <a:ext cx="3343686" cy="27809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36134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03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03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2032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2032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2032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2032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12032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4" grpId="0" uiExpand="1"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 name="Picture 2" descr="G:\Backup - juni 2009\Catechism\Pictures\Vrag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38600"/>
            <a:ext cx="2514600" cy="24193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p:cNvSpPr>
            <a:spLocks noChangeArrowheads="1"/>
          </p:cNvSpPr>
          <p:nvPr/>
        </p:nvSpPr>
        <p:spPr bwMode="auto">
          <a:xfrm>
            <a:off x="35496" y="433765"/>
            <a:ext cx="2880320" cy="2207240"/>
          </a:xfrm>
          <a:prstGeom prst="wedgeEllipseCallout">
            <a:avLst>
              <a:gd name="adj1" fmla="val 6905"/>
              <a:gd name="adj2" fmla="val 152062"/>
            </a:avLst>
          </a:prstGeom>
          <a:solidFill>
            <a:schemeClr val="tx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Comic Sans MS" pitchFamily="66" charset="0"/>
              </a:rPr>
              <a:t>What does the Holy Spirit actually do?</a:t>
            </a:r>
            <a:endParaRPr lang="en-US" sz="4000" dirty="0"/>
          </a:p>
        </p:txBody>
      </p:sp>
      <p:pic>
        <p:nvPicPr>
          <p:cNvPr id="6" name="Picture 4" descr="E:\Catechism\Pictures\Roepie.JP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886200"/>
            <a:ext cx="1568450" cy="245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p:cNvSpPr>
            <a:spLocks noChangeArrowheads="1"/>
          </p:cNvSpPr>
          <p:nvPr/>
        </p:nvSpPr>
        <p:spPr bwMode="auto">
          <a:xfrm>
            <a:off x="3203848" y="116632"/>
            <a:ext cx="5428832" cy="3245941"/>
          </a:xfrm>
          <a:prstGeom prst="wedgeEllipseCallout">
            <a:avLst>
              <a:gd name="adj1" fmla="val 27498"/>
              <a:gd name="adj2" fmla="val 110774"/>
            </a:avLst>
          </a:prstGeom>
          <a:solidFill>
            <a:schemeClr val="tx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Comic Sans MS" pitchFamily="66" charset="0"/>
              </a:rPr>
              <a:t>The Spirit gives life to all creation, makes God known, and re-creates God’s people, making them fit for God’s Kingdom.</a:t>
            </a:r>
            <a:endParaRPr lang="en-US" sz="4000" dirty="0"/>
          </a:p>
        </p:txBody>
      </p:sp>
    </p:spTree>
    <p:custDataLst>
      <p:tags r:id="rId1"/>
    </p:custDataLst>
    <p:extLst>
      <p:ext uri="{BB962C8B-B14F-4D97-AF65-F5344CB8AC3E}">
        <p14:creationId xmlns:p14="http://schemas.microsoft.com/office/powerpoint/2010/main" val="3903130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6"/>
                                        </p:tgtEl>
                                        <p:attrNameLst>
                                          <p:attrName>style.visibility</p:attrName>
                                        </p:attrNameLst>
                                      </p:cBhvr>
                                      <p:to>
                                        <p:strVal val="visible"/>
                                      </p:to>
                                    </p:set>
                                  </p:childTnLst>
                                </p:cTn>
                              </p:par>
                            </p:childTnLst>
                          </p:cTn>
                        </p:par>
                        <p:par>
                          <p:cTn id="11" fill="hold">
                            <p:stCondLst>
                              <p:cond delay="10"/>
                            </p:stCondLst>
                            <p:childTnLst>
                              <p:par>
                                <p:cTn id="12" presetID="1" presetClass="entr" presetSubtype="0" fill="hold" grpId="0" nodeType="afterEffect">
                                  <p:stCondLst>
                                    <p:cond delay="0"/>
                                  </p:stCondLst>
                                  <p:iterate type="lt">
                                    <p:tmAbs val="100"/>
                                  </p:iterate>
                                  <p:childTnLst>
                                    <p:set>
                                      <p:cBhvr>
                                        <p:cTn id="13"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Catechism</a:t>
            </a:r>
          </a:p>
        </p:txBody>
      </p:sp>
      <p:sp>
        <p:nvSpPr>
          <p:cNvPr id="3" name="Content Placeholder 2"/>
          <p:cNvSpPr>
            <a:spLocks noGrp="1"/>
          </p:cNvSpPr>
          <p:nvPr>
            <p:ph idx="1"/>
          </p:nvPr>
        </p:nvSpPr>
        <p:spPr/>
        <p:txBody>
          <a:bodyPr/>
          <a:lstStyle/>
          <a:p>
            <a:pPr marL="0" indent="0">
              <a:buNone/>
            </a:pPr>
            <a:r>
              <a:rPr lang="en-CA" i="1" dirty="0">
                <a:solidFill>
                  <a:srgbClr val="FFFF00"/>
                </a:solidFill>
              </a:rPr>
              <a:t>53. Q. What do you believe concerning the Holy Spirit?</a:t>
            </a:r>
          </a:p>
          <a:p>
            <a:pPr marL="0" indent="0">
              <a:buNone/>
            </a:pPr>
            <a:r>
              <a:rPr lang="en-CA" i="1" dirty="0">
                <a:solidFill>
                  <a:srgbClr val="FFFF00"/>
                </a:solidFill>
              </a:rPr>
              <a:t>A. First,</a:t>
            </a:r>
          </a:p>
          <a:p>
            <a:pPr marL="0" indent="0">
              <a:buNone/>
            </a:pPr>
            <a:r>
              <a:rPr lang="en-CA" i="1" dirty="0">
                <a:solidFill>
                  <a:srgbClr val="FFFF00"/>
                </a:solidFill>
              </a:rPr>
              <a:t>	He is, together with the Father and the Son,</a:t>
            </a:r>
          </a:p>
          <a:p>
            <a:pPr marL="0" indent="0">
              <a:buNone/>
            </a:pPr>
            <a:r>
              <a:rPr lang="en-CA" i="1" dirty="0">
                <a:solidFill>
                  <a:srgbClr val="FFFF00"/>
                </a:solidFill>
              </a:rPr>
              <a:t>	true and eternal God.</a:t>
            </a:r>
          </a:p>
          <a:p>
            <a:pPr marL="0" indent="0">
              <a:buNone/>
            </a:pPr>
            <a:r>
              <a:rPr lang="en-CA" i="1" dirty="0">
                <a:solidFill>
                  <a:srgbClr val="FFFF00"/>
                </a:solidFill>
              </a:rPr>
              <a:t>Second,</a:t>
            </a:r>
          </a:p>
          <a:p>
            <a:pPr marL="0" indent="0">
              <a:buNone/>
            </a:pPr>
            <a:r>
              <a:rPr lang="en-CA" i="1" dirty="0">
                <a:solidFill>
                  <a:srgbClr val="FFFF00"/>
                </a:solidFill>
              </a:rPr>
              <a:t>	He is also given to me,</a:t>
            </a:r>
          </a:p>
          <a:p>
            <a:pPr marL="0" indent="0">
              <a:buNone/>
            </a:pPr>
            <a:r>
              <a:rPr lang="en-CA" i="1" dirty="0">
                <a:solidFill>
                  <a:srgbClr val="FFFF00"/>
                </a:solidFill>
              </a:rPr>
              <a:t>		to make me by true faith share in Christ 			and all His benefits</a:t>
            </a:r>
          </a:p>
          <a:p>
            <a:pPr marL="0" indent="0">
              <a:buNone/>
            </a:pPr>
            <a:r>
              <a:rPr lang="en-CA" i="1" dirty="0">
                <a:solidFill>
                  <a:srgbClr val="FFFF00"/>
                </a:solidFill>
              </a:rPr>
              <a:t>		to comfort me, and</a:t>
            </a:r>
          </a:p>
          <a:p>
            <a:pPr marL="0" indent="0">
              <a:buNone/>
            </a:pPr>
            <a:r>
              <a:rPr lang="en-CA" i="1" dirty="0">
                <a:solidFill>
                  <a:srgbClr val="FFFF00"/>
                </a:solidFill>
              </a:rPr>
              <a:t>		to remain with me forever.</a:t>
            </a:r>
          </a:p>
        </p:txBody>
      </p:sp>
    </p:spTree>
    <p:extLst>
      <p:ext uri="{BB962C8B-B14F-4D97-AF65-F5344CB8AC3E}">
        <p14:creationId xmlns:p14="http://schemas.microsoft.com/office/powerpoint/2010/main" val="3690742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50:1</a:t>
            </a:r>
          </a:p>
        </p:txBody>
      </p:sp>
      <p:sp>
        <p:nvSpPr>
          <p:cNvPr id="3" name="Content Placeholder 2"/>
          <p:cNvSpPr>
            <a:spLocks noGrp="1"/>
          </p:cNvSpPr>
          <p:nvPr>
            <p:ph idx="1"/>
          </p:nvPr>
        </p:nvSpPr>
        <p:spPr>
          <a:xfrm>
            <a:off x="0" y="1219200"/>
            <a:ext cx="9144000" cy="5638800"/>
          </a:xfrm>
        </p:spPr>
        <p:txBody>
          <a:bodyPr/>
          <a:lstStyle/>
          <a:p>
            <a:pPr marL="0" indent="0">
              <a:buNone/>
            </a:pPr>
            <a:r>
              <a:rPr lang="en-US" dirty="0"/>
              <a:t>The Spirit came, as promised, in God’s appointed hour;</a:t>
            </a:r>
            <a:endParaRPr lang="en-CA" dirty="0"/>
          </a:p>
          <a:p>
            <a:pPr marL="0" indent="0">
              <a:buNone/>
            </a:pPr>
            <a:r>
              <a:rPr lang="en-US" dirty="0"/>
              <a:t>and now to each believer he comes in love and power.</a:t>
            </a:r>
            <a:endParaRPr lang="en-CA" dirty="0"/>
          </a:p>
          <a:p>
            <a:pPr marL="0" indent="0">
              <a:buNone/>
            </a:pPr>
            <a:r>
              <a:rPr lang="en-US" dirty="0"/>
              <a:t>And by his Holy Spirit, God seals us as his own,</a:t>
            </a:r>
            <a:endParaRPr lang="en-CA" dirty="0"/>
          </a:p>
          <a:p>
            <a:pPr marL="0" indent="0">
              <a:buNone/>
            </a:pPr>
            <a:r>
              <a:rPr lang="en-US" dirty="0"/>
              <a:t>and through the Son and Spirit makes access to his throne.</a:t>
            </a:r>
            <a:endParaRPr lang="en-CA" dirty="0"/>
          </a:p>
        </p:txBody>
      </p:sp>
    </p:spTree>
    <p:custDataLst>
      <p:tags r:id="rId1"/>
    </p:custDataLst>
    <p:extLst>
      <p:ext uri="{BB962C8B-B14F-4D97-AF65-F5344CB8AC3E}">
        <p14:creationId xmlns:p14="http://schemas.microsoft.com/office/powerpoint/2010/main" val="4162003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special Greek name</a:t>
            </a:r>
          </a:p>
        </p:txBody>
      </p:sp>
      <p:sp>
        <p:nvSpPr>
          <p:cNvPr id="4" name="Content Placeholder 3"/>
          <p:cNvSpPr>
            <a:spLocks noGrp="1"/>
          </p:cNvSpPr>
          <p:nvPr>
            <p:ph idx="1"/>
          </p:nvPr>
        </p:nvSpPr>
        <p:spPr/>
        <p:txBody>
          <a:bodyPr/>
          <a:lstStyle/>
          <a:p>
            <a:endParaRPr lang="en-CA"/>
          </a:p>
        </p:txBody>
      </p:sp>
      <p:pic>
        <p:nvPicPr>
          <p:cNvPr id="12290" name="Picture 2" descr="http://3.bp.blogspot.com/__vXf_SiqhqM/THcPEMdai9I/AAAAAAAAAN8/cka11hJ-MkY/s1600/Paracle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250298"/>
            <a:ext cx="7368753" cy="552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098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Name of the Spirit</a:t>
            </a:r>
          </a:p>
        </p:txBody>
      </p:sp>
      <p:sp>
        <p:nvSpPr>
          <p:cNvPr id="3" name="Content Placeholder 2"/>
          <p:cNvSpPr>
            <a:spLocks noGrp="1"/>
          </p:cNvSpPr>
          <p:nvPr>
            <p:ph idx="1"/>
          </p:nvPr>
        </p:nvSpPr>
        <p:spPr>
          <a:xfrm>
            <a:off x="0" y="1219200"/>
            <a:ext cx="9036496" cy="5638800"/>
          </a:xfrm>
        </p:spPr>
        <p:txBody>
          <a:bodyPr/>
          <a:lstStyle/>
          <a:p>
            <a:pPr marL="0" indent="0">
              <a:buNone/>
            </a:pPr>
            <a:r>
              <a:rPr lang="en-CA" dirty="0"/>
              <a:t>In Greek, the Spirit is referred to as </a:t>
            </a:r>
            <a:r>
              <a:rPr lang="en-CA" dirty="0">
                <a:solidFill>
                  <a:srgbClr val="00FF00"/>
                </a:solidFill>
              </a:rPr>
              <a:t>the </a:t>
            </a:r>
            <a:r>
              <a:rPr lang="en-CA" i="1" dirty="0" err="1">
                <a:solidFill>
                  <a:srgbClr val="00FF00"/>
                </a:solidFill>
              </a:rPr>
              <a:t>Paraclete</a:t>
            </a:r>
            <a:r>
              <a:rPr lang="en-CA" dirty="0">
                <a:solidFill>
                  <a:srgbClr val="00FF00"/>
                </a:solidFill>
              </a:rPr>
              <a:t>.</a:t>
            </a:r>
          </a:p>
          <a:p>
            <a:pPr marL="0" indent="0">
              <a:buNone/>
            </a:pPr>
            <a:r>
              <a:rPr lang="en-CA" dirty="0">
                <a:solidFill>
                  <a:srgbClr val="00FF00"/>
                </a:solidFill>
              </a:rPr>
              <a:t>A </a:t>
            </a:r>
            <a:r>
              <a:rPr lang="en-CA" i="1" dirty="0" err="1">
                <a:solidFill>
                  <a:srgbClr val="00FF00"/>
                </a:solidFill>
              </a:rPr>
              <a:t>paraclete</a:t>
            </a:r>
            <a:r>
              <a:rPr lang="en-CA" dirty="0">
                <a:solidFill>
                  <a:srgbClr val="00FF00"/>
                </a:solidFill>
              </a:rPr>
              <a:t> </a:t>
            </a:r>
            <a:r>
              <a:rPr lang="en-CA" dirty="0"/>
              <a:t>is someone who </a:t>
            </a:r>
            <a:r>
              <a:rPr lang="en-CA" dirty="0">
                <a:solidFill>
                  <a:srgbClr val="00FF00"/>
                </a:solidFill>
              </a:rPr>
              <a:t>speaks to someone words suited to the occasion.</a:t>
            </a:r>
          </a:p>
          <a:p>
            <a:pPr marL="0" indent="0">
              <a:buNone/>
            </a:pPr>
            <a:r>
              <a:rPr lang="en-CA" dirty="0">
                <a:solidFill>
                  <a:srgbClr val="00FF00"/>
                </a:solidFill>
              </a:rPr>
              <a:t>	- Encouragement </a:t>
            </a:r>
            <a:r>
              <a:rPr lang="en-CA" dirty="0"/>
              <a:t>if the person </a:t>
            </a:r>
            <a:r>
              <a:rPr lang="en-CA" dirty="0">
                <a:solidFill>
                  <a:srgbClr val="00FF00"/>
                </a:solidFill>
              </a:rPr>
              <a:t>is timid</a:t>
            </a:r>
          </a:p>
          <a:p>
            <a:pPr marL="0" indent="0">
              <a:buNone/>
            </a:pPr>
            <a:r>
              <a:rPr lang="en-CA" dirty="0">
                <a:solidFill>
                  <a:srgbClr val="00FF00"/>
                </a:solidFill>
              </a:rPr>
              <a:t>	- Admonishment </a:t>
            </a:r>
            <a:r>
              <a:rPr lang="en-CA" dirty="0"/>
              <a:t>if the person </a:t>
            </a:r>
            <a:r>
              <a:rPr lang="en-CA" dirty="0">
                <a:solidFill>
                  <a:srgbClr val="00FF00"/>
                </a:solidFill>
              </a:rPr>
              <a:t>does wrong</a:t>
            </a:r>
          </a:p>
          <a:p>
            <a:pPr marL="0" indent="0">
              <a:buNone/>
            </a:pPr>
            <a:r>
              <a:rPr lang="en-CA" dirty="0">
                <a:solidFill>
                  <a:srgbClr val="00FF00"/>
                </a:solidFill>
              </a:rPr>
              <a:t>	- Comfort </a:t>
            </a:r>
            <a:r>
              <a:rPr lang="en-CA" dirty="0"/>
              <a:t>if the person </a:t>
            </a:r>
            <a:r>
              <a:rPr lang="en-CA" dirty="0">
                <a:solidFill>
                  <a:srgbClr val="00FF00"/>
                </a:solidFill>
              </a:rPr>
              <a:t>is down.</a:t>
            </a:r>
          </a:p>
          <a:p>
            <a:pPr marL="0" indent="0">
              <a:buNone/>
            </a:pPr>
            <a:r>
              <a:rPr lang="en-CA" dirty="0"/>
              <a:t>Common translations of </a:t>
            </a:r>
            <a:r>
              <a:rPr lang="en-CA" dirty="0">
                <a:solidFill>
                  <a:srgbClr val="00FF00"/>
                </a:solidFill>
              </a:rPr>
              <a:t>“paraclete” </a:t>
            </a:r>
            <a:r>
              <a:rPr lang="en-CA" dirty="0"/>
              <a:t>include </a:t>
            </a:r>
            <a:r>
              <a:rPr lang="en-CA" dirty="0">
                <a:solidFill>
                  <a:srgbClr val="00FF00"/>
                </a:solidFill>
              </a:rPr>
              <a:t>“Comforter”, “Counsellor”, “Helper”, and “Advocate”.</a:t>
            </a:r>
          </a:p>
          <a:p>
            <a:pPr marL="0" indent="0">
              <a:buNone/>
            </a:pPr>
            <a:r>
              <a:rPr lang="en-CA" dirty="0"/>
              <a:t>It’s a name with a very broad range</a:t>
            </a:r>
            <a:br>
              <a:rPr lang="en-CA" dirty="0"/>
            </a:br>
            <a:r>
              <a:rPr lang="en-CA" dirty="0"/>
              <a:t>of meanings!</a:t>
            </a:r>
          </a:p>
        </p:txBody>
      </p:sp>
      <p:pic>
        <p:nvPicPr>
          <p:cNvPr id="5" name="Picture 2" descr="http://3.bp.blogspot.com/__vXf_SiqhqM/THcPEMdai9I/AAAAAAAAAN8/cka11hJ-MkY/s1600/Paracle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5183814"/>
            <a:ext cx="2232248" cy="167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996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23"/>
          <p:cNvSpPr/>
          <p:nvPr/>
        </p:nvSpPr>
        <p:spPr bwMode="auto">
          <a:xfrm>
            <a:off x="7007482" y="2531662"/>
            <a:ext cx="1716792" cy="823203"/>
          </a:xfrm>
          <a:prstGeom prst="cloud">
            <a:avLst/>
          </a:pr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Return</a:t>
            </a:r>
          </a:p>
        </p:txBody>
      </p:sp>
      <p:sp>
        <p:nvSpPr>
          <p:cNvPr id="23" name="Cloud 22"/>
          <p:cNvSpPr/>
          <p:nvPr/>
        </p:nvSpPr>
        <p:spPr bwMode="auto">
          <a:xfrm>
            <a:off x="5104826" y="3427443"/>
            <a:ext cx="1716792" cy="823203"/>
          </a:xfrm>
          <a:prstGeom prst="cloud">
            <a:avLst/>
          </a:pr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Ascension</a:t>
            </a:r>
          </a:p>
        </p:txBody>
      </p:sp>
      <p:sp>
        <p:nvSpPr>
          <p:cNvPr id="18" name="Teardrop 17"/>
          <p:cNvSpPr/>
          <p:nvPr/>
        </p:nvSpPr>
        <p:spPr bwMode="auto">
          <a:xfrm rot="18922927">
            <a:off x="2623435" y="5078962"/>
            <a:ext cx="383934" cy="368997"/>
          </a:xfrm>
          <a:prstGeom prst="teardrop">
            <a:avLst>
              <a:gd name="adj" fmla="val 200000"/>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2" name="Title 1"/>
          <p:cNvSpPr>
            <a:spLocks noGrp="1"/>
          </p:cNvSpPr>
          <p:nvPr>
            <p:ph type="title"/>
          </p:nvPr>
        </p:nvSpPr>
        <p:spPr/>
        <p:txBody>
          <a:bodyPr/>
          <a:lstStyle/>
          <a:p>
            <a:r>
              <a:rPr lang="en-CA" dirty="0"/>
              <a:t>Humiliation - Exaltation</a:t>
            </a:r>
          </a:p>
        </p:txBody>
      </p:sp>
      <p:sp>
        <p:nvSpPr>
          <p:cNvPr id="8" name="Rectangle 7"/>
          <p:cNvSpPr/>
          <p:nvPr/>
        </p:nvSpPr>
        <p:spPr bwMode="auto">
          <a:xfrm>
            <a:off x="2327785" y="4691231"/>
            <a:ext cx="828600" cy="10491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5" name="Sun 4"/>
          <p:cNvSpPr/>
          <p:nvPr/>
        </p:nvSpPr>
        <p:spPr bwMode="auto">
          <a:xfrm>
            <a:off x="0" y="764704"/>
            <a:ext cx="2304256" cy="1944216"/>
          </a:xfrm>
          <a:prstGeom prst="sun">
            <a:avLst/>
          </a:prstGeom>
          <a:solidFill>
            <a:srgbClr val="FFFF66"/>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Divine </a:t>
            </a:r>
            <a:br>
              <a:rPr kumimoji="0" lang="en-CA" sz="2400" b="0" i="0" u="none" strike="noStrike" cap="none" normalizeH="0" baseline="0" dirty="0">
                <a:ln>
                  <a:noFill/>
                </a:ln>
                <a:solidFill>
                  <a:schemeClr val="bg1"/>
                </a:solidFill>
                <a:effectLst/>
                <a:latin typeface="Times New Roman" pitchFamily="18" charset="0"/>
              </a:rPr>
            </a:br>
            <a:r>
              <a:rPr kumimoji="0" lang="en-CA" sz="2400" b="0" i="0" u="none" strike="noStrike" cap="none" normalizeH="0" baseline="0" dirty="0">
                <a:ln>
                  <a:noFill/>
                </a:ln>
                <a:solidFill>
                  <a:schemeClr val="bg1"/>
                </a:solidFill>
                <a:effectLst/>
                <a:latin typeface="Times New Roman" pitchFamily="18" charset="0"/>
              </a:rPr>
              <a:t>glory</a:t>
            </a:r>
          </a:p>
        </p:txBody>
      </p:sp>
      <p:pic>
        <p:nvPicPr>
          <p:cNvPr id="1026" name="Picture 2" descr="http://www.lessons4sundayschool.com/images/Manger_Clipar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164" b="27468"/>
          <a:stretch/>
        </p:blipFill>
        <p:spPr bwMode="auto">
          <a:xfrm>
            <a:off x="611761" y="2825674"/>
            <a:ext cx="1991661" cy="122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5547" y="3205058"/>
            <a:ext cx="1584088" cy="461665"/>
          </a:xfrm>
          <a:prstGeom prst="rect">
            <a:avLst/>
          </a:prstGeom>
          <a:noFill/>
        </p:spPr>
        <p:txBody>
          <a:bodyPr wrap="none" rtlCol="0">
            <a:spAutoFit/>
          </a:bodyPr>
          <a:lstStyle/>
          <a:p>
            <a:r>
              <a:rPr lang="en-CA" dirty="0"/>
              <a:t>Incarnation</a:t>
            </a:r>
          </a:p>
        </p:txBody>
      </p:sp>
      <p:cxnSp>
        <p:nvCxnSpPr>
          <p:cNvPr id="10" name="Straight Arrow Connector 9"/>
          <p:cNvCxnSpPr/>
          <p:nvPr/>
        </p:nvCxnSpPr>
        <p:spPr bwMode="auto">
          <a:xfrm>
            <a:off x="2838994" y="1276668"/>
            <a:ext cx="11283" cy="280124"/>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3275856" y="3411744"/>
            <a:ext cx="144016" cy="219988"/>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3833786" y="4172005"/>
            <a:ext cx="234158" cy="193099"/>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4672215" y="4581116"/>
            <a:ext cx="163180" cy="110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4" descr="http://www.travelingsalescrews.info/images/cross_white_blac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794" y="4725144"/>
            <a:ext cx="1494599" cy="212980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330616" y="5241435"/>
            <a:ext cx="683200" cy="400110"/>
          </a:xfrm>
          <a:prstGeom prst="rect">
            <a:avLst/>
          </a:prstGeom>
          <a:noFill/>
        </p:spPr>
        <p:txBody>
          <a:bodyPr wrap="none" rtlCol="0">
            <a:spAutoFit/>
          </a:bodyPr>
          <a:lstStyle/>
          <a:p>
            <a:r>
              <a:rPr lang="en-CA" sz="2000" dirty="0"/>
              <a:t>Died</a:t>
            </a:r>
            <a:endParaRPr lang="en-CA" dirty="0"/>
          </a:p>
        </p:txBody>
      </p:sp>
      <p:sp>
        <p:nvSpPr>
          <p:cNvPr id="20" name="TextBox 19"/>
          <p:cNvSpPr txBox="1"/>
          <p:nvPr/>
        </p:nvSpPr>
        <p:spPr>
          <a:xfrm>
            <a:off x="5736522" y="5741677"/>
            <a:ext cx="1755610" cy="461665"/>
          </a:xfrm>
          <a:prstGeom prst="rect">
            <a:avLst/>
          </a:prstGeom>
          <a:noFill/>
        </p:spPr>
        <p:txBody>
          <a:bodyPr wrap="none" rtlCol="0">
            <a:spAutoFit/>
          </a:bodyPr>
          <a:lstStyle/>
          <a:p>
            <a:r>
              <a:rPr lang="en-CA" dirty="0">
                <a:solidFill>
                  <a:schemeClr val="tx1"/>
                </a:solidFill>
              </a:rPr>
              <a:t>Resurrection</a:t>
            </a:r>
          </a:p>
        </p:txBody>
      </p:sp>
      <p:sp>
        <p:nvSpPr>
          <p:cNvPr id="3" name="Cloud 2"/>
          <p:cNvSpPr/>
          <p:nvPr/>
        </p:nvSpPr>
        <p:spPr bwMode="auto">
          <a:xfrm>
            <a:off x="864297" y="4725144"/>
            <a:ext cx="2411559" cy="1015259"/>
          </a:xfrm>
          <a:prstGeom prst="cloud">
            <a:avLst/>
          </a:prstGeom>
          <a:solidFill>
            <a:schemeClr val="tx1">
              <a:lumMod val="50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Times New Roman" pitchFamily="18" charset="0"/>
              </a:rPr>
              <a:t>Suffering</a:t>
            </a:r>
          </a:p>
        </p:txBody>
      </p:sp>
      <p:pic>
        <p:nvPicPr>
          <p:cNvPr id="4" name="Picture 2" descr="http://cdn.freeclipartnow.com/d/24269-1/tomb-empty.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6539" y="4592136"/>
            <a:ext cx="1845593" cy="114954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bwMode="auto">
          <a:xfrm>
            <a:off x="7020343" y="2458384"/>
            <a:ext cx="1902656" cy="95336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9" name="Rounded Rectangle 8"/>
          <p:cNvSpPr/>
          <p:nvPr/>
        </p:nvSpPr>
        <p:spPr bwMode="auto">
          <a:xfrm>
            <a:off x="5011894" y="3354865"/>
            <a:ext cx="1902656" cy="95336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40" name="Straight Arrow Connector 39"/>
          <p:cNvCxnSpPr/>
          <p:nvPr/>
        </p:nvCxnSpPr>
        <p:spPr bwMode="auto">
          <a:xfrm flipV="1">
            <a:off x="6084168" y="3521738"/>
            <a:ext cx="81590" cy="133965"/>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V="1">
            <a:off x="6444208" y="2716608"/>
            <a:ext cx="40795" cy="133966"/>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Arc 6"/>
          <p:cNvSpPr/>
          <p:nvPr/>
        </p:nvSpPr>
        <p:spPr bwMode="auto">
          <a:xfrm>
            <a:off x="2843808" y="-1971600"/>
            <a:ext cx="3819994" cy="6547672"/>
          </a:xfrm>
          <a:prstGeom prst="arc">
            <a:avLst>
              <a:gd name="adj1" fmla="val 90447"/>
              <a:gd name="adj2" fmla="val 10922176"/>
            </a:avLst>
          </a:prstGeom>
          <a:noFill/>
          <a:ln w="57150" cap="flat" cmpd="sng" algn="ctr">
            <a:solidFill>
              <a:srgbClr val="00FF00"/>
            </a:solidFill>
            <a:prstDash val="solid"/>
            <a:round/>
            <a:headEnd type="arrow"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36" name="Straight Arrow Connector 35"/>
          <p:cNvCxnSpPr/>
          <p:nvPr/>
        </p:nvCxnSpPr>
        <p:spPr bwMode="auto">
          <a:xfrm flipV="1">
            <a:off x="5514765" y="4172005"/>
            <a:ext cx="163180" cy="1362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Sun 26"/>
          <p:cNvSpPr/>
          <p:nvPr/>
        </p:nvSpPr>
        <p:spPr bwMode="auto">
          <a:xfrm>
            <a:off x="6801773" y="842748"/>
            <a:ext cx="2304256" cy="1944216"/>
          </a:xfrm>
          <a:prstGeom prst="su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0" i="0" u="none" strike="noStrike" cap="none" normalizeH="0" baseline="0" dirty="0">
                <a:ln>
                  <a:noFill/>
                </a:ln>
                <a:solidFill>
                  <a:schemeClr val="bg1"/>
                </a:solidFill>
                <a:effectLst/>
                <a:latin typeface="Times New Roman" pitchFamily="18" charset="0"/>
              </a:rPr>
              <a:t>Divine </a:t>
            </a:r>
          </a:p>
          <a:p>
            <a:pPr marL="0" marR="0" indent="0" algn="ctr" defTabSz="914400" rtl="0" eaLnBrk="0" fontAlgn="base" latinLnBrk="0" hangingPunct="0">
              <a:lnSpc>
                <a:spcPct val="100000"/>
              </a:lnSpc>
              <a:spcBef>
                <a:spcPct val="0"/>
              </a:spcBef>
              <a:spcAft>
                <a:spcPct val="0"/>
              </a:spcAft>
              <a:buClrTx/>
              <a:buSzTx/>
              <a:buFontTx/>
              <a:buNone/>
              <a:tabLst/>
            </a:pPr>
            <a:r>
              <a:rPr kumimoji="0" lang="en-CA" sz="1800" b="0" i="0" u="none" strike="noStrike" cap="none" normalizeH="0" baseline="0" dirty="0">
                <a:ln>
                  <a:noFill/>
                </a:ln>
                <a:solidFill>
                  <a:schemeClr val="bg1"/>
                </a:solidFill>
                <a:effectLst/>
                <a:latin typeface="Times New Roman" pitchFamily="18" charset="0"/>
              </a:rPr>
              <a:t>&amp; Human</a:t>
            </a:r>
            <a:br>
              <a:rPr kumimoji="0" lang="en-CA" sz="1800" b="0" i="0" u="none" strike="noStrike" cap="none" normalizeH="0" baseline="0" dirty="0">
                <a:ln>
                  <a:noFill/>
                </a:ln>
                <a:solidFill>
                  <a:schemeClr val="bg1"/>
                </a:solidFill>
                <a:effectLst/>
                <a:latin typeface="Times New Roman" pitchFamily="18" charset="0"/>
              </a:rPr>
            </a:br>
            <a:r>
              <a:rPr kumimoji="0" lang="en-CA" sz="1800" b="0" i="0" u="none" strike="noStrike" cap="none" normalizeH="0" baseline="0" dirty="0">
                <a:ln>
                  <a:noFill/>
                </a:ln>
                <a:solidFill>
                  <a:schemeClr val="bg1"/>
                </a:solidFill>
                <a:effectLst/>
                <a:latin typeface="Times New Roman" pitchFamily="18" charset="0"/>
              </a:rPr>
              <a:t>glory</a:t>
            </a:r>
          </a:p>
        </p:txBody>
      </p:sp>
    </p:spTree>
    <p:custDataLst>
      <p:tags r:id="rId1"/>
    </p:custDataLst>
    <p:extLst>
      <p:ext uri="{BB962C8B-B14F-4D97-AF65-F5344CB8AC3E}">
        <p14:creationId xmlns:p14="http://schemas.microsoft.com/office/powerpoint/2010/main" val="326310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1000"/>
                                        <p:tgtEl>
                                          <p:spTgt spid="102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750"/>
                                        <p:tgtEl>
                                          <p:spTgt spid="3"/>
                                        </p:tgtEl>
                                      </p:cBhvr>
                                    </p:animEffect>
                                  </p:childTnLst>
                                </p:cTn>
                              </p:par>
                            </p:childTnLst>
                          </p:cTn>
                        </p:par>
                        <p:par>
                          <p:cTn id="20" fill="hold">
                            <p:stCondLst>
                              <p:cond delay="750"/>
                            </p:stCondLst>
                            <p:childTnLst>
                              <p:par>
                                <p:cTn id="21" presetID="1" presetClass="exit"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par>
                          <p:cTn id="23" fill="hold">
                            <p:stCondLst>
                              <p:cond delay="750"/>
                            </p:stCondLst>
                            <p:childTnLst>
                              <p:par>
                                <p:cTn id="24" presetID="2" presetClass="exit" presetSubtype="4" repeatCount="indefinite" fill="hold" grpId="0" nodeType="afterEffect">
                                  <p:stCondLst>
                                    <p:cond delay="0"/>
                                  </p:stCondLst>
                                  <p:childTnLst>
                                    <p:anim calcmode="lin" valueType="num">
                                      <p:cBhvr additive="base">
                                        <p:cTn id="25" dur="2500"/>
                                        <p:tgtEl>
                                          <p:spTgt spid="18"/>
                                        </p:tgtEl>
                                        <p:attrNameLst>
                                          <p:attrName>ppt_x</p:attrName>
                                        </p:attrNameLst>
                                      </p:cBhvr>
                                      <p:tavLst>
                                        <p:tav tm="0">
                                          <p:val>
                                            <p:strVal val="ppt_x"/>
                                          </p:val>
                                        </p:tav>
                                        <p:tav tm="100000">
                                          <p:val>
                                            <p:strVal val="ppt_x"/>
                                          </p:val>
                                        </p:tav>
                                      </p:tavLst>
                                    </p:anim>
                                    <p:anim calcmode="lin" valueType="num">
                                      <p:cBhvr additive="base">
                                        <p:cTn id="26" dur="2500"/>
                                        <p:tgtEl>
                                          <p:spTgt spid="18"/>
                                        </p:tgtEl>
                                        <p:attrNameLst>
                                          <p:attrName>ppt_y</p:attrName>
                                        </p:attrNameLst>
                                      </p:cBhvr>
                                      <p:tavLst>
                                        <p:tav tm="0">
                                          <p:val>
                                            <p:strVal val="ppt_y"/>
                                          </p:val>
                                        </p:tav>
                                        <p:tav tm="100000">
                                          <p:val>
                                            <p:strVal val="1+ppt_h/2"/>
                                          </p:val>
                                        </p:tav>
                                      </p:tavLst>
                                    </p:anim>
                                    <p:set>
                                      <p:cBhvr>
                                        <p:cTn id="27" dur="1" fill="hold">
                                          <p:stCondLst>
                                            <p:cond delay="2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750"/>
                                        <p:tgtEl>
                                          <p:spTgt spid="4"/>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par>
                          <p:cTn id="44" fill="hold">
                            <p:stCondLst>
                              <p:cond delay="0"/>
                            </p:stCondLst>
                            <p:childTnLst>
                              <p:par>
                                <p:cTn id="45" presetID="47" presetClass="exit" presetSubtype="0" repeatCount="indefinite" fill="hold" grpId="0" nodeType="afterEffect">
                                  <p:stCondLst>
                                    <p:cond delay="0"/>
                                  </p:stCondLst>
                                  <p:childTnLst>
                                    <p:animEffect transition="out" filter="fade">
                                      <p:cBhvr>
                                        <p:cTn id="46" dur="2000"/>
                                        <p:tgtEl>
                                          <p:spTgt spid="23"/>
                                        </p:tgtEl>
                                      </p:cBhvr>
                                    </p:animEffect>
                                    <p:anim calcmode="lin" valueType="num">
                                      <p:cBhvr>
                                        <p:cTn id="47" dur="2000"/>
                                        <p:tgtEl>
                                          <p:spTgt spid="23"/>
                                        </p:tgtEl>
                                        <p:attrNameLst>
                                          <p:attrName>ppt_x</p:attrName>
                                        </p:attrNameLst>
                                      </p:cBhvr>
                                      <p:tavLst>
                                        <p:tav tm="0">
                                          <p:val>
                                            <p:strVal val="ppt_x"/>
                                          </p:val>
                                        </p:tav>
                                        <p:tav tm="100000">
                                          <p:val>
                                            <p:strVal val="ppt_x"/>
                                          </p:val>
                                        </p:tav>
                                      </p:tavLst>
                                    </p:anim>
                                    <p:anim calcmode="lin" valueType="num">
                                      <p:cBhvr>
                                        <p:cTn id="48" dur="2000"/>
                                        <p:tgtEl>
                                          <p:spTgt spid="23"/>
                                        </p:tgtEl>
                                        <p:attrNameLst>
                                          <p:attrName>ppt_y</p:attrName>
                                        </p:attrNameLst>
                                      </p:cBhvr>
                                      <p:tavLst>
                                        <p:tav tm="0">
                                          <p:val>
                                            <p:strVal val="ppt_y"/>
                                          </p:val>
                                        </p:tav>
                                        <p:tav tm="100000">
                                          <p:val>
                                            <p:strVal val="ppt_y-.1"/>
                                          </p:val>
                                        </p:tav>
                                      </p:tavLst>
                                    </p:anim>
                                    <p:set>
                                      <p:cBhvr>
                                        <p:cTn id="49" dur="1" fill="hold">
                                          <p:stCondLst>
                                            <p:cond delay="1999"/>
                                          </p:stCondLst>
                                        </p:cTn>
                                        <p:tgtEl>
                                          <p:spTgt spid="2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7" presetClass="entr" presetSubtype="0" repeatCount="indefinite"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2000"/>
                                        <p:tgtEl>
                                          <p:spTgt spid="24"/>
                                        </p:tgtEl>
                                      </p:cBhvr>
                                    </p:animEffect>
                                    <p:anim calcmode="lin" valueType="num">
                                      <p:cBhvr>
                                        <p:cTn id="55" dur="2000" fill="hold"/>
                                        <p:tgtEl>
                                          <p:spTgt spid="24"/>
                                        </p:tgtEl>
                                        <p:attrNameLst>
                                          <p:attrName>ppt_x</p:attrName>
                                        </p:attrNameLst>
                                      </p:cBhvr>
                                      <p:tavLst>
                                        <p:tav tm="0">
                                          <p:val>
                                            <p:strVal val="#ppt_x"/>
                                          </p:val>
                                        </p:tav>
                                        <p:tav tm="100000">
                                          <p:val>
                                            <p:strVal val="#ppt_x"/>
                                          </p:val>
                                        </p:tav>
                                      </p:tavLst>
                                    </p:anim>
                                    <p:anim calcmode="lin" valueType="num">
                                      <p:cBhvr>
                                        <p:cTn id="56" dur="2000" fill="hold"/>
                                        <p:tgtEl>
                                          <p:spTgt spid="24"/>
                                        </p:tgtEl>
                                        <p:attrNameLst>
                                          <p:attrName>ppt_y</p:attrName>
                                        </p:attrNameLst>
                                      </p:cBhvr>
                                      <p:tavLst>
                                        <p:tav tm="0">
                                          <p:val>
                                            <p:strVal val="#ppt_y-.1"/>
                                          </p:val>
                                        </p:tav>
                                        <p:tav tm="100000">
                                          <p:val>
                                            <p:strVal val="#ppt_y"/>
                                          </p:val>
                                        </p:tav>
                                      </p:tavLst>
                                    </p:anim>
                                  </p:childTnLst>
                                </p:cTn>
                              </p:par>
                              <p:par>
                                <p:cTn id="57" presetID="1" presetClass="exit"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8" grpId="0" animBg="1"/>
      <p:bldP spid="8" grpId="0" animBg="1"/>
      <p:bldP spid="5" grpId="0" animBg="1"/>
      <p:bldP spid="6" grpId="0"/>
      <p:bldP spid="20" grpId="0"/>
      <p:bldP spid="3" grpId="0" animBg="1"/>
      <p:bldP spid="26" grpId="0" animBg="1"/>
      <p:bldP spid="9"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ChangeArrowheads="1"/>
          </p:cNvSpPr>
          <p:nvPr>
            <p:ph type="title"/>
          </p:nvPr>
        </p:nvSpPr>
        <p:spPr/>
        <p:txBody>
          <a:bodyPr/>
          <a:lstStyle/>
          <a:p>
            <a:r>
              <a:rPr lang="en-GB"/>
              <a:t>The Apostles’ Creed</a:t>
            </a:r>
          </a:p>
        </p:txBody>
      </p:sp>
      <p:sp>
        <p:nvSpPr>
          <p:cNvPr id="1113091" name="Rectangle 3"/>
          <p:cNvSpPr>
            <a:spLocks noGrp="1" noChangeArrowheads="1"/>
          </p:cNvSpPr>
          <p:nvPr>
            <p:ph idx="1"/>
          </p:nvPr>
        </p:nvSpPr>
        <p:spPr>
          <a:xfrm>
            <a:off x="0" y="1219200"/>
            <a:ext cx="9144000" cy="1752600"/>
          </a:xfrm>
        </p:spPr>
        <p:txBody>
          <a:bodyPr/>
          <a:lstStyle/>
          <a:p>
            <a:pPr>
              <a:buFontTx/>
              <a:buNone/>
            </a:pPr>
            <a:r>
              <a:rPr lang="en-GB"/>
              <a:t>The Apostles’ Creed consists of 3 sections, with a total of 12 articles.</a:t>
            </a:r>
          </a:p>
          <a:p>
            <a:pPr>
              <a:buFontTx/>
              <a:buNone/>
            </a:pPr>
            <a:r>
              <a:rPr lang="en-GB"/>
              <a:t>The Heidelberg Catechism deals with the individual articles of the Apostles’ Creed in LD 9-22.</a:t>
            </a:r>
          </a:p>
          <a:p>
            <a:pPr>
              <a:buFontTx/>
              <a:buNone/>
            </a:pPr>
            <a:endParaRPr lang="en-GB"/>
          </a:p>
        </p:txBody>
      </p:sp>
      <p:sp>
        <p:nvSpPr>
          <p:cNvPr id="1113092" name="Line 4"/>
          <p:cNvSpPr>
            <a:spLocks noChangeShapeType="1"/>
          </p:cNvSpPr>
          <p:nvPr/>
        </p:nvSpPr>
        <p:spPr bwMode="auto">
          <a:xfrm>
            <a:off x="3276600" y="3124200"/>
            <a:ext cx="0" cy="2895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3" name="Line 5"/>
          <p:cNvSpPr>
            <a:spLocks noChangeShapeType="1"/>
          </p:cNvSpPr>
          <p:nvPr/>
        </p:nvSpPr>
        <p:spPr bwMode="auto">
          <a:xfrm>
            <a:off x="7162800" y="3124200"/>
            <a:ext cx="0" cy="2895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4" name="Line 6"/>
          <p:cNvSpPr>
            <a:spLocks noChangeShapeType="1"/>
          </p:cNvSpPr>
          <p:nvPr/>
        </p:nvSpPr>
        <p:spPr bwMode="auto">
          <a:xfrm flipH="1" flipV="1">
            <a:off x="0" y="31242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5" name="Line 7"/>
          <p:cNvSpPr>
            <a:spLocks noChangeShapeType="1"/>
          </p:cNvSpPr>
          <p:nvPr/>
        </p:nvSpPr>
        <p:spPr bwMode="auto">
          <a:xfrm flipH="1" flipV="1">
            <a:off x="0" y="60198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6" name="Line 8"/>
          <p:cNvSpPr>
            <a:spLocks noChangeShapeType="1"/>
          </p:cNvSpPr>
          <p:nvPr/>
        </p:nvSpPr>
        <p:spPr bwMode="auto">
          <a:xfrm flipH="1" flipV="1">
            <a:off x="0" y="41148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7" name="Line 9"/>
          <p:cNvSpPr>
            <a:spLocks noChangeShapeType="1"/>
          </p:cNvSpPr>
          <p:nvPr/>
        </p:nvSpPr>
        <p:spPr bwMode="auto">
          <a:xfrm flipH="1" flipV="1">
            <a:off x="0" y="50292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8" name="Line 10"/>
          <p:cNvSpPr>
            <a:spLocks noChangeShapeType="1"/>
          </p:cNvSpPr>
          <p:nvPr/>
        </p:nvSpPr>
        <p:spPr bwMode="auto">
          <a:xfrm>
            <a:off x="9134475" y="3124200"/>
            <a:ext cx="0" cy="2895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9" name="Line 11"/>
          <p:cNvSpPr>
            <a:spLocks noChangeShapeType="1"/>
          </p:cNvSpPr>
          <p:nvPr/>
        </p:nvSpPr>
        <p:spPr bwMode="auto">
          <a:xfrm>
            <a:off x="28575" y="3124200"/>
            <a:ext cx="0" cy="2895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100" name="Rectangle 12"/>
          <p:cNvSpPr>
            <a:spLocks noChangeArrowheads="1"/>
          </p:cNvSpPr>
          <p:nvPr/>
        </p:nvSpPr>
        <p:spPr bwMode="auto">
          <a:xfrm>
            <a:off x="0" y="3276600"/>
            <a:ext cx="9144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pPr>
            <a:r>
              <a:rPr lang="en-GB" sz="2800">
                <a:solidFill>
                  <a:schemeClr val="tx1"/>
                </a:solidFill>
                <a:latin typeface="Comic Sans MS" pitchFamily="66" charset="0"/>
              </a:rPr>
              <a:t>1	God the Father	Our Creation		LD 9-10</a:t>
            </a:r>
          </a:p>
          <a:p>
            <a:pPr marL="342900" indent="-342900" algn="l">
              <a:spcBef>
                <a:spcPct val="20000"/>
              </a:spcBef>
            </a:pPr>
            <a:endParaRPr lang="en-GB" sz="2800">
              <a:solidFill>
                <a:schemeClr val="tx1"/>
              </a:solidFill>
              <a:latin typeface="Comic Sans MS" pitchFamily="66" charset="0"/>
            </a:endParaRPr>
          </a:p>
          <a:p>
            <a:pPr marL="342900" indent="-342900" algn="l">
              <a:spcBef>
                <a:spcPct val="20000"/>
              </a:spcBef>
            </a:pPr>
            <a:r>
              <a:rPr lang="en-GB" sz="2800">
                <a:solidFill>
                  <a:schemeClr val="tx1"/>
                </a:solidFill>
                <a:latin typeface="Comic Sans MS" pitchFamily="66" charset="0"/>
              </a:rPr>
              <a:t>2	God the Son		Our Redemption		LD 11-19</a:t>
            </a:r>
          </a:p>
          <a:p>
            <a:pPr marL="342900" indent="-342900" algn="l">
              <a:spcBef>
                <a:spcPct val="20000"/>
              </a:spcBef>
            </a:pPr>
            <a:endParaRPr lang="en-GB" sz="2800">
              <a:solidFill>
                <a:schemeClr val="tx1"/>
              </a:solidFill>
              <a:latin typeface="Comic Sans MS" pitchFamily="66" charset="0"/>
            </a:endParaRPr>
          </a:p>
          <a:p>
            <a:pPr marL="342900" indent="-342900" algn="l">
              <a:spcBef>
                <a:spcPct val="20000"/>
              </a:spcBef>
            </a:pPr>
            <a:r>
              <a:rPr lang="en-GB" sz="2800">
                <a:solidFill>
                  <a:schemeClr val="tx1"/>
                </a:solidFill>
                <a:latin typeface="Comic Sans MS" pitchFamily="66" charset="0"/>
              </a:rPr>
              <a:t>3	God the Spirit		Our Sanctification	LD 20-22</a:t>
            </a:r>
          </a:p>
        </p:txBody>
      </p:sp>
      <p:sp>
        <p:nvSpPr>
          <p:cNvPr id="2" name="Rectangle 1"/>
          <p:cNvSpPr/>
          <p:nvPr/>
        </p:nvSpPr>
        <p:spPr bwMode="auto">
          <a:xfrm>
            <a:off x="28575" y="5301208"/>
            <a:ext cx="9007921" cy="504056"/>
          </a:xfrm>
          <a:prstGeom prst="rect">
            <a:avLst/>
          </a:prstGeom>
          <a:solidFill>
            <a:srgbClr val="00FF00">
              <a:alpha val="34118"/>
            </a:srgb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Tree>
    <p:custDataLst>
      <p:tags r:id="rId1"/>
    </p:custDataLst>
    <p:extLst>
      <p:ext uri="{BB962C8B-B14F-4D97-AF65-F5344CB8AC3E}">
        <p14:creationId xmlns:p14="http://schemas.microsoft.com/office/powerpoint/2010/main" val="988671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Spirit is a Person</a:t>
            </a:r>
          </a:p>
        </p:txBody>
      </p:sp>
      <p:sp>
        <p:nvSpPr>
          <p:cNvPr id="3" name="Content Placeholder 2"/>
          <p:cNvSpPr>
            <a:spLocks noGrp="1"/>
          </p:cNvSpPr>
          <p:nvPr>
            <p:ph idx="1"/>
          </p:nvPr>
        </p:nvSpPr>
        <p:spPr/>
        <p:txBody>
          <a:bodyPr/>
          <a:lstStyle/>
          <a:p>
            <a:pPr marL="0" indent="0">
              <a:buNone/>
            </a:pPr>
            <a:r>
              <a:rPr lang="en-CA" dirty="0"/>
              <a:t>The church was commanded to baptize into the Name of the Father, the Son and the Holy Spirit.</a:t>
            </a:r>
          </a:p>
          <a:p>
            <a:pPr marL="0" indent="0">
              <a:buNone/>
            </a:pPr>
            <a:r>
              <a:rPr lang="en-CA" dirty="0"/>
              <a:t>The fullest blessing (2 Corinthians 13:13) speaks of Jesus Christ, of God (the Father), and of the Holy Spirit.</a:t>
            </a:r>
          </a:p>
          <a:p>
            <a:pPr marL="0" indent="0">
              <a:buNone/>
            </a:pPr>
            <a:endParaRPr lang="en-CA" dirty="0"/>
          </a:p>
          <a:p>
            <a:pPr marL="0" indent="0">
              <a:buNone/>
            </a:pPr>
            <a:r>
              <a:rPr lang="en-CA" dirty="0"/>
              <a:t>Clearly, </a:t>
            </a:r>
            <a:r>
              <a:rPr lang="en-CA" dirty="0">
                <a:solidFill>
                  <a:srgbClr val="00FF00"/>
                </a:solidFill>
              </a:rPr>
              <a:t>the Spirit is the same sort of being as the Father and the Son.</a:t>
            </a:r>
          </a:p>
          <a:p>
            <a:pPr marL="0" indent="0">
              <a:buNone/>
            </a:pPr>
            <a:r>
              <a:rPr lang="en-CA" dirty="0"/>
              <a:t>The Spirit is not an </a:t>
            </a:r>
            <a:r>
              <a:rPr lang="en-CA" i="1" dirty="0">
                <a:solidFill>
                  <a:srgbClr val="00FF00"/>
                </a:solidFill>
              </a:rPr>
              <a:t>it</a:t>
            </a:r>
            <a:r>
              <a:rPr lang="en-CA" dirty="0"/>
              <a:t> but a </a:t>
            </a:r>
            <a:r>
              <a:rPr lang="en-CA" i="1" dirty="0">
                <a:solidFill>
                  <a:srgbClr val="00FF00"/>
                </a:solidFill>
              </a:rPr>
              <a:t>He</a:t>
            </a:r>
            <a:r>
              <a:rPr lang="en-CA" dirty="0">
                <a:solidFill>
                  <a:srgbClr val="00FF00"/>
                </a:solidFill>
              </a:rPr>
              <a:t>.</a:t>
            </a:r>
          </a:p>
          <a:p>
            <a:pPr marL="0" indent="0">
              <a:buNone/>
            </a:pPr>
            <a:r>
              <a:rPr lang="en-CA" dirty="0"/>
              <a:t>He is </a:t>
            </a:r>
            <a:r>
              <a:rPr lang="en-CA" dirty="0">
                <a:solidFill>
                  <a:srgbClr val="00FF00"/>
                </a:solidFill>
              </a:rPr>
              <a:t>an individual Person within the Trinity of God.</a:t>
            </a:r>
          </a:p>
        </p:txBody>
      </p:sp>
    </p:spTree>
    <p:custDataLst>
      <p:tags r:id="rId1"/>
    </p:custDataLst>
    <p:extLst>
      <p:ext uri="{BB962C8B-B14F-4D97-AF65-F5344CB8AC3E}">
        <p14:creationId xmlns:p14="http://schemas.microsoft.com/office/powerpoint/2010/main" val="2585705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 name="Picture 2" descr="G:\Backup - juni 2009\Catechism\Pictures\Vrag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38600"/>
            <a:ext cx="2514600" cy="24193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p:cNvSpPr>
            <a:spLocks noChangeArrowheads="1"/>
          </p:cNvSpPr>
          <p:nvPr/>
        </p:nvSpPr>
        <p:spPr bwMode="auto">
          <a:xfrm>
            <a:off x="121940" y="639348"/>
            <a:ext cx="2880320" cy="2207240"/>
          </a:xfrm>
          <a:prstGeom prst="wedgeEllipseCallout">
            <a:avLst>
              <a:gd name="adj1" fmla="val 6905"/>
              <a:gd name="adj2" fmla="val 152062"/>
            </a:avLst>
          </a:prstGeom>
          <a:solidFill>
            <a:schemeClr val="tx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Comic Sans MS" pitchFamily="66" charset="0"/>
              </a:rPr>
              <a:t>What does the Holy Spirit actually do?</a:t>
            </a:r>
            <a:endParaRPr lang="en-US" sz="4000" dirty="0"/>
          </a:p>
        </p:txBody>
      </p:sp>
      <p:pic>
        <p:nvPicPr>
          <p:cNvPr id="6" name="Picture 4" descr="E:\Catechism\Pictures\Roepie.JP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886200"/>
            <a:ext cx="1568450" cy="245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p:cNvSpPr>
            <a:spLocks noChangeArrowheads="1"/>
          </p:cNvSpPr>
          <p:nvPr/>
        </p:nvSpPr>
        <p:spPr bwMode="auto">
          <a:xfrm>
            <a:off x="5004048" y="1415008"/>
            <a:ext cx="3628632" cy="649188"/>
          </a:xfrm>
          <a:prstGeom prst="wedgeEllipseCallout">
            <a:avLst>
              <a:gd name="adj1" fmla="val 15471"/>
              <a:gd name="adj2" fmla="val 363669"/>
            </a:avLst>
          </a:prstGeom>
          <a:solidFill>
            <a:schemeClr val="tx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Comic Sans MS" pitchFamily="66" charset="0"/>
              </a:rPr>
              <a:t>Three things…</a:t>
            </a:r>
            <a:endParaRPr lang="en-US" sz="4000" dirty="0"/>
          </a:p>
        </p:txBody>
      </p:sp>
    </p:spTree>
    <p:custDataLst>
      <p:tags r:id="rId1"/>
    </p:custDataLst>
    <p:extLst>
      <p:ext uri="{BB962C8B-B14F-4D97-AF65-F5344CB8AC3E}">
        <p14:creationId xmlns:p14="http://schemas.microsoft.com/office/powerpoint/2010/main" val="2597928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00"/>
                                  </p:iterate>
                                  <p:childTnLst>
                                    <p:set>
                                      <p:cBhvr>
                                        <p:cTn id="10" dur="1" fill="hold">
                                          <p:stCondLst>
                                            <p:cond delay="9"/>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(1) The Holy Spirit and Creation</a:t>
            </a:r>
          </a:p>
        </p:txBody>
      </p:sp>
      <p:sp>
        <p:nvSpPr>
          <p:cNvPr id="3" name="Content Placeholder 2"/>
          <p:cNvSpPr>
            <a:spLocks noGrp="1"/>
          </p:cNvSpPr>
          <p:nvPr>
            <p:ph idx="1"/>
          </p:nvPr>
        </p:nvSpPr>
        <p:spPr/>
        <p:txBody>
          <a:bodyPr/>
          <a:lstStyle/>
          <a:p>
            <a:pPr marL="0" indent="-108000">
              <a:spcAft>
                <a:spcPts val="600"/>
              </a:spcAft>
              <a:buNone/>
            </a:pPr>
            <a:r>
              <a:rPr lang="en-CA" u="sng" dirty="0"/>
              <a:t>God the Father</a:t>
            </a:r>
            <a:r>
              <a:rPr lang="en-CA" dirty="0"/>
              <a:t> created all things: He designed and commanded, He sustains and provides.</a:t>
            </a:r>
          </a:p>
          <a:p>
            <a:pPr marL="0" indent="-108000">
              <a:spcAft>
                <a:spcPts val="600"/>
              </a:spcAft>
              <a:buNone/>
            </a:pPr>
            <a:r>
              <a:rPr lang="en-CA" u="sng" dirty="0"/>
              <a:t>God the Son</a:t>
            </a:r>
            <a:r>
              <a:rPr lang="en-CA" dirty="0"/>
              <a:t> is the means by which all things were made and continue to exist.</a:t>
            </a:r>
          </a:p>
          <a:p>
            <a:pPr marL="0" indent="-108000">
              <a:spcAft>
                <a:spcPts val="600"/>
              </a:spcAft>
              <a:buNone/>
            </a:pPr>
            <a:r>
              <a:rPr lang="en-CA" u="sng" dirty="0">
                <a:solidFill>
                  <a:srgbClr val="FFFF00"/>
                </a:solidFill>
              </a:rPr>
              <a:t>God the Holy Spirit</a:t>
            </a:r>
            <a:r>
              <a:rPr lang="en-CA" dirty="0">
                <a:solidFill>
                  <a:srgbClr val="FFFF00"/>
                </a:solidFill>
              </a:rPr>
              <a:t> is the agent by which all things were and are made, He is the life-giving Spirit.</a:t>
            </a:r>
          </a:p>
          <a:p>
            <a:endParaRPr lang="en-CA" dirty="0"/>
          </a:p>
        </p:txBody>
      </p:sp>
      <p:sp>
        <p:nvSpPr>
          <p:cNvPr id="5" name="AutoShape 4">
            <a:extLst>
              <a:ext uri="{FF2B5EF4-FFF2-40B4-BE49-F238E27FC236}">
                <a16:creationId xmlns:a16="http://schemas.microsoft.com/office/drawing/2014/main" id="{E58EC85A-496C-4B95-B996-C7FC616DBE11}"/>
              </a:ext>
            </a:extLst>
          </p:cNvPr>
          <p:cNvSpPr>
            <a:spLocks noChangeArrowheads="1"/>
          </p:cNvSpPr>
          <p:nvPr/>
        </p:nvSpPr>
        <p:spPr bwMode="auto">
          <a:xfrm>
            <a:off x="697336" y="4389696"/>
            <a:ext cx="7418388" cy="2150269"/>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i="1" dirty="0"/>
              <a:t>O Lord, how manifold are your works! In wisdom have you made them all; the earth is full of your creatures.</a:t>
            </a:r>
          </a:p>
          <a:p>
            <a:pPr algn="l"/>
            <a:r>
              <a:rPr lang="en-CA" i="1" dirty="0"/>
              <a:t>When you send forth your Spirit, they are created,</a:t>
            </a:r>
          </a:p>
          <a:p>
            <a:pPr algn="l"/>
            <a:r>
              <a:rPr lang="en-CA" i="1" dirty="0"/>
              <a:t>    and you renew the face of the ground.</a:t>
            </a:r>
          </a:p>
          <a:p>
            <a:pPr algn="r"/>
            <a:r>
              <a:rPr lang="en-CA" sz="1800" i="1" dirty="0"/>
              <a:t> </a:t>
            </a:r>
            <a:r>
              <a:rPr lang="en-US" sz="1800" dirty="0"/>
              <a:t>Psalm 104:24 &amp; 30</a:t>
            </a:r>
            <a:endParaRPr lang="en-US" dirty="0"/>
          </a:p>
        </p:txBody>
      </p:sp>
    </p:spTree>
    <p:extLst>
      <p:ext uri="{BB962C8B-B14F-4D97-AF65-F5344CB8AC3E}">
        <p14:creationId xmlns:p14="http://schemas.microsoft.com/office/powerpoint/2010/main" val="3638733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(1) The Holy Spirit and Creation</a:t>
            </a:r>
          </a:p>
        </p:txBody>
      </p:sp>
      <p:sp>
        <p:nvSpPr>
          <p:cNvPr id="3" name="Content Placeholder 2"/>
          <p:cNvSpPr>
            <a:spLocks noGrp="1"/>
          </p:cNvSpPr>
          <p:nvPr>
            <p:ph idx="1"/>
          </p:nvPr>
        </p:nvSpPr>
        <p:spPr/>
        <p:txBody>
          <a:bodyPr/>
          <a:lstStyle/>
          <a:p>
            <a:endParaRPr lang="en-CA" dirty="0"/>
          </a:p>
          <a:p>
            <a:pPr marL="0" indent="0">
              <a:buNone/>
            </a:pPr>
            <a:r>
              <a:rPr lang="en-CA" dirty="0"/>
              <a:t>What does this mean?</a:t>
            </a:r>
          </a:p>
        </p:txBody>
      </p:sp>
      <p:sp>
        <p:nvSpPr>
          <p:cNvPr id="10" name="AutoShape 4">
            <a:extLst>
              <a:ext uri="{FF2B5EF4-FFF2-40B4-BE49-F238E27FC236}">
                <a16:creationId xmlns:a16="http://schemas.microsoft.com/office/drawing/2014/main" id="{F06F1E25-F8CC-414B-811B-64FF37B200A0}"/>
              </a:ext>
            </a:extLst>
          </p:cNvPr>
          <p:cNvSpPr>
            <a:spLocks noChangeArrowheads="1"/>
          </p:cNvSpPr>
          <p:nvPr/>
        </p:nvSpPr>
        <p:spPr bwMode="auto">
          <a:xfrm>
            <a:off x="697336" y="4389696"/>
            <a:ext cx="7418388" cy="2150269"/>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i="1" dirty="0"/>
              <a:t>O Lord, how manifold are your works! In wisdom have you made them all; the earth is full of your creatures.</a:t>
            </a:r>
          </a:p>
          <a:p>
            <a:pPr algn="l"/>
            <a:r>
              <a:rPr lang="en-CA" i="1" dirty="0"/>
              <a:t>When you send forth your </a:t>
            </a:r>
            <a:r>
              <a:rPr lang="en-CA" i="1" dirty="0" err="1"/>
              <a:t>Spirit,they</a:t>
            </a:r>
            <a:r>
              <a:rPr lang="en-CA" i="1" dirty="0"/>
              <a:t> are created,</a:t>
            </a:r>
          </a:p>
          <a:p>
            <a:pPr algn="l"/>
            <a:r>
              <a:rPr lang="en-CA" i="1" dirty="0"/>
              <a:t>    and you renew the face of the ground.</a:t>
            </a:r>
          </a:p>
          <a:p>
            <a:pPr algn="r"/>
            <a:r>
              <a:rPr lang="en-CA" sz="1800" i="1" dirty="0"/>
              <a:t> </a:t>
            </a:r>
            <a:r>
              <a:rPr lang="en-US" sz="1800" dirty="0"/>
              <a:t>Psalm 104:24 &amp; 30</a:t>
            </a:r>
            <a:endParaRPr lang="en-US" dirty="0"/>
          </a:p>
        </p:txBody>
      </p:sp>
      <p:sp>
        <p:nvSpPr>
          <p:cNvPr id="6" name="Rectangle 5"/>
          <p:cNvSpPr/>
          <p:nvPr/>
        </p:nvSpPr>
        <p:spPr bwMode="auto">
          <a:xfrm>
            <a:off x="1259632" y="5628452"/>
            <a:ext cx="4608512" cy="392835"/>
          </a:xfrm>
          <a:prstGeom prst="rect">
            <a:avLst/>
          </a:prstGeom>
          <a:solidFill>
            <a:srgbClr val="C00000">
              <a:alpha val="34118"/>
            </a:srgb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8" name="Straight Arrow Connector 7"/>
          <p:cNvCxnSpPr>
            <a:cxnSpLocks/>
            <a:endCxn id="6" idx="0"/>
          </p:cNvCxnSpPr>
          <p:nvPr/>
        </p:nvCxnSpPr>
        <p:spPr bwMode="auto">
          <a:xfrm>
            <a:off x="2735796" y="2204864"/>
            <a:ext cx="828092" cy="3423588"/>
          </a:xfrm>
          <a:prstGeom prst="straightConnector1">
            <a:avLst/>
          </a:prstGeom>
          <a:solidFill>
            <a:schemeClr val="tx1"/>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9164" y="1492964"/>
            <a:ext cx="2278360" cy="227836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56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Holy Spirit and Creation</a:t>
            </a:r>
          </a:p>
        </p:txBody>
      </p:sp>
      <p:sp>
        <p:nvSpPr>
          <p:cNvPr id="3" name="Content Placeholder 2"/>
          <p:cNvSpPr>
            <a:spLocks noGrp="1"/>
          </p:cNvSpPr>
          <p:nvPr>
            <p:ph idx="1"/>
          </p:nvPr>
        </p:nvSpPr>
        <p:spPr/>
        <p:txBody>
          <a:bodyPr/>
          <a:lstStyle/>
          <a:p>
            <a:pPr marL="0" indent="0">
              <a:buNone/>
            </a:pPr>
            <a:r>
              <a:rPr lang="en-CA" dirty="0">
                <a:solidFill>
                  <a:srgbClr val="00FF00"/>
                </a:solidFill>
              </a:rPr>
              <a:t>1. Hovering over the waters</a:t>
            </a:r>
          </a:p>
          <a:p>
            <a:pPr marL="0" indent="0">
              <a:buNone/>
            </a:pPr>
            <a:r>
              <a:rPr lang="en-CA" dirty="0">
                <a:solidFill>
                  <a:srgbClr val="00FF00"/>
                </a:solidFill>
              </a:rPr>
              <a:t>2. Made Samson strong.</a:t>
            </a:r>
          </a:p>
          <a:p>
            <a:pPr marL="0" indent="0">
              <a:buNone/>
            </a:pPr>
            <a:r>
              <a:rPr lang="en-CA" dirty="0">
                <a:solidFill>
                  <a:srgbClr val="00FF00"/>
                </a:solidFill>
              </a:rPr>
              <a:t>3. Giving  skill, intelligence, knowledge, and craftmanship to make things</a:t>
            </a:r>
          </a:p>
          <a:p>
            <a:pPr marL="0" indent="0">
              <a:buNone/>
            </a:pPr>
            <a:r>
              <a:rPr lang="en-CA" dirty="0">
                <a:solidFill>
                  <a:srgbClr val="00FF00"/>
                </a:solidFill>
              </a:rPr>
              <a:t>4. Filled Micah with power to speak.</a:t>
            </a:r>
          </a:p>
          <a:p>
            <a:pPr marL="0" indent="0">
              <a:buNone/>
            </a:pPr>
            <a:r>
              <a:rPr lang="en-CA" dirty="0">
                <a:solidFill>
                  <a:srgbClr val="00FF00"/>
                </a:solidFill>
              </a:rPr>
              <a:t>5. He gives life and energy/power to live and act.</a:t>
            </a:r>
            <a:endParaRPr lang="en-CA" dirty="0"/>
          </a:p>
        </p:txBody>
      </p:sp>
      <p:pic>
        <p:nvPicPr>
          <p:cNvPr id="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373216"/>
            <a:ext cx="1406126" cy="140612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2.bp.blogspot.com/_Yca6pEB1Orw/TQFPTHD9hNI/AAAAAAAAAN4/CNF0E_acubo/s1600/tabernacle_paint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5387308"/>
            <a:ext cx="2085905" cy="13601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ysticangel.files.wordpress.com/2009/07/angel_dovelight.jpg?w=300&amp;h=2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6552" y="5368988"/>
            <a:ext cx="1851158" cy="13883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derek4messiah.files.wordpress.com/2008/11/prophe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5387308"/>
            <a:ext cx="1735255" cy="13601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hurchofpeekskillsda.org/puzzles/puzzle_pics/Samson.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5896" y="5368988"/>
            <a:ext cx="1378504" cy="13785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10880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15.3"/>
</p:tagLst>
</file>

<file path=ppt/tags/tag2.xml><?xml version="1.0" encoding="utf-8"?>
<p:tagLst xmlns:a="http://schemas.openxmlformats.org/drawingml/2006/main" xmlns:r="http://schemas.openxmlformats.org/officeDocument/2006/relationships" xmlns:p="http://schemas.openxmlformats.org/presentationml/2006/main">
  <p:tag name="TIMING" val="|9.5|9.9|5.5|4.6|5.6|4.2|5.7|3.9"/>
</p:tagLst>
</file>

<file path=ppt/tags/tag3.xml><?xml version="1.0" encoding="utf-8"?>
<p:tagLst xmlns:a="http://schemas.openxmlformats.org/drawingml/2006/main" xmlns:r="http://schemas.openxmlformats.org/officeDocument/2006/relationships" xmlns:p="http://schemas.openxmlformats.org/presentationml/2006/main">
  <p:tag name="TIMING" val="|15.7"/>
</p:tagLst>
</file>

<file path=ppt/tags/tag4.xml><?xml version="1.0" encoding="utf-8"?>
<p:tagLst xmlns:a="http://schemas.openxmlformats.org/drawingml/2006/main" xmlns:r="http://schemas.openxmlformats.org/officeDocument/2006/relationships" xmlns:p="http://schemas.openxmlformats.org/presentationml/2006/main">
  <p:tag name="TIMING" val="|19|15.3"/>
</p:tagLst>
</file>

<file path=ppt/tags/tag5.xml><?xml version="1.0" encoding="utf-8"?>
<p:tagLst xmlns:a="http://schemas.openxmlformats.org/drawingml/2006/main" xmlns:r="http://schemas.openxmlformats.org/officeDocument/2006/relationships" xmlns:p="http://schemas.openxmlformats.org/presentationml/2006/main">
  <p:tag name="TIMING" val="|2|4.3"/>
</p:tagLst>
</file>

<file path=ppt/tags/tag6.xml><?xml version="1.0" encoding="utf-8"?>
<p:tagLst xmlns:a="http://schemas.openxmlformats.org/drawingml/2006/main" xmlns:r="http://schemas.openxmlformats.org/officeDocument/2006/relationships" xmlns:p="http://schemas.openxmlformats.org/presentationml/2006/main">
  <p:tag name="TIMING" val="|31.9|16.2|15.1|17.1|10.9"/>
</p:tagLst>
</file>

<file path=ppt/tags/tag7.xml><?xml version="1.0" encoding="utf-8"?>
<p:tagLst xmlns:a="http://schemas.openxmlformats.org/drawingml/2006/main" xmlns:r="http://schemas.openxmlformats.org/officeDocument/2006/relationships" xmlns:p="http://schemas.openxmlformats.org/presentationml/2006/main">
  <p:tag name="TIMING" val="|11.3|14.8|29.6|30.5|8.3|15.5|56.3"/>
</p:tagLst>
</file>

<file path=ppt/tags/tag8.xml><?xml version="1.0" encoding="utf-8"?>
<p:tagLst xmlns:a="http://schemas.openxmlformats.org/drawingml/2006/main" xmlns:r="http://schemas.openxmlformats.org/officeDocument/2006/relationships" xmlns:p="http://schemas.openxmlformats.org/presentationml/2006/main">
  <p:tag name="TIMING" val="|1.9|5.8"/>
</p:tagLst>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18762</TotalTime>
  <Words>1219</Words>
  <Application>Microsoft Office PowerPoint</Application>
  <PresentationFormat>On-screen Show (4:3)</PresentationFormat>
  <Paragraphs>152</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Comic Sans MS</vt:lpstr>
      <vt:lpstr>Times New Roman</vt:lpstr>
      <vt:lpstr>1_Office Theme</vt:lpstr>
      <vt:lpstr>Catechism  The Substance of Faith</vt:lpstr>
      <vt:lpstr>Hymn 50:1</vt:lpstr>
      <vt:lpstr>Humiliation - Exaltation</vt:lpstr>
      <vt:lpstr>The Apostles’ Creed</vt:lpstr>
      <vt:lpstr>The Spirit is a Person</vt:lpstr>
      <vt:lpstr>PowerPoint Presentation</vt:lpstr>
      <vt:lpstr>(1) The Holy Spirit and Creation</vt:lpstr>
      <vt:lpstr>(1) The Holy Spirit and Creation</vt:lpstr>
      <vt:lpstr>The Holy Spirit and Creation</vt:lpstr>
      <vt:lpstr>Nicene Creed</vt:lpstr>
      <vt:lpstr>A second task</vt:lpstr>
      <vt:lpstr>A second task</vt:lpstr>
      <vt:lpstr>A third task</vt:lpstr>
      <vt:lpstr>A third task</vt:lpstr>
      <vt:lpstr>The Work of the Spirit</vt:lpstr>
      <vt:lpstr>Bible Study: Pentecost</vt:lpstr>
      <vt:lpstr>Bible Study: Pentecost</vt:lpstr>
      <vt:lpstr>PowerPoint Presentation</vt:lpstr>
      <vt:lpstr>Catechism</vt:lpstr>
      <vt:lpstr>A special Greek name</vt:lpstr>
      <vt:lpstr>The Name of the Spirit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428</cp:revision>
  <cp:lastPrinted>2011-02-01T17:48:56Z</cp:lastPrinted>
  <dcterms:created xsi:type="dcterms:W3CDTF">2008-08-14T09:20:46Z</dcterms:created>
  <dcterms:modified xsi:type="dcterms:W3CDTF">2024-05-01T14:15:42Z</dcterms:modified>
</cp:coreProperties>
</file>